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409" r:id="rId2"/>
    <p:sldId id="431" r:id="rId3"/>
    <p:sldId id="385" r:id="rId4"/>
    <p:sldId id="432" r:id="rId5"/>
    <p:sldId id="433" r:id="rId6"/>
    <p:sldId id="443" r:id="rId7"/>
    <p:sldId id="439" r:id="rId8"/>
    <p:sldId id="434" r:id="rId9"/>
    <p:sldId id="438" r:id="rId10"/>
    <p:sldId id="436" r:id="rId11"/>
    <p:sldId id="440" r:id="rId12"/>
    <p:sldId id="441" r:id="rId13"/>
    <p:sldId id="442" r:id="rId14"/>
    <p:sldId id="445" r:id="rId15"/>
    <p:sldId id="435" r:id="rId16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0099"/>
    <a:srgbClr val="993300"/>
    <a:srgbClr val="F8EE6E"/>
    <a:srgbClr val="FFCC66"/>
    <a:srgbClr val="CC3300"/>
    <a:srgbClr val="66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7194" autoAdjust="0"/>
  </p:normalViewPr>
  <p:slideViewPr>
    <p:cSldViewPr snapToGrid="0">
      <p:cViewPr varScale="1">
        <p:scale>
          <a:sx n="80" d="100"/>
          <a:sy n="80" d="100"/>
        </p:scale>
        <p:origin x="-17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580" y="7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81" y="0"/>
            <a:ext cx="2972422" cy="45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490"/>
            <a:ext cx="2972422" cy="457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81" y="8686490"/>
            <a:ext cx="2972422" cy="457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4DCAB7B-161C-466E-A781-EC3D03F417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422" cy="45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3" y="4344026"/>
            <a:ext cx="5028578" cy="41144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81" y="0"/>
            <a:ext cx="2972422" cy="45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490"/>
            <a:ext cx="2972422" cy="457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81" y="8686490"/>
            <a:ext cx="2972422" cy="457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defTabSz="914304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2D4B4BA7-944A-4036-BB78-2A06F873D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4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5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8263" y="644525"/>
            <a:ext cx="4008437" cy="3006725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928361" y="3948240"/>
            <a:ext cx="5028578" cy="4281359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3400"/>
            <a:fld id="{0CDADBD9-5187-47B3-AE5C-88AEC2964008}" type="slidenum">
              <a:rPr lang="en-US" smtClean="0"/>
              <a:pPr defTabSz="903400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63083" y="530012"/>
            <a:ext cx="3825875" cy="2868612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900695" y="3534770"/>
            <a:ext cx="5028578" cy="5071891"/>
          </a:xfrm>
          <a:noFill/>
          <a:ln w="9525"/>
        </p:spPr>
        <p:txBody>
          <a:bodyPr/>
          <a:lstStyle/>
          <a:p>
            <a:endParaRPr lang="en-US" i="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3400"/>
            <a:fld id="{0CDADBD9-5187-47B3-AE5C-88AEC2964008}" type="slidenum">
              <a:rPr lang="en-US" smtClean="0"/>
              <a:pPr defTabSz="903400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5588" y="655638"/>
            <a:ext cx="3957637" cy="2968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3916907"/>
            <a:ext cx="5028578" cy="454160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4063" y="655638"/>
            <a:ext cx="2317750" cy="1738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713" y="2497540"/>
            <a:ext cx="5028578" cy="622337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B4BA7-944A-4036-BB78-2A06F873D2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2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  <a:ln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52400" y="1752600"/>
            <a:ext cx="32639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·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–"/>
        <a:defRPr kumimoji="1"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80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609600"/>
            <a:ext cx="8928263" cy="1143000"/>
          </a:xfrm>
        </p:spPr>
        <p:txBody>
          <a:bodyPr/>
          <a:lstStyle/>
          <a:p>
            <a:r>
              <a:rPr lang="en-US" sz="3200" b="1" dirty="0" smtClean="0">
                <a:latin typeface="+mn-lt"/>
                <a:cs typeface="Calibri" pitchFamily="34" charset="0"/>
              </a:rPr>
              <a:t>Cañada College Sustainability Plan - Update</a:t>
            </a:r>
            <a:endParaRPr lang="en-US" sz="3200" b="1" dirty="0">
              <a:latin typeface="+mn-lt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2274626"/>
            <a:ext cx="4053807" cy="3979420"/>
          </a:xfrm>
        </p:spPr>
        <p:txBody>
          <a:bodyPr/>
          <a:lstStyle/>
          <a:p>
            <a:pPr lvl="0"/>
            <a:endParaRPr lang="en-US" sz="400" dirty="0" smtClean="0"/>
          </a:p>
          <a:p>
            <a:pPr lvl="0"/>
            <a:r>
              <a:rPr lang="en-US" sz="2000" dirty="0" smtClean="0"/>
              <a:t>Sustainability Committee</a:t>
            </a:r>
          </a:p>
          <a:p>
            <a:pPr lvl="0"/>
            <a:r>
              <a:rPr lang="en-US" sz="2000" dirty="0" smtClean="0"/>
              <a:t>Vision &amp; Goals</a:t>
            </a:r>
          </a:p>
          <a:p>
            <a:pPr lvl="0"/>
            <a:r>
              <a:rPr lang="en-US" sz="2000" dirty="0" smtClean="0"/>
              <a:t>Programs/Status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anada p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820" y="1898073"/>
            <a:ext cx="5208567" cy="28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97298" y="5821279"/>
            <a:ext cx="6152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 smtClean="0"/>
              <a:t>www.canadacollege.edu/sustainabilitycommittee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00132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Energy Conservation &amp; Efficiency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4390" y="2063039"/>
            <a:ext cx="72038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Energ</a:t>
            </a:r>
            <a:r>
              <a:rPr lang="en-US" sz="2400" dirty="0">
                <a:latin typeface="Garamond" pitchFamily="18" charset="0"/>
              </a:rPr>
              <a:t>y</a:t>
            </a:r>
            <a:r>
              <a:rPr lang="en-US" sz="2400" dirty="0" smtClean="0">
                <a:latin typeface="Garamond" pitchFamily="18" charset="0"/>
              </a:rPr>
              <a:t> audit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Electric vehicle charging stations</a:t>
            </a:r>
          </a:p>
          <a:p>
            <a:pPr lvl="1"/>
            <a:endParaRPr lang="en-US" sz="2400" dirty="0">
              <a:latin typeface="Garamond" pitchFamily="18" charset="0"/>
            </a:endParaRPr>
          </a:p>
          <a:p>
            <a:pPr lvl="1"/>
            <a:r>
              <a:rPr lang="en-US" sz="2400" i="1" dirty="0" smtClean="0">
                <a:latin typeface="Garamond" pitchFamily="18" charset="0"/>
              </a:rPr>
              <a:t>Lots </a:t>
            </a:r>
            <a:r>
              <a:rPr lang="en-US" sz="2400" i="1" dirty="0">
                <a:latin typeface="Garamond" pitchFamily="18" charset="0"/>
              </a:rPr>
              <a:t>more to </a:t>
            </a:r>
            <a:r>
              <a:rPr lang="en-US" sz="2400" i="1" dirty="0" smtClean="0">
                <a:latin typeface="Garamond" pitchFamily="18" charset="0"/>
              </a:rPr>
              <a:t>do</a:t>
            </a:r>
            <a:r>
              <a:rPr lang="en-US" sz="2400" i="1" dirty="0">
                <a:latin typeface="Garamond" pitchFamily="18" charset="0"/>
              </a:rPr>
              <a:t>!</a:t>
            </a:r>
            <a:endParaRPr lang="en-US" sz="2400" dirty="0" smtClean="0">
              <a:latin typeface="Garamond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latin typeface="Garamond" pitchFamily="18" charset="0"/>
              </a:rPr>
              <a:t>LED –exterior lighting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Theater lighting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Sub-metering project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LED – interior lighting</a:t>
            </a:r>
            <a:endParaRPr lang="en-US" sz="2400" dirty="0">
              <a:latin typeface="Garamond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904" y="3598320"/>
            <a:ext cx="3534128" cy="245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894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Water Conservation &amp; Efficiency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4390" y="2063039"/>
            <a:ext cx="72038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Baseline established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Goals set (reduce by 25%) and exceeded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Announcements and signage to promote awareness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Training for facilities staff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Irrigation scheduling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Water bottle filling stations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	</a:t>
            </a:r>
            <a:r>
              <a:rPr lang="en-US" sz="2400" i="1" dirty="0" smtClean="0">
                <a:latin typeface="Garamond" pitchFamily="18" charset="0"/>
              </a:rPr>
              <a:t>Lots more to do!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Educational signage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latin typeface="Garamond" pitchFamily="18" charset="0"/>
              </a:rPr>
              <a:t>Water metering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Sewage discharge monitoring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57" y="3443661"/>
            <a:ext cx="1876301" cy="250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554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Solid Waste Management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4390" y="2063039"/>
            <a:ext cx="72038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Onsite mulching of green waste for soil amendments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Garbage and recycling bin placement improvements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Water bottle filling station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Lots more to do!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Establish waste baseline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latin typeface="Garamond" pitchFamily="18" charset="0"/>
              </a:rPr>
              <a:t>Composting?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Bin placement study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Recycling education, signage  and outreach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Procurement plan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35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Transportation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4390" y="2063039"/>
            <a:ext cx="72038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Electric vehicle charging stations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Distance Education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	</a:t>
            </a:r>
            <a:r>
              <a:rPr lang="en-US" sz="2400" dirty="0" smtClean="0">
                <a:latin typeface="Garamond" pitchFamily="18" charset="0"/>
              </a:rPr>
              <a:t>Lots more to do!!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Transportation study/survey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Carpooling and public transit incentives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68" y="2987256"/>
            <a:ext cx="3075003" cy="21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435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Renewable Energy and Onsite Generation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4390" y="2063039"/>
            <a:ext cx="72038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1 MW Photovoltaic Project  - in progress 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70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Our Strengths, Next Steps, and Our Needs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9917" y="2063039"/>
            <a:ext cx="72038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aramond" pitchFamily="18" charset="0"/>
              </a:rPr>
              <a:t>Strengths: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College and District Commitment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Momentum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aramond" pitchFamily="18" charset="0"/>
              </a:rPr>
              <a:t>Next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Campus Awareness/Involvement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Curriculum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Solid Waste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aramond" pitchFamily="18" charset="0"/>
              </a:rPr>
              <a:t>Need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More time and people-power!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More student involvement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4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110" y="670301"/>
            <a:ext cx="8601890" cy="1010195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  <a:cs typeface="Calibri" pitchFamily="34" charset="0"/>
              </a:rPr>
              <a:t>Environmental Sustainability Committee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535675" y="2022143"/>
            <a:ext cx="7966880" cy="448202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Susan Mahoney (Chair) – Faculty, Earth </a:t>
            </a:r>
            <a:r>
              <a:rPr lang="en-US" sz="1800" dirty="0"/>
              <a:t>&amp; Environmental Sciences </a:t>
            </a:r>
            <a:endParaRPr lang="en-US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John </a:t>
            </a:r>
            <a:r>
              <a:rPr lang="en-US" sz="1800" dirty="0" smtClean="0"/>
              <a:t>Hashizume - Manager</a:t>
            </a:r>
            <a:r>
              <a:rPr lang="en-US" sz="1800" dirty="0"/>
              <a:t>, Facilities </a:t>
            </a:r>
            <a:r>
              <a:rPr lang="en-US" sz="1800" dirty="0" smtClean="0"/>
              <a:t>Operations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Lisa Palmer </a:t>
            </a:r>
            <a:r>
              <a:rPr lang="en-US" sz="1800" dirty="0" smtClean="0"/>
              <a:t>– Faculty, English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Peggy Perruccio – Faculty, Fashion Design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Vacant Seat - Faculty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Jai Kumar - Manger, Bookstore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Krystal Johnson - Office Assistant, Disability Resource Center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Dr. Janet </a:t>
            </a:r>
            <a:r>
              <a:rPr lang="en-US" sz="1800" dirty="0" smtClean="0"/>
              <a:t>Stringer - Dean , Science </a:t>
            </a:r>
            <a:r>
              <a:rPr lang="en-US" sz="1800" dirty="0"/>
              <a:t>and Technology Division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Jennifer Fitzgerald, Student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8184" y="6427430"/>
            <a:ext cx="415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ECEA42-D9BA-4F65-9201-348EA871FB4C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4511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  <a:cs typeface="Calibri" pitchFamily="34" charset="0"/>
              </a:rPr>
              <a:t>Cañada College Sustainability Vision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45911" y="2336042"/>
            <a:ext cx="8079473" cy="4114800"/>
          </a:xfrm>
        </p:spPr>
        <p:txBody>
          <a:bodyPr/>
          <a:lstStyle/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kumimoji="0" lang="en-US" sz="2800" i="1" dirty="0" smtClean="0">
                <a:latin typeface="Calibri" pitchFamily="34" charset="0"/>
                <a:cs typeface="Arial" pitchFamily="34" charset="0"/>
              </a:rPr>
              <a:t>“Cañada </a:t>
            </a:r>
            <a:r>
              <a:rPr kumimoji="0" lang="en-US" sz="2800" i="1" dirty="0">
                <a:latin typeface="Calibri" pitchFamily="34" charset="0"/>
                <a:cs typeface="Arial" pitchFamily="34" charset="0"/>
              </a:rPr>
              <a:t>College will be a model for environmental sustainability, inspiring and empowering our community to implement sustainable practices and promote social equity</a:t>
            </a:r>
            <a:r>
              <a:rPr kumimoji="0" lang="en-US" sz="2800" i="1" dirty="0" smtClean="0">
                <a:latin typeface="Calibri" pitchFamily="34" charset="0"/>
                <a:cs typeface="Arial" pitchFamily="34" charset="0"/>
              </a:rPr>
              <a:t>.”</a:t>
            </a:r>
            <a:endParaRPr lang="en-US" sz="2800" dirty="0" smtClean="0">
              <a:latin typeface="Calibri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184" y="6439305"/>
            <a:ext cx="415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ECEA42-D9BA-4F65-9201-348EA871FB4C}" type="slidenum">
              <a:rPr lang="en-US" sz="1200" smtClean="0"/>
              <a:pPr/>
              <a:t>3</a:t>
            </a:fld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white"/>
                </a:solidFill>
                <a:latin typeface="Garamond" pitchFamily="-72" charset="0"/>
              </a:rPr>
              <a:t>Cañada College Sustainability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Plan Goals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8145" y="2063039"/>
            <a:ext cx="77756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Campus and Community Awareness &amp; Involvement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Curriculum Development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The Built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Energy Conservation and Efficiency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Water Conservation and Efficiency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Solid Waste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Transportation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Sustainable Procurement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Renewable Energy and Onsite Generation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Climate Action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Garamond" pitchFamily="18" charset="0"/>
              </a:rPr>
              <a:t>Sustainability Plan Management</a:t>
            </a:r>
          </a:p>
        </p:txBody>
      </p:sp>
    </p:spTree>
    <p:extLst>
      <p:ext uri="{BB962C8B-B14F-4D97-AF65-F5344CB8AC3E}">
        <p14:creationId xmlns:p14="http://schemas.microsoft.com/office/powerpoint/2010/main" val="3813616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smtClean="0">
                <a:solidFill>
                  <a:prstClr val="white"/>
                </a:solidFill>
                <a:latin typeface="Garamond" pitchFamily="-72" charset="0"/>
              </a:rPr>
              <a:t>Goal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" t="3067" r="545" b="2885"/>
          <a:stretch/>
        </p:blipFill>
        <p:spPr bwMode="auto">
          <a:xfrm>
            <a:off x="408299" y="2998518"/>
            <a:ext cx="8288977" cy="152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905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6" y="490331"/>
            <a:ext cx="8880239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We were ambitious and we are making progress!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1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8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8911904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Campus &amp; Community Awareness &amp; Involvement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5115" y="2039287"/>
            <a:ext cx="72038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Water Conservation Awareness:  ongoing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EV Charging Station Event:  10-28-13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PV </a:t>
            </a:r>
            <a:r>
              <a:rPr lang="en-US" sz="2400" dirty="0">
                <a:latin typeface="Garamond" pitchFamily="18" charset="0"/>
              </a:rPr>
              <a:t>Groundbreaking </a:t>
            </a:r>
            <a:r>
              <a:rPr lang="en-US" sz="2400" dirty="0" smtClean="0">
                <a:latin typeface="Garamond" pitchFamily="18" charset="0"/>
              </a:rPr>
              <a:t>Event:  4-10-14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Earth Day Event:  4-22-14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>
              <a:latin typeface="Garamond" pitchFamily="18" charset="0"/>
            </a:endParaRPr>
          </a:p>
          <a:p>
            <a:r>
              <a:rPr lang="en-US" sz="2400" i="1" dirty="0" smtClean="0">
                <a:latin typeface="Garamond" pitchFamily="18" charset="0"/>
              </a:rPr>
              <a:t>	Lots more to do!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Sustainability website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Interpretive signage on all new projects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Behavioral reminders and educational info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New student, staff, faculty orientation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Increased student involvement 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Garamond" pitchFamily="18" charset="0"/>
            </a:endParaRPr>
          </a:p>
          <a:p>
            <a:r>
              <a:rPr lang="en-US" sz="2400" i="1" dirty="0" smtClean="0">
                <a:latin typeface="Garamond" pitchFamily="18" charset="0"/>
              </a:rPr>
              <a:t>	</a:t>
            </a:r>
            <a:endParaRPr lang="en-US" sz="2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01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57" y="490331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Garamond" pitchFamily="-72" charset="0"/>
              </a:rPr>
              <a:t>Curriculum Development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5117" y="1896783"/>
            <a:ext cx="720388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Sustainable Interior Design courses and certificate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Garamond" pitchFamily="18" charset="0"/>
              </a:rPr>
              <a:t>Recycling and Resource Management </a:t>
            </a:r>
            <a:r>
              <a:rPr lang="en-US" sz="2400" dirty="0" smtClean="0">
                <a:latin typeface="Garamond" pitchFamily="18" charset="0"/>
              </a:rPr>
              <a:t>certificate</a:t>
            </a:r>
            <a:endParaRPr lang="en-US" sz="2400" dirty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Green Entrepreneurship short courses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Environmental Science GE course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Contextualized English courses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Student internships/training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Student research 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>
              <a:latin typeface="Garamond" pitchFamily="18" charset="0"/>
            </a:endParaRPr>
          </a:p>
          <a:p>
            <a:r>
              <a:rPr lang="en-US" sz="2400" i="1" dirty="0" smtClean="0">
                <a:latin typeface="Garamond" pitchFamily="18" charset="0"/>
              </a:rPr>
              <a:t>	Lots more to do!</a:t>
            </a:r>
            <a:endParaRPr lang="en-US" sz="2400" i="1" dirty="0">
              <a:latin typeface="Garamond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Environmental </a:t>
            </a:r>
            <a:r>
              <a:rPr lang="en-US" sz="2400" dirty="0">
                <a:latin typeface="Garamond" pitchFamily="18" charset="0"/>
              </a:rPr>
              <a:t>Science </a:t>
            </a:r>
            <a:r>
              <a:rPr lang="en-US" sz="2400" dirty="0" smtClean="0">
                <a:latin typeface="Garamond" pitchFamily="18" charset="0"/>
              </a:rPr>
              <a:t>major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Campus projects as part of the curriculum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Garamond" pitchFamily="18" charset="0"/>
              </a:rPr>
              <a:t>Events and speakers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7" name="Picture 6" descr="C:\Users\Elsa\Downloads\Pic at Blu Homes Factory Tour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" t="2078" r="2450"/>
          <a:stretch/>
        </p:blipFill>
        <p:spPr bwMode="auto">
          <a:xfrm>
            <a:off x="6372656" y="2840181"/>
            <a:ext cx="2660505" cy="22145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8705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40439</TotalTime>
  <Words>388</Words>
  <Application>Microsoft Office PowerPoint</Application>
  <PresentationFormat>Letter Paper (8.5x11 in)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Cañada College Sustainability Plan - Update</vt:lpstr>
      <vt:lpstr>Environmental Sustainability Committee</vt:lpstr>
      <vt:lpstr>Cañada College Sustainability Vision </vt:lpstr>
      <vt:lpstr>Cañada College Sustainability Plan Goals</vt:lpstr>
      <vt:lpstr>Goal Example</vt:lpstr>
      <vt:lpstr>We were ambitious and we are making progress!</vt:lpstr>
      <vt:lpstr>Highlights</vt:lpstr>
      <vt:lpstr>Campus &amp; Community Awareness &amp; Involvement</vt:lpstr>
      <vt:lpstr>Curriculum Development</vt:lpstr>
      <vt:lpstr>Energy Conservation &amp; Efficiency</vt:lpstr>
      <vt:lpstr>Water Conservation &amp; Efficiency</vt:lpstr>
      <vt:lpstr>Solid Waste Management</vt:lpstr>
      <vt:lpstr>Transportation</vt:lpstr>
      <vt:lpstr>Renewable Energy and Onsite Generation</vt:lpstr>
      <vt:lpstr>Our Strengths, Next Steps, and Our Needs</vt:lpstr>
    </vt:vector>
  </TitlesOfParts>
  <Company>RLW Analytics,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 Template</dc:title>
  <dc:creator>Ann L. McCormick, P.E.</dc:creator>
  <cp:lastModifiedBy>Mahoney, Susan</cp:lastModifiedBy>
  <cp:revision>501</cp:revision>
  <cp:lastPrinted>2013-09-11T17:11:29Z</cp:lastPrinted>
  <dcterms:created xsi:type="dcterms:W3CDTF">1998-04-26T17:59:36Z</dcterms:created>
  <dcterms:modified xsi:type="dcterms:W3CDTF">2014-05-13T23:02:52Z</dcterms:modified>
</cp:coreProperties>
</file>