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8.xml" ContentType="application/vnd.openxmlformats-officedocument.drawingml.chart+xml"/>
  <Override PartName="/ppt/comments/comment1.xml" ContentType="application/vnd.openxmlformats-officedocument.presentationml.comments+xml"/>
  <Override PartName="/ppt/notesSlides/notesSlide18.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9.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1.xml" ContentType="application/vnd.openxmlformats-officedocument.drawingml.chart+xml"/>
  <Override PartName="/ppt/drawings/drawing1.xml" ContentType="application/vnd.openxmlformats-officedocument.drawingml.chartshapes+xml"/>
  <Override PartName="/ppt/notesSlides/notesSlide22.xml" ContentType="application/vnd.openxmlformats-officedocument.presentationml.notesSlid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3.xml" ContentType="application/vnd.openxmlformats-officedocument.presentationml.notesSlid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4.xml" ContentType="application/vnd.openxmlformats-officedocument.presentationml.notesSlid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5.xml" ContentType="application/vnd.openxmlformats-officedocument.presentationml.notesSlid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6.xml" ContentType="application/vnd.openxmlformats-officedocument.presentationml.notesSlid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7.xml" ContentType="application/vnd.openxmlformats-officedocument.presentationml.notesSlide+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8.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8.xml" ContentType="application/vnd.openxmlformats-officedocument.presentationml.notesSlide+xml"/>
  <Override PartName="/ppt/charts/chart19.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9.xml" ContentType="application/vnd.openxmlformats-officedocument.presentationml.notesSlide+xml"/>
  <Override PartName="/ppt/charts/chart20.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2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24.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3.xml" ContentType="application/vnd.openxmlformats-officedocument.presentationml.notesSlide+xml"/>
  <Override PartName="/ppt/charts/chart25.xml" ContentType="application/vnd.openxmlformats-officedocument.drawingml.chart+xml"/>
  <Override PartName="/ppt/charts/style23.xml" ContentType="application/vnd.ms-office.chartstyle+xml"/>
  <Override PartName="/ppt/charts/colors23.xml" ContentType="application/vnd.ms-office.chartcolorstyle+xml"/>
  <Override PartName="/ppt/comments/comment2.xml" ContentType="application/vnd.openxmlformats-officedocument.presentationml.comments+xml"/>
  <Override PartName="/ppt/notesSlides/notesSlide34.xml" ContentType="application/vnd.openxmlformats-officedocument.presentationml.notesSlide+xml"/>
  <Override PartName="/ppt/charts/chart26.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7.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5.xml" ContentType="application/vnd.openxmlformats-officedocument.presentationml.notesSlide+xml"/>
  <Override PartName="/ppt/charts/chart28.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6.xml" ContentType="application/vnd.openxmlformats-officedocument.presentationml.notesSlide+xml"/>
  <Override PartName="/ppt/charts/chart29.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30.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38.xml" ContentType="application/vnd.openxmlformats-officedocument.presentationml.notesSlide+xml"/>
  <Override PartName="/ppt/charts/chart31.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2.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9.xml" ContentType="application/vnd.openxmlformats-officedocument.presentationml.notesSlide+xml"/>
  <Override PartName="/ppt/charts/chart33.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6" r:id="rId4"/>
    <p:sldMasterId id="2147483788" r:id="rId5"/>
    <p:sldMasterId id="2147483800" r:id="rId6"/>
  </p:sldMasterIdLst>
  <p:notesMasterIdLst>
    <p:notesMasterId r:id="rId52"/>
  </p:notesMasterIdLst>
  <p:handoutMasterIdLst>
    <p:handoutMasterId r:id="rId53"/>
  </p:handoutMasterIdLst>
  <p:sldIdLst>
    <p:sldId id="530" r:id="rId7"/>
    <p:sldId id="386" r:id="rId8"/>
    <p:sldId id="258" r:id="rId9"/>
    <p:sldId id="440" r:id="rId10"/>
    <p:sldId id="369" r:id="rId11"/>
    <p:sldId id="442" r:id="rId12"/>
    <p:sldId id="552" r:id="rId13"/>
    <p:sldId id="417" r:id="rId14"/>
    <p:sldId id="407" r:id="rId15"/>
    <p:sldId id="443" r:id="rId16"/>
    <p:sldId id="529" r:id="rId17"/>
    <p:sldId id="533" r:id="rId18"/>
    <p:sldId id="444" r:id="rId19"/>
    <p:sldId id="553" r:id="rId20"/>
    <p:sldId id="528" r:id="rId21"/>
    <p:sldId id="542" r:id="rId22"/>
    <p:sldId id="543" r:id="rId23"/>
    <p:sldId id="544" r:id="rId24"/>
    <p:sldId id="545" r:id="rId25"/>
    <p:sldId id="270" r:id="rId26"/>
    <p:sldId id="531" r:id="rId27"/>
    <p:sldId id="525" r:id="rId28"/>
    <p:sldId id="453" r:id="rId29"/>
    <p:sldId id="452" r:id="rId30"/>
    <p:sldId id="541" r:id="rId31"/>
    <p:sldId id="457" r:id="rId32"/>
    <p:sldId id="458" r:id="rId33"/>
    <p:sldId id="548" r:id="rId34"/>
    <p:sldId id="460" r:id="rId35"/>
    <p:sldId id="534" r:id="rId36"/>
    <p:sldId id="388" r:id="rId37"/>
    <p:sldId id="346" r:id="rId38"/>
    <p:sldId id="550" r:id="rId39"/>
    <p:sldId id="547" r:id="rId40"/>
    <p:sldId id="551" r:id="rId41"/>
    <p:sldId id="536" r:id="rId42"/>
    <p:sldId id="537" r:id="rId43"/>
    <p:sldId id="513" r:id="rId44"/>
    <p:sldId id="546" r:id="rId45"/>
    <p:sldId id="512" r:id="rId46"/>
    <p:sldId id="514" r:id="rId47"/>
    <p:sldId id="515" r:id="rId48"/>
    <p:sldId id="519" r:id="rId49"/>
    <p:sldId id="520" r:id="rId50"/>
    <p:sldId id="416" r:id="rId51"/>
  </p:sldIdLst>
  <p:sldSz cx="9144000" cy="6858000" type="screen4x3"/>
  <p:notesSz cx="7010400" cy="9296400"/>
  <p:custDataLst>
    <p:tags r:id="rId5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ngel, Karen" initials="EK" lastIdx="33" clrIdx="0">
    <p:extLst>
      <p:ext uri="{19B8F6BF-5375-455C-9EA6-DF929625EA0E}">
        <p15:presenceInfo xmlns:p15="http://schemas.microsoft.com/office/powerpoint/2012/main" userId="S-1-5-21-1304569826-509891136-618671499-52011" providerId="AD"/>
      </p:ext>
    </p:extLst>
  </p:cmAuthor>
  <p:cmAuthor id="2" name="liu carol" initials="lc" lastIdx="15" clrIdx="1">
    <p:extLst>
      <p:ext uri="{19B8F6BF-5375-455C-9EA6-DF929625EA0E}">
        <p15:presenceInfo xmlns:p15="http://schemas.microsoft.com/office/powerpoint/2012/main" userId="13adf91580c70918" providerId="Windows Live"/>
      </p:ext>
    </p:extLst>
  </p:cmAuthor>
  <p:cmAuthor id="3" name="Pérez, Manuel Alejandro" initials="PMA" lastIdx="6" clrIdx="2">
    <p:extLst>
      <p:ext uri="{19B8F6BF-5375-455C-9EA6-DF929625EA0E}">
        <p15:presenceInfo xmlns:p15="http://schemas.microsoft.com/office/powerpoint/2012/main" userId="S-1-5-21-1304569826-509891136-618671499-604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DFA5"/>
    <a:srgbClr val="7EA72C"/>
    <a:srgbClr val="FFFFFF"/>
    <a:srgbClr val="F2DAB1"/>
    <a:srgbClr val="BF8A85"/>
    <a:srgbClr val="9F3A0D"/>
    <a:srgbClr val="00427A"/>
    <a:srgbClr val="C78E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537416-65E8-4F33-8A8F-950977F785FF}" v="204" dt="2019-11-19T01:39:55.4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93" autoAdjust="0"/>
    <p:restoredTop sz="77143" autoAdjust="0"/>
  </p:normalViewPr>
  <p:slideViewPr>
    <p:cSldViewPr>
      <p:cViewPr varScale="1">
        <p:scale>
          <a:sx n="97" d="100"/>
          <a:sy n="97" d="100"/>
        </p:scale>
        <p:origin x="1800" y="96"/>
      </p:cViewPr>
      <p:guideLst>
        <p:guide orient="horz" pos="2160"/>
        <p:guide pos="2880"/>
      </p:guideLst>
    </p:cSldViewPr>
  </p:slideViewPr>
  <p:outlineViewPr>
    <p:cViewPr>
      <p:scale>
        <a:sx n="33" d="100"/>
        <a:sy n="33" d="100"/>
      </p:scale>
      <p:origin x="0" y="-154"/>
    </p:cViewPr>
  </p:outlineViewPr>
  <p:notesTextViewPr>
    <p:cViewPr>
      <p:scale>
        <a:sx n="125" d="100"/>
        <a:sy n="125" d="100"/>
      </p:scale>
      <p:origin x="0" y="0"/>
    </p:cViewPr>
  </p:notesTextViewPr>
  <p:sorterViewPr>
    <p:cViewPr>
      <p:scale>
        <a:sx n="100" d="100"/>
        <a:sy n="100" d="100"/>
      </p:scale>
      <p:origin x="0" y="0"/>
    </p:cViewPr>
  </p:sorterViewPr>
  <p:notesViewPr>
    <p:cSldViewPr>
      <p:cViewPr varScale="1">
        <p:scale>
          <a:sx n="63" d="100"/>
          <a:sy n="63" d="100"/>
        </p:scale>
        <p:origin x="3106" y="6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commentAuthors" Target="commen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handoutMaster" Target="handoutMasters/handoutMaster1.xml"/><Relationship Id="rId58" Type="http://schemas.openxmlformats.org/officeDocument/2006/relationships/theme" Target="theme/theme1.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viewProps" Target="view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notesMaster" Target="notesMasters/notesMaster1.xml"/><Relationship Id="rId60"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Chart%202%20in%20Microsoft%20PowerPoint" TargetMode="External"/><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7.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0.xml"/><Relationship Id="rId1" Type="http://schemas.microsoft.com/office/2011/relationships/chartStyle" Target="style10.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1.xml"/><Relationship Id="rId1" Type="http://schemas.microsoft.com/office/2011/relationships/chartStyle" Target="style11.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2.xml"/><Relationship Id="rId1" Type="http://schemas.microsoft.com/office/2011/relationships/chartStyle" Target="style12.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3.xml"/><Relationship Id="rId1" Type="http://schemas.microsoft.com/office/2011/relationships/chartStyle" Target="style13.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4.xml"/><Relationship Id="rId1" Type="http://schemas.microsoft.com/office/2011/relationships/chartStyle" Target="style14.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5.xml"/><Relationship Id="rId1" Type="http://schemas.microsoft.com/office/2011/relationships/chartStyle" Target="style15.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engelk\AppData\Local\Microsoft\Windows\INetCache\Content.Outlook\FI9THOFN\guided%20pathway.xlsx" TargetMode="External"/><Relationship Id="rId2" Type="http://schemas.microsoft.com/office/2011/relationships/chartColorStyle" Target="colors16.xml"/><Relationship Id="rId1" Type="http://schemas.microsoft.com/office/2011/relationships/chartStyle" Target="style16.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8.xml"/><Relationship Id="rId1" Type="http://schemas.microsoft.com/office/2011/relationships/chartStyle" Target="style18.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engelk\AppData\Local\Microsoft\Windows\INetCache\Content.Outlook\FI9THOFN\guided%20pathway.xlsx" TargetMode="External"/><Relationship Id="rId2" Type="http://schemas.microsoft.com/office/2011/relationships/chartColorStyle" Target="colors19.xml"/><Relationship Id="rId1" Type="http://schemas.microsoft.com/office/2011/relationships/chartStyle" Target="style19.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engelk\AppData\Local\Microsoft\Windows\INetCache\Content.Outlook\FI9THOFN\guided%20pathway.xlsx" TargetMode="External"/><Relationship Id="rId2" Type="http://schemas.microsoft.com/office/2011/relationships/chartColorStyle" Target="colors20.xml"/><Relationship Id="rId1" Type="http://schemas.microsoft.com/office/2011/relationships/chartStyle" Target="style20.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engelk\AppData\Local\Microsoft\Windows\INetCache\Content.Outlook\FI9THOFN\guided%20pathway.xlsx" TargetMode="External"/><Relationship Id="rId2" Type="http://schemas.microsoft.com/office/2011/relationships/chartColorStyle" Target="colors21.xml"/><Relationship Id="rId1" Type="http://schemas.microsoft.com/office/2011/relationships/chartStyle" Target="style21.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22.xml"/><Relationship Id="rId1" Type="http://schemas.microsoft.com/office/2011/relationships/chartStyle" Target="style22.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3.xml"/><Relationship Id="rId1" Type="http://schemas.microsoft.com/office/2011/relationships/chartStyle" Target="style23.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24.xml"/><Relationship Id="rId1" Type="http://schemas.microsoft.com/office/2011/relationships/chartStyle" Target="style24.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engelk\AppData\Local\Microsoft\Windows\INetCache\Content.Outlook\FI9THOFN\guided%20pathway.xlsx" TargetMode="External"/><Relationship Id="rId2" Type="http://schemas.microsoft.com/office/2011/relationships/chartColorStyle" Target="colors25.xml"/><Relationship Id="rId1" Type="http://schemas.microsoft.com/office/2011/relationships/chartStyle" Target="style25.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6.xml"/><Relationship Id="rId1" Type="http://schemas.microsoft.com/office/2011/relationships/chartStyle" Target="style26.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7.xml"/><Relationship Id="rId1" Type="http://schemas.microsoft.com/office/2011/relationships/chartStyle" Target="style27.xml"/></Relationships>
</file>

<file path=ppt/charts/_rels/chart3.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8.xml"/><Relationship Id="rId1" Type="http://schemas.microsoft.com/office/2011/relationships/chartStyle" Target="style28.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9.xml"/><Relationship Id="rId1" Type="http://schemas.microsoft.com/office/2011/relationships/chartStyle" Target="style29.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30.xml"/><Relationship Id="rId1" Type="http://schemas.microsoft.com/office/2011/relationships/chartStyle" Target="style30.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31.xml"/><Relationship Id="rId1" Type="http://schemas.microsoft.com/office/2011/relationships/chartStyle" Target="style3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5.9087197433654128E-2"/>
          <c:y val="2.2468873221391808E-2"/>
          <c:w val="0.92393749392437052"/>
          <c:h val="0.53577148564507493"/>
        </c:manualLayout>
      </c:layout>
      <c:barChart>
        <c:barDir val="col"/>
        <c:grouping val="clustered"/>
        <c:varyColors val="0"/>
        <c:ser>
          <c:idx val="0"/>
          <c:order val="0"/>
          <c:tx>
            <c:strRef>
              <c:f>Sheet1!$B$1</c:f>
              <c:strCache>
                <c:ptCount val="1"/>
                <c:pt idx="0">
                  <c:v>Cañada College survey</c:v>
                </c:pt>
              </c:strCache>
            </c:strRef>
          </c:tx>
          <c:spPr>
            <a:solidFill>
              <a:schemeClr val="accent1">
                <a:shade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Part-Time</c:v>
                </c:pt>
                <c:pt idx="1">
                  <c:v>Full-Time</c:v>
                </c:pt>
              </c:strCache>
            </c:strRef>
          </c:cat>
          <c:val>
            <c:numRef>
              <c:f>Sheet1!$B$2:$B$3</c:f>
              <c:numCache>
                <c:formatCode>0%</c:formatCode>
                <c:ptCount val="2"/>
                <c:pt idx="0">
                  <c:v>0.45</c:v>
                </c:pt>
                <c:pt idx="1">
                  <c:v>0.55000000000000004</c:v>
                </c:pt>
              </c:numCache>
            </c:numRef>
          </c:val>
          <c:extLst>
            <c:ext xmlns:c16="http://schemas.microsoft.com/office/drawing/2014/chart" uri="{C3380CC4-5D6E-409C-BE32-E72D297353CC}">
              <c16:uniqueId val="{00000000-1E83-4597-B379-A45897BE7FA0}"/>
            </c:ext>
          </c:extLst>
        </c:ser>
        <c:ser>
          <c:idx val="2"/>
          <c:order val="1"/>
          <c:tx>
            <c:strRef>
              <c:f>Sheet1!$C$1</c:f>
              <c:strCache>
                <c:ptCount val="1"/>
                <c:pt idx="0">
                  <c:v>Cañada College population</c:v>
                </c:pt>
              </c:strCache>
            </c:strRef>
          </c:tx>
          <c:spPr>
            <a:solidFill>
              <a:srgbClr val="FFC000"/>
            </a:solidFill>
            <a:ln>
              <a:noFill/>
            </a:ln>
            <a:effectLst/>
          </c:spPr>
          <c:invertIfNegative val="0"/>
          <c:dLbls>
            <c:dLbl>
              <c:idx val="0"/>
              <c:layout>
                <c:manualLayout>
                  <c:x val="0"/>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1D20-4E52-A0DB-E23F5A77BBE7}"/>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Part-Time</c:v>
                </c:pt>
                <c:pt idx="1">
                  <c:v>Full-Time</c:v>
                </c:pt>
              </c:strCache>
            </c:strRef>
          </c:cat>
          <c:val>
            <c:numRef>
              <c:f>Sheet1!$C$2:$C$3</c:f>
              <c:numCache>
                <c:formatCode>0%</c:formatCode>
                <c:ptCount val="2"/>
                <c:pt idx="0">
                  <c:v>0.84</c:v>
                </c:pt>
                <c:pt idx="1">
                  <c:v>0.16</c:v>
                </c:pt>
              </c:numCache>
            </c:numRef>
          </c:val>
          <c:extLst>
            <c:ext xmlns:c16="http://schemas.microsoft.com/office/drawing/2014/chart" uri="{C3380CC4-5D6E-409C-BE32-E72D297353CC}">
              <c16:uniqueId val="{00000000-5A07-4765-A562-EBFA72D22544}"/>
            </c:ext>
          </c:extLst>
        </c:ser>
        <c:ser>
          <c:idx val="3"/>
          <c:order val="2"/>
          <c:tx>
            <c:strRef>
              <c:f>Sheet1!$D$1</c:f>
              <c:strCache>
                <c:ptCount val="1"/>
                <c:pt idx="0">
                  <c:v>Medium-sized colleges</c:v>
                </c:pt>
              </c:strCache>
            </c:strRef>
          </c:tx>
          <c:spPr>
            <a:solidFill>
              <a:schemeClr val="accent1">
                <a:tint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Part-Time</c:v>
                </c:pt>
                <c:pt idx="1">
                  <c:v>Full-Time</c:v>
                </c:pt>
              </c:strCache>
            </c:strRef>
          </c:cat>
          <c:val>
            <c:numRef>
              <c:f>Sheet1!$D$2:$D$3</c:f>
              <c:numCache>
                <c:formatCode>0%</c:formatCode>
                <c:ptCount val="2"/>
                <c:pt idx="0">
                  <c:v>0.61</c:v>
                </c:pt>
                <c:pt idx="1">
                  <c:v>0.39</c:v>
                </c:pt>
              </c:numCache>
            </c:numRef>
          </c:val>
          <c:extLst>
            <c:ext xmlns:c16="http://schemas.microsoft.com/office/drawing/2014/chart" uri="{C3380CC4-5D6E-409C-BE32-E72D297353CC}">
              <c16:uniqueId val="{00000001-5A07-4765-A562-EBFA72D22544}"/>
            </c:ext>
          </c:extLst>
        </c:ser>
        <c:dLbls>
          <c:showLegendKey val="0"/>
          <c:showVal val="1"/>
          <c:showCatName val="0"/>
          <c:showSerName val="0"/>
          <c:showPercent val="0"/>
          <c:showBubbleSize val="0"/>
        </c:dLbls>
        <c:gapWidth val="219"/>
        <c:overlap val="-27"/>
        <c:axId val="374764768"/>
        <c:axId val="374764376"/>
      </c:barChart>
      <c:catAx>
        <c:axId val="37476476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74764376"/>
        <c:crosses val="autoZero"/>
        <c:auto val="1"/>
        <c:lblAlgn val="ctr"/>
        <c:lblOffset val="100"/>
        <c:noMultiLvlLbl val="0"/>
      </c:catAx>
      <c:valAx>
        <c:axId val="37476437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4764768"/>
        <c:crosses val="autoZero"/>
        <c:crossBetween val="between"/>
      </c:valAx>
      <c:spPr>
        <a:noFill/>
        <a:ln>
          <a:noFill/>
        </a:ln>
        <a:effectLst/>
      </c:spPr>
    </c:plotArea>
    <c:legend>
      <c:legendPos val="b"/>
      <c:layout>
        <c:manualLayout>
          <c:xMode val="edge"/>
          <c:yMode val="edge"/>
          <c:x val="9.0516029246344217E-3"/>
          <c:y val="0.69721282354140901"/>
          <c:w val="0.97568168562263047"/>
          <c:h val="0.26643708732451266"/>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'[Chart 2 in Microsoft PowerPoint]Sheet1'!$B$1</c:f>
              <c:strCache>
                <c:ptCount val="1"/>
                <c:pt idx="0">
                  <c:v>2015  Survey Respondents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'[Chart 2 in Microsoft PowerPoint]Sheet1'!$A$2:$A$7</c:f>
              <c:strCache>
                <c:ptCount val="6"/>
                <c:pt idx="0">
                  <c:v>None</c:v>
                </c:pt>
                <c:pt idx="1">
                  <c:v>1-5 hours</c:v>
                </c:pt>
                <c:pt idx="2">
                  <c:v>6-10 hours</c:v>
                </c:pt>
                <c:pt idx="3">
                  <c:v>11-20 hours</c:v>
                </c:pt>
                <c:pt idx="4">
                  <c:v>21-30 hours</c:v>
                </c:pt>
                <c:pt idx="5">
                  <c:v>More than 30 hours</c:v>
                </c:pt>
              </c:strCache>
            </c:strRef>
          </c:cat>
          <c:val>
            <c:numRef>
              <c:f>'[Chart 2 in Microsoft PowerPoint]Sheet1'!$B$2:$B$7</c:f>
              <c:numCache>
                <c:formatCode>0%</c:formatCode>
                <c:ptCount val="6"/>
                <c:pt idx="0">
                  <c:v>0.18</c:v>
                </c:pt>
                <c:pt idx="1">
                  <c:v>0.06</c:v>
                </c:pt>
                <c:pt idx="2">
                  <c:v>0.08</c:v>
                </c:pt>
                <c:pt idx="3">
                  <c:v>0.14000000000000001</c:v>
                </c:pt>
                <c:pt idx="4">
                  <c:v>0.19</c:v>
                </c:pt>
                <c:pt idx="5">
                  <c:v>0.35</c:v>
                </c:pt>
              </c:numCache>
            </c:numRef>
          </c:val>
          <c:extLst>
            <c:ext xmlns:c16="http://schemas.microsoft.com/office/drawing/2014/chart" uri="{C3380CC4-5D6E-409C-BE32-E72D297353CC}">
              <c16:uniqueId val="{00000000-51D7-4457-B636-38A0521672A8}"/>
            </c:ext>
          </c:extLst>
        </c:ser>
        <c:ser>
          <c:idx val="1"/>
          <c:order val="1"/>
          <c:tx>
            <c:strRef>
              <c:f>'[Chart 2 in Microsoft PowerPoint]Sheet1'!$C$1</c:f>
              <c:strCache>
                <c:ptCount val="1"/>
                <c:pt idx="0">
                  <c:v>2019 Survey Respondents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'[Chart 2 in Microsoft PowerPoint]Sheet1'!$A$2:$A$7</c:f>
              <c:strCache>
                <c:ptCount val="6"/>
                <c:pt idx="0">
                  <c:v>None</c:v>
                </c:pt>
                <c:pt idx="1">
                  <c:v>1-5 hours</c:v>
                </c:pt>
                <c:pt idx="2">
                  <c:v>6-10 hours</c:v>
                </c:pt>
                <c:pt idx="3">
                  <c:v>11-20 hours</c:v>
                </c:pt>
                <c:pt idx="4">
                  <c:v>21-30 hours</c:v>
                </c:pt>
                <c:pt idx="5">
                  <c:v>More than 30 hours</c:v>
                </c:pt>
              </c:strCache>
            </c:strRef>
          </c:cat>
          <c:val>
            <c:numRef>
              <c:f>'[Chart 2 in Microsoft PowerPoint]Sheet1'!$C$2:$C$7</c:f>
              <c:numCache>
                <c:formatCode>0%</c:formatCode>
                <c:ptCount val="6"/>
                <c:pt idx="0">
                  <c:v>0.24</c:v>
                </c:pt>
                <c:pt idx="1">
                  <c:v>7.6999999999999999E-2</c:v>
                </c:pt>
                <c:pt idx="2">
                  <c:v>9.8000000000000004E-2</c:v>
                </c:pt>
                <c:pt idx="3">
                  <c:v>0.121</c:v>
                </c:pt>
                <c:pt idx="4">
                  <c:v>0.16300000000000001</c:v>
                </c:pt>
                <c:pt idx="5">
                  <c:v>0.30099999999999999</c:v>
                </c:pt>
              </c:numCache>
            </c:numRef>
          </c:val>
          <c:extLst>
            <c:ext xmlns:c16="http://schemas.microsoft.com/office/drawing/2014/chart" uri="{C3380CC4-5D6E-409C-BE32-E72D297353CC}">
              <c16:uniqueId val="{00000001-51D7-4457-B636-38A0521672A8}"/>
            </c:ext>
          </c:extLst>
        </c:ser>
        <c:ser>
          <c:idx val="2"/>
          <c:order val="2"/>
          <c:tx>
            <c:strRef>
              <c:f>'[Chart 2 in Microsoft PowerPoint]Sheet1'!$D$1</c:f>
              <c:strCache>
                <c:ptCount val="1"/>
                <c:pt idx="0">
                  <c:v>Medium-sized colleges </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'[Chart 2 in Microsoft PowerPoint]Sheet1'!$A$2:$A$7</c:f>
              <c:strCache>
                <c:ptCount val="6"/>
                <c:pt idx="0">
                  <c:v>None</c:v>
                </c:pt>
                <c:pt idx="1">
                  <c:v>1-5 hours</c:v>
                </c:pt>
                <c:pt idx="2">
                  <c:v>6-10 hours</c:v>
                </c:pt>
                <c:pt idx="3">
                  <c:v>11-20 hours</c:v>
                </c:pt>
                <c:pt idx="4">
                  <c:v>21-30 hours</c:v>
                </c:pt>
                <c:pt idx="5">
                  <c:v>More than 30 hours</c:v>
                </c:pt>
              </c:strCache>
            </c:strRef>
          </c:cat>
          <c:val>
            <c:numRef>
              <c:f>'[Chart 2 in Microsoft PowerPoint]Sheet1'!$D$2:$D$7</c:f>
              <c:numCache>
                <c:formatCode>0%</c:formatCode>
                <c:ptCount val="6"/>
                <c:pt idx="0">
                  <c:v>0.222</c:v>
                </c:pt>
                <c:pt idx="1">
                  <c:v>6.8000000000000005E-2</c:v>
                </c:pt>
                <c:pt idx="2">
                  <c:v>8.2000000000000003E-2</c:v>
                </c:pt>
                <c:pt idx="3">
                  <c:v>0.14699999999999999</c:v>
                </c:pt>
                <c:pt idx="4">
                  <c:v>0.191</c:v>
                </c:pt>
                <c:pt idx="5">
                  <c:v>0.28899999999999998</c:v>
                </c:pt>
              </c:numCache>
            </c:numRef>
          </c:val>
          <c:extLst>
            <c:ext xmlns:c16="http://schemas.microsoft.com/office/drawing/2014/chart" uri="{C3380CC4-5D6E-409C-BE32-E72D297353CC}">
              <c16:uniqueId val="{00000002-51D7-4457-B636-38A0521672A8}"/>
            </c:ext>
          </c:extLst>
        </c:ser>
        <c:dLbls>
          <c:dLblPos val="outEnd"/>
          <c:showLegendKey val="0"/>
          <c:showVal val="1"/>
          <c:showCatName val="0"/>
          <c:showSerName val="0"/>
          <c:showPercent val="0"/>
          <c:showBubbleSize val="0"/>
        </c:dLbls>
        <c:gapWidth val="219"/>
        <c:overlap val="-27"/>
        <c:axId val="743393247"/>
        <c:axId val="743387007"/>
      </c:barChart>
      <c:catAx>
        <c:axId val="7433932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43387007"/>
        <c:crosses val="autoZero"/>
        <c:auto val="1"/>
        <c:lblAlgn val="ctr"/>
        <c:lblOffset val="100"/>
        <c:noMultiLvlLbl val="0"/>
      </c:catAx>
      <c:valAx>
        <c:axId val="74338700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43393247"/>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Cañada College</c:v>
                </c:pt>
              </c:strCache>
            </c:strRef>
          </c:tx>
          <c:spPr>
            <a:solidFill>
              <a:schemeClr val="accent1">
                <a:lumMod val="75000"/>
              </a:schemeClr>
            </a:solidFill>
            <a:ln>
              <a:noFill/>
            </a:ln>
          </c:spPr>
          <c:invertIfNegative val="0"/>
          <c:dLbls>
            <c:dLbl>
              <c:idx val="2"/>
              <c:layout>
                <c:manualLayout>
                  <c:x val="-4.6728971962617391E-3"/>
                  <c:y val="0.26201302043126956"/>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7C53-49FE-8193-3F09C192DE11}"/>
                </c:ext>
              </c:extLst>
            </c:dLbl>
            <c:numFmt formatCode="#,##0" sourceLinked="0"/>
            <c:spPr>
              <a:noFill/>
            </c:spPr>
            <c:txPr>
              <a:bodyPr/>
              <a:lstStyle/>
              <a:p>
                <a:pPr>
                  <a:defRPr sz="2000" b="0" baseline="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Active and Collaborative Learning</c:v>
                </c:pt>
                <c:pt idx="1">
                  <c:v>Student Effort</c:v>
                </c:pt>
                <c:pt idx="2">
                  <c:v>Academic Challenge</c:v>
                </c:pt>
                <c:pt idx="3">
                  <c:v>Student-Faculty Interaction</c:v>
                </c:pt>
                <c:pt idx="4">
                  <c:v>Support for Learners</c:v>
                </c:pt>
              </c:strCache>
            </c:strRef>
          </c:cat>
          <c:val>
            <c:numRef>
              <c:f>Sheet1!$B$2:$B$6</c:f>
              <c:numCache>
                <c:formatCode>##0.0</c:formatCode>
                <c:ptCount val="5"/>
                <c:pt idx="0">
                  <c:v>51.295870530329303</c:v>
                </c:pt>
                <c:pt idx="1">
                  <c:v>46.941351653416199</c:v>
                </c:pt>
                <c:pt idx="2">
                  <c:v>50.028627412347198</c:v>
                </c:pt>
                <c:pt idx="3">
                  <c:v>47.101460828528097</c:v>
                </c:pt>
                <c:pt idx="4">
                  <c:v>52.228858710459903</c:v>
                </c:pt>
              </c:numCache>
            </c:numRef>
          </c:val>
          <c:extLst>
            <c:ext xmlns:c16="http://schemas.microsoft.com/office/drawing/2014/chart" uri="{C3380CC4-5D6E-409C-BE32-E72D297353CC}">
              <c16:uniqueId val="{00000000-5D9B-4D5C-8C5C-6D8AEB1BC31F}"/>
            </c:ext>
          </c:extLst>
        </c:ser>
        <c:ser>
          <c:idx val="1"/>
          <c:order val="1"/>
          <c:tx>
            <c:strRef>
              <c:f>Sheet1!$C$1</c:f>
              <c:strCache>
                <c:ptCount val="1"/>
                <c:pt idx="0">
                  <c:v>medium-sized colleges</c:v>
                </c:pt>
              </c:strCache>
            </c:strRef>
          </c:tx>
          <c:spPr>
            <a:solidFill>
              <a:srgbClr val="BF8A85"/>
            </a:solidFill>
          </c:spPr>
          <c:invertIfNegative val="0"/>
          <c:dLbls>
            <c:numFmt formatCode="#,##0" sourceLinked="0"/>
            <c:spPr>
              <a:noFill/>
              <a:ln>
                <a:noFill/>
              </a:ln>
              <a:effectLst/>
            </c:spPr>
            <c:txPr>
              <a:bodyPr/>
              <a:lstStyle/>
              <a:p>
                <a:pPr>
                  <a:defRPr sz="2000" baseline="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Active and Collaborative Learning</c:v>
                </c:pt>
                <c:pt idx="1">
                  <c:v>Student Effort</c:v>
                </c:pt>
                <c:pt idx="2">
                  <c:v>Academic Challenge</c:v>
                </c:pt>
                <c:pt idx="3">
                  <c:v>Student-Faculty Interaction</c:v>
                </c:pt>
                <c:pt idx="4">
                  <c:v>Support for Learners</c:v>
                </c:pt>
              </c:strCache>
            </c:strRef>
          </c:cat>
          <c:val>
            <c:numRef>
              <c:f>Sheet1!$C$2:$C$6</c:f>
              <c:numCache>
                <c:formatCode>##0.0</c:formatCode>
                <c:ptCount val="5"/>
                <c:pt idx="0">
                  <c:v>49.5700493716203</c:v>
                </c:pt>
                <c:pt idx="1">
                  <c:v>49.689890063670902</c:v>
                </c:pt>
                <c:pt idx="2">
                  <c:v>50.026645442311803</c:v>
                </c:pt>
                <c:pt idx="3">
                  <c:v>49.884021181559</c:v>
                </c:pt>
                <c:pt idx="4">
                  <c:v>49.566678836166197</c:v>
                </c:pt>
              </c:numCache>
            </c:numRef>
          </c:val>
          <c:extLst>
            <c:ext xmlns:c16="http://schemas.microsoft.com/office/drawing/2014/chart" uri="{C3380CC4-5D6E-409C-BE32-E72D297353CC}">
              <c16:uniqueId val="{00000001-5D9B-4D5C-8C5C-6D8AEB1BC31F}"/>
            </c:ext>
          </c:extLst>
        </c:ser>
        <c:dLbls>
          <c:showLegendKey val="0"/>
          <c:showVal val="1"/>
          <c:showCatName val="0"/>
          <c:showSerName val="0"/>
          <c:showPercent val="0"/>
          <c:showBubbleSize val="0"/>
        </c:dLbls>
        <c:gapWidth val="150"/>
        <c:axId val="378947248"/>
        <c:axId val="378947640"/>
      </c:barChart>
      <c:catAx>
        <c:axId val="378947248"/>
        <c:scaling>
          <c:orientation val="minMax"/>
        </c:scaling>
        <c:delete val="0"/>
        <c:axPos val="b"/>
        <c:numFmt formatCode="General" sourceLinked="0"/>
        <c:majorTickMark val="out"/>
        <c:minorTickMark val="none"/>
        <c:tickLblPos val="nextTo"/>
        <c:txPr>
          <a:bodyPr/>
          <a:lstStyle/>
          <a:p>
            <a:pPr>
              <a:defRPr sz="1400" b="0">
                <a:latin typeface="+mn-lt"/>
              </a:defRPr>
            </a:pPr>
            <a:endParaRPr lang="en-US"/>
          </a:p>
        </c:txPr>
        <c:crossAx val="378947640"/>
        <c:crosses val="autoZero"/>
        <c:auto val="1"/>
        <c:lblAlgn val="ctr"/>
        <c:lblOffset val="100"/>
        <c:noMultiLvlLbl val="0"/>
      </c:catAx>
      <c:valAx>
        <c:axId val="378947640"/>
        <c:scaling>
          <c:orientation val="minMax"/>
        </c:scaling>
        <c:delete val="0"/>
        <c:axPos val="l"/>
        <c:numFmt formatCode="##0.0" sourceLinked="1"/>
        <c:majorTickMark val="none"/>
        <c:minorTickMark val="none"/>
        <c:tickLblPos val="nextTo"/>
        <c:txPr>
          <a:bodyPr/>
          <a:lstStyle/>
          <a:p>
            <a:pPr>
              <a:defRPr sz="1400"/>
            </a:pPr>
            <a:endParaRPr lang="en-US"/>
          </a:p>
        </c:txPr>
        <c:crossAx val="378947248"/>
        <c:crosses val="autoZero"/>
        <c:crossBetween val="between"/>
      </c:valAx>
    </c:plotArea>
    <c:legend>
      <c:legendPos val="b"/>
      <c:layout/>
      <c:overlay val="0"/>
      <c:txPr>
        <a:bodyPr/>
        <a:lstStyle/>
        <a:p>
          <a:pPr>
            <a:defRPr i="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53270782740942424"/>
          <c:y val="3.1073446327683617E-2"/>
          <c:w val="0.42833578629774083"/>
          <c:h val="0.79237599537345971"/>
        </c:manualLayout>
      </c:layout>
      <c:barChart>
        <c:barDir val="bar"/>
        <c:grouping val="clustered"/>
        <c:varyColors val="0"/>
        <c:ser>
          <c:idx val="0"/>
          <c:order val="0"/>
          <c:tx>
            <c:strRef>
              <c:f>Sheet1!$C$1</c:f>
              <c:strCache>
                <c:ptCount val="1"/>
                <c:pt idx="0">
                  <c:v>medium-sized colleges</c:v>
                </c:pt>
              </c:strCache>
            </c:strRef>
          </c:tx>
          <c:spPr>
            <a:solidFill>
              <a:srgbClr val="BF8A85"/>
            </a:solidFill>
            <a:ln>
              <a:noFill/>
            </a:ln>
            <a:effectLst/>
          </c:spPr>
          <c:invertIfNegative val="0"/>
          <c:dLbls>
            <c:dLbl>
              <c:idx val="4"/>
              <c:layout>
                <c:manualLayout>
                  <c:x val="0"/>
                  <c:y val="2.259887005649712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D81B-450C-9061-0A7CEE6B7073}"/>
                </c:ext>
              </c:extLst>
            </c:dLbl>
            <c:dLbl>
              <c:idx val="5"/>
              <c:layout>
                <c:manualLayout>
                  <c:x val="0"/>
                  <c:y val="1.412429378531073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9353-42FE-85F6-A74BCDC2849D}"/>
                </c:ext>
              </c:extLst>
            </c:dLbl>
            <c:numFmt formatCode="0%" sourceLinked="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Participated in a community-based project (service-learning activity) as a part of a regular course </c:v>
                </c:pt>
                <c:pt idx="1">
                  <c:v>Tutored or taught other students (paid or voluntary) </c:v>
                </c:pt>
                <c:pt idx="2">
                  <c:v>Worked with classmates outside of class to prepare class assignments </c:v>
                </c:pt>
                <c:pt idx="3">
                  <c:v>Made a class presentation </c:v>
                </c:pt>
                <c:pt idx="4">
                  <c:v>Discussed ideas from your readings or classes with others outside of class (students, family members, co-workers, etc.)</c:v>
                </c:pt>
                <c:pt idx="5">
                  <c:v>Worked with other students on projects during class</c:v>
                </c:pt>
                <c:pt idx="6">
                  <c:v>Asked questions in class or contributed to class discussions</c:v>
                </c:pt>
              </c:strCache>
            </c:strRef>
          </c:cat>
          <c:val>
            <c:numRef>
              <c:f>Sheet1!$C$2:$C$8</c:f>
              <c:numCache>
                <c:formatCode>0.0%</c:formatCode>
                <c:ptCount val="7"/>
                <c:pt idx="0">
                  <c:v>8.8999999999999996E-2</c:v>
                </c:pt>
                <c:pt idx="1">
                  <c:v>8.6999999999999994E-2</c:v>
                </c:pt>
                <c:pt idx="2">
                  <c:v>0.26500000000000001</c:v>
                </c:pt>
                <c:pt idx="3">
                  <c:v>0.34499999999999997</c:v>
                </c:pt>
                <c:pt idx="4">
                  <c:v>0.48599999999999999</c:v>
                </c:pt>
                <c:pt idx="5" formatCode="0%">
                  <c:v>0.52700000000000002</c:v>
                </c:pt>
                <c:pt idx="6" formatCode="0%">
                  <c:v>0.65400000000000003</c:v>
                </c:pt>
              </c:numCache>
            </c:numRef>
          </c:val>
          <c:extLst>
            <c:ext xmlns:c16="http://schemas.microsoft.com/office/drawing/2014/chart" uri="{C3380CC4-5D6E-409C-BE32-E72D297353CC}">
              <c16:uniqueId val="{00000000-8073-41AF-869E-ABE555FCDE50}"/>
            </c:ext>
          </c:extLst>
        </c:ser>
        <c:ser>
          <c:idx val="1"/>
          <c:order val="1"/>
          <c:tx>
            <c:strRef>
              <c:f>Sheet1!$B$1</c:f>
              <c:strCache>
                <c:ptCount val="1"/>
                <c:pt idx="0">
                  <c:v>Cañada College</c:v>
                </c:pt>
              </c:strCache>
            </c:strRef>
          </c:tx>
          <c:spPr>
            <a:solidFill>
              <a:schemeClr val="accent1">
                <a:lumMod val="75000"/>
              </a:schemeClr>
            </a:solidFill>
            <a:ln>
              <a:solidFill>
                <a:schemeClr val="accent1"/>
              </a:solidFill>
            </a:ln>
            <a:effectLst/>
          </c:spPr>
          <c:invertIfNegative val="0"/>
          <c:dLbls>
            <c:dLbl>
              <c:idx val="6"/>
              <c:layout>
                <c:manualLayout>
                  <c:x val="-1.1422505637102049E-16"/>
                  <c:y val="-1.694915254237288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D81B-450C-9061-0A7CEE6B7073}"/>
                </c:ext>
              </c:extLst>
            </c:dLbl>
            <c:numFmt formatCode="0%" sourceLinked="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Participated in a community-based project (service-learning activity) as a part of a regular course </c:v>
                </c:pt>
                <c:pt idx="1">
                  <c:v>Tutored or taught other students (paid or voluntary) </c:v>
                </c:pt>
                <c:pt idx="2">
                  <c:v>Worked with classmates outside of class to prepare class assignments </c:v>
                </c:pt>
                <c:pt idx="3">
                  <c:v>Made a class presentation </c:v>
                </c:pt>
                <c:pt idx="4">
                  <c:v>Discussed ideas from your readings or classes with others outside of class (students, family members, co-workers, etc.)</c:v>
                </c:pt>
                <c:pt idx="5">
                  <c:v>Worked with other students on projects during class</c:v>
                </c:pt>
                <c:pt idx="6">
                  <c:v>Asked questions in class or contributed to class discussions</c:v>
                </c:pt>
              </c:strCache>
            </c:strRef>
          </c:cat>
          <c:val>
            <c:numRef>
              <c:f>Sheet1!$B$2:$B$8</c:f>
              <c:numCache>
                <c:formatCode>0.0%</c:formatCode>
                <c:ptCount val="7"/>
                <c:pt idx="0">
                  <c:v>6.3E-2</c:v>
                </c:pt>
                <c:pt idx="1">
                  <c:v>0.113</c:v>
                </c:pt>
                <c:pt idx="2">
                  <c:v>0.23599999999999999</c:v>
                </c:pt>
                <c:pt idx="3">
                  <c:v>0.36499999999999999</c:v>
                </c:pt>
                <c:pt idx="4">
                  <c:v>0.51500000000000001</c:v>
                </c:pt>
                <c:pt idx="5" formatCode="0%">
                  <c:v>0.6</c:v>
                </c:pt>
                <c:pt idx="6" formatCode="0%">
                  <c:v>0.64</c:v>
                </c:pt>
              </c:numCache>
            </c:numRef>
          </c:val>
          <c:extLst>
            <c:ext xmlns:c16="http://schemas.microsoft.com/office/drawing/2014/chart" uri="{C3380CC4-5D6E-409C-BE32-E72D297353CC}">
              <c16:uniqueId val="{00000001-8073-41AF-869E-ABE555FCDE50}"/>
            </c:ext>
          </c:extLst>
        </c:ser>
        <c:dLbls>
          <c:showLegendKey val="0"/>
          <c:showVal val="0"/>
          <c:showCatName val="0"/>
          <c:showSerName val="0"/>
          <c:showPercent val="0"/>
          <c:showBubbleSize val="0"/>
        </c:dLbls>
        <c:gapWidth val="150"/>
        <c:axId val="374220792"/>
        <c:axId val="374221184"/>
      </c:barChart>
      <c:catAx>
        <c:axId val="374220792"/>
        <c:scaling>
          <c:orientation val="minMax"/>
        </c:scaling>
        <c:delete val="0"/>
        <c:axPos val="l"/>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374221184"/>
        <c:crosses val="autoZero"/>
        <c:auto val="1"/>
        <c:lblAlgn val="ctr"/>
        <c:lblOffset val="100"/>
        <c:noMultiLvlLbl val="0"/>
      </c:catAx>
      <c:valAx>
        <c:axId val="374221184"/>
        <c:scaling>
          <c:orientation val="minMax"/>
          <c:max val="1"/>
        </c:scaling>
        <c:delete val="0"/>
        <c:axPos val="b"/>
        <c:majorGridlines>
          <c:spPr>
            <a:ln w="6350" cap="flat" cmpd="sng" algn="ctr">
              <a:solidFill>
                <a:schemeClr val="tx1">
                  <a:tint val="75000"/>
                </a:schemeClr>
              </a:solidFill>
              <a:prstDash val="solid"/>
              <a:round/>
            </a:ln>
            <a:effectLst/>
          </c:spPr>
        </c:majorGridlines>
        <c:numFmt formatCode="0%"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374220792"/>
        <c:crosses val="autoZero"/>
        <c:crossBetween val="between"/>
      </c:valAx>
      <c:spPr>
        <a:noFill/>
        <a:ln>
          <a:noFill/>
        </a:ln>
        <a:effectLst/>
      </c:spPr>
    </c:plotArea>
    <c:legend>
      <c:legendPos val="b"/>
      <c:layout>
        <c:manualLayout>
          <c:xMode val="edge"/>
          <c:yMode val="edge"/>
          <c:x val="5.4527559055118101E-2"/>
          <c:y val="0.93529029503842165"/>
          <c:w val="0.78572546422351408"/>
          <c:h val="6.4709729080475106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col"/>
        <c:grouping val="clustered"/>
        <c:varyColors val="0"/>
        <c:ser>
          <c:idx val="0"/>
          <c:order val="0"/>
          <c:tx>
            <c:strRef>
              <c:f>Sheet1!$B$1</c:f>
              <c:strCache>
                <c:ptCount val="1"/>
                <c:pt idx="0">
                  <c:v>Cañada College</c:v>
                </c:pt>
              </c:strCache>
            </c:strRef>
          </c:tx>
          <c:spPr>
            <a:solidFill>
              <a:schemeClr val="accent1">
                <a:shade val="76000"/>
              </a:scheme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Come to class without completing readings or assignments  </c:v>
                </c:pt>
              </c:strCache>
            </c:strRef>
          </c:cat>
          <c:val>
            <c:numRef>
              <c:f>Sheet1!$B$2</c:f>
              <c:numCache>
                <c:formatCode>##0.0</c:formatCode>
                <c:ptCount val="1"/>
                <c:pt idx="0">
                  <c:v>0.28999999999999998</c:v>
                </c:pt>
              </c:numCache>
            </c:numRef>
          </c:val>
          <c:extLst>
            <c:ext xmlns:c16="http://schemas.microsoft.com/office/drawing/2014/chart" uri="{C3380CC4-5D6E-409C-BE32-E72D297353CC}">
              <c16:uniqueId val="{00000000-8073-41AF-869E-ABE555FCDE50}"/>
            </c:ext>
          </c:extLst>
        </c:ser>
        <c:ser>
          <c:idx val="1"/>
          <c:order val="1"/>
          <c:tx>
            <c:strRef>
              <c:f>Sheet1!$C$1</c:f>
              <c:strCache>
                <c:ptCount val="1"/>
                <c:pt idx="0">
                  <c:v>medium-sized colleges</c:v>
                </c:pt>
              </c:strCache>
            </c:strRef>
          </c:tx>
          <c:spPr>
            <a:solidFill>
              <a:schemeClr val="accent1">
                <a:tint val="77000"/>
              </a:scheme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Come to class without completing readings or assignments  </c:v>
                </c:pt>
              </c:strCache>
            </c:strRef>
          </c:cat>
          <c:val>
            <c:numRef>
              <c:f>Sheet1!$C$2</c:f>
              <c:numCache>
                <c:formatCode>##0.0</c:formatCode>
                <c:ptCount val="1"/>
                <c:pt idx="0">
                  <c:v>0.34</c:v>
                </c:pt>
              </c:numCache>
            </c:numRef>
          </c:val>
          <c:extLst>
            <c:ext xmlns:c16="http://schemas.microsoft.com/office/drawing/2014/chart" uri="{C3380CC4-5D6E-409C-BE32-E72D297353CC}">
              <c16:uniqueId val="{00000001-8073-41AF-869E-ABE555FCDE50}"/>
            </c:ext>
          </c:extLst>
        </c:ser>
        <c:dLbls>
          <c:showLegendKey val="0"/>
          <c:showVal val="0"/>
          <c:showCatName val="0"/>
          <c:showSerName val="0"/>
          <c:showPercent val="0"/>
          <c:showBubbleSize val="0"/>
        </c:dLbls>
        <c:gapWidth val="150"/>
        <c:axId val="374220792"/>
        <c:axId val="374221184"/>
      </c:barChart>
      <c:catAx>
        <c:axId val="374220792"/>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74221184"/>
        <c:crosses val="autoZero"/>
        <c:auto val="1"/>
        <c:lblAlgn val="ctr"/>
        <c:lblOffset val="100"/>
        <c:noMultiLvlLbl val="0"/>
      </c:catAx>
      <c:valAx>
        <c:axId val="374221184"/>
        <c:scaling>
          <c:orientation val="minMax"/>
          <c:max val="1"/>
          <c:min val="0"/>
        </c:scaling>
        <c:delete val="0"/>
        <c:axPos val="l"/>
        <c:numFmt formatCode="0%"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374220792"/>
        <c:crosses val="autoZero"/>
        <c:crossBetween val="between"/>
      </c:valAx>
      <c:spPr>
        <a:noFill/>
        <a:ln>
          <a:noFill/>
        </a:ln>
        <a:effectLst/>
      </c:spPr>
    </c:plotArea>
    <c:legend>
      <c:legendPos val="b"/>
      <c:layout>
        <c:manualLayout>
          <c:xMode val="edge"/>
          <c:yMode val="edge"/>
          <c:x val="0.21220897735005342"/>
          <c:y val="0.93529029503842165"/>
          <c:w val="0.71257448721687566"/>
          <c:h val="6.4709729080475106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bar"/>
        <c:grouping val="clustered"/>
        <c:varyColors val="0"/>
        <c:ser>
          <c:idx val="1"/>
          <c:order val="0"/>
          <c:tx>
            <c:strRef>
              <c:f>Sheet1!$C$1</c:f>
              <c:strCache>
                <c:ptCount val="1"/>
                <c:pt idx="0">
                  <c:v>medium-sized colleges</c:v>
                </c:pt>
              </c:strCache>
            </c:strRef>
          </c:tx>
          <c:spPr>
            <a:solidFill>
              <a:schemeClr val="accent1">
                <a:tint val="77000"/>
              </a:scheme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Used skill labs (writing, math, etc.) </c:v>
                </c:pt>
                <c:pt idx="1">
                  <c:v>Used peer or other tutoring services</c:v>
                </c:pt>
                <c:pt idx="2">
                  <c:v>Used a computer lab </c:v>
                </c:pt>
              </c:strCache>
            </c:strRef>
          </c:cat>
          <c:val>
            <c:numRef>
              <c:f>Sheet1!$C$2:$C$4</c:f>
              <c:numCache>
                <c:formatCode>0%</c:formatCode>
                <c:ptCount val="3"/>
                <c:pt idx="0">
                  <c:v>0.32</c:v>
                </c:pt>
                <c:pt idx="1">
                  <c:v>0.28999999999999998</c:v>
                </c:pt>
                <c:pt idx="2">
                  <c:v>0.52</c:v>
                </c:pt>
              </c:numCache>
            </c:numRef>
          </c:val>
          <c:extLst>
            <c:ext xmlns:c16="http://schemas.microsoft.com/office/drawing/2014/chart" uri="{C3380CC4-5D6E-409C-BE32-E72D297353CC}">
              <c16:uniqueId val="{00000001-8073-41AF-869E-ABE555FCDE50}"/>
            </c:ext>
          </c:extLst>
        </c:ser>
        <c:ser>
          <c:idx val="0"/>
          <c:order val="1"/>
          <c:tx>
            <c:strRef>
              <c:f>Sheet1!$B$1</c:f>
              <c:strCache>
                <c:ptCount val="1"/>
                <c:pt idx="0">
                  <c:v>Cañada College</c:v>
                </c:pt>
              </c:strCache>
            </c:strRef>
          </c:tx>
          <c:spPr>
            <a:solidFill>
              <a:schemeClr val="accent1">
                <a:shade val="76000"/>
              </a:scheme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Used skill labs (writing, math, etc.) </c:v>
                </c:pt>
                <c:pt idx="1">
                  <c:v>Used peer or other tutoring services</c:v>
                </c:pt>
                <c:pt idx="2">
                  <c:v>Used a computer lab </c:v>
                </c:pt>
              </c:strCache>
            </c:strRef>
          </c:cat>
          <c:val>
            <c:numRef>
              <c:f>Sheet1!$B$2:$B$4</c:f>
              <c:numCache>
                <c:formatCode>0%</c:formatCode>
                <c:ptCount val="3"/>
                <c:pt idx="0">
                  <c:v>0.22</c:v>
                </c:pt>
                <c:pt idx="1">
                  <c:v>0.28000000000000003</c:v>
                </c:pt>
                <c:pt idx="2">
                  <c:v>0.37</c:v>
                </c:pt>
              </c:numCache>
            </c:numRef>
          </c:val>
          <c:extLst>
            <c:ext xmlns:c16="http://schemas.microsoft.com/office/drawing/2014/chart" uri="{C3380CC4-5D6E-409C-BE32-E72D297353CC}">
              <c16:uniqueId val="{00000000-8073-41AF-869E-ABE555FCDE50}"/>
            </c:ext>
          </c:extLst>
        </c:ser>
        <c:dLbls>
          <c:showLegendKey val="0"/>
          <c:showVal val="0"/>
          <c:showCatName val="0"/>
          <c:showSerName val="0"/>
          <c:showPercent val="0"/>
          <c:showBubbleSize val="0"/>
        </c:dLbls>
        <c:gapWidth val="150"/>
        <c:axId val="374220792"/>
        <c:axId val="374221184"/>
      </c:barChart>
      <c:catAx>
        <c:axId val="374220792"/>
        <c:scaling>
          <c:orientation val="minMax"/>
        </c:scaling>
        <c:delete val="0"/>
        <c:axPos val="l"/>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374221184"/>
        <c:crosses val="autoZero"/>
        <c:auto val="1"/>
        <c:lblAlgn val="ctr"/>
        <c:lblOffset val="100"/>
        <c:noMultiLvlLbl val="0"/>
      </c:catAx>
      <c:valAx>
        <c:axId val="374221184"/>
        <c:scaling>
          <c:orientation val="minMax"/>
          <c:max val="1"/>
        </c:scaling>
        <c:delete val="0"/>
        <c:axPos val="b"/>
        <c:numFmt formatCode="0%"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374220792"/>
        <c:crosses val="autoZero"/>
        <c:crossBetween val="between"/>
      </c:valAx>
      <c:spPr>
        <a:noFill/>
        <a:ln>
          <a:noFill/>
        </a:ln>
        <a:effectLst/>
      </c:spPr>
    </c:plotArea>
    <c:legend>
      <c:legendPos val="b"/>
      <c:layout>
        <c:manualLayout>
          <c:xMode val="edge"/>
          <c:yMode val="edge"/>
          <c:x val="0.11060232541025829"/>
          <c:y val="0.93529029503842165"/>
          <c:w val="0.69226752029828043"/>
          <c:h val="6.4709729080475106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2000"/>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9190842543764641"/>
          <c:y val="4.1666666666666664E-2"/>
          <c:w val="0.4128440366972505"/>
          <c:h val="0.9375"/>
        </c:manualLayout>
      </c:layout>
      <c:pieChart>
        <c:varyColors val="1"/>
        <c:ser>
          <c:idx val="0"/>
          <c:order val="0"/>
          <c:tx>
            <c:strRef>
              <c:f>Sheet1!$B$1</c:f>
              <c:strCache>
                <c:ptCount val="1"/>
                <c:pt idx="0">
                  <c:v>College Name</c:v>
                </c:pt>
              </c:strCache>
            </c:strRef>
          </c:tx>
          <c:dPt>
            <c:idx val="0"/>
            <c:bubble3D val="0"/>
            <c:spPr>
              <a:solidFill>
                <a:schemeClr val="accent1">
                  <a:shade val="58000"/>
                </a:schemeClr>
              </a:solidFill>
              <a:ln>
                <a:noFill/>
              </a:ln>
              <a:effectLst/>
            </c:spPr>
            <c:extLst>
              <c:ext xmlns:c16="http://schemas.microsoft.com/office/drawing/2014/chart" uri="{C3380CC4-5D6E-409C-BE32-E72D297353CC}">
                <c16:uniqueId val="{00000001-5912-4419-9635-F70A1D4B70F7}"/>
              </c:ext>
            </c:extLst>
          </c:dPt>
          <c:dPt>
            <c:idx val="1"/>
            <c:bubble3D val="0"/>
            <c:spPr>
              <a:solidFill>
                <a:schemeClr val="accent1">
                  <a:shade val="86000"/>
                </a:schemeClr>
              </a:solidFill>
              <a:ln>
                <a:noFill/>
              </a:ln>
              <a:effectLst/>
            </c:spPr>
            <c:extLst>
              <c:ext xmlns:c16="http://schemas.microsoft.com/office/drawing/2014/chart" uri="{C3380CC4-5D6E-409C-BE32-E72D297353CC}">
                <c16:uniqueId val="{00000003-5912-4419-9635-F70A1D4B70F7}"/>
              </c:ext>
            </c:extLst>
          </c:dPt>
          <c:dPt>
            <c:idx val="2"/>
            <c:bubble3D val="0"/>
            <c:spPr>
              <a:solidFill>
                <a:schemeClr val="accent1">
                  <a:tint val="86000"/>
                </a:schemeClr>
              </a:solidFill>
              <a:ln>
                <a:noFill/>
              </a:ln>
              <a:effectLst/>
            </c:spPr>
            <c:extLst>
              <c:ext xmlns:c16="http://schemas.microsoft.com/office/drawing/2014/chart" uri="{C3380CC4-5D6E-409C-BE32-E72D297353CC}">
                <c16:uniqueId val="{00000005-5912-4419-9635-F70A1D4B70F7}"/>
              </c:ext>
            </c:extLst>
          </c:dPt>
          <c:dPt>
            <c:idx val="3"/>
            <c:bubble3D val="0"/>
            <c:spPr>
              <a:solidFill>
                <a:schemeClr val="accent1">
                  <a:tint val="58000"/>
                </a:schemeClr>
              </a:solidFill>
              <a:ln>
                <a:noFill/>
              </a:ln>
              <a:effectLst/>
            </c:spPr>
            <c:extLst>
              <c:ext xmlns:c16="http://schemas.microsoft.com/office/drawing/2014/chart" uri="{C3380CC4-5D6E-409C-BE32-E72D297353CC}">
                <c16:uniqueId val="{00000007-5912-4419-9635-F70A1D4B70F7}"/>
              </c:ext>
            </c:extLst>
          </c:dPt>
          <c:dLbls>
            <c:dLbl>
              <c:idx val="2"/>
              <c:layout>
                <c:manualLayout>
                  <c:x val="9.4093030037911918E-2"/>
                  <c:y val="6.7525245784954835E-2"/>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25964646464646463"/>
                      <c:h val="0.21426553672316381"/>
                    </c:manualLayout>
                  </c15:layout>
                </c:ext>
                <c:ext xmlns:c16="http://schemas.microsoft.com/office/drawing/2014/chart" uri="{C3380CC4-5D6E-409C-BE32-E72D297353CC}">
                  <c16:uniqueId val="{00000005-5912-4419-9635-F70A1D4B70F7}"/>
                </c:ext>
              </c:extLst>
            </c:dLbl>
            <c:dLbl>
              <c:idx val="3"/>
              <c:layout>
                <c:manualLayout>
                  <c:x val="0.18724933057610224"/>
                  <c:y val="-9.7973664308910538E-3"/>
                </c:manualLayout>
              </c:layout>
              <c:dLblPos val="bestFi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5912-4419-9635-F70A1D4B70F7}"/>
                </c:ext>
              </c:extLst>
            </c:dLbl>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15:layout/>
              </c:ext>
            </c:extLst>
          </c:dLbls>
          <c:cat>
            <c:strRef>
              <c:f>Sheet1!$A$2:$A$5</c:f>
              <c:strCache>
                <c:ptCount val="4"/>
                <c:pt idx="0">
                  <c:v>Very Often</c:v>
                </c:pt>
                <c:pt idx="1">
                  <c:v>Often</c:v>
                </c:pt>
                <c:pt idx="2">
                  <c:v>Sometimes</c:v>
                </c:pt>
                <c:pt idx="3">
                  <c:v>Never</c:v>
                </c:pt>
              </c:strCache>
            </c:strRef>
          </c:cat>
          <c:val>
            <c:numRef>
              <c:f>Sheet1!$B$2:$B$5</c:f>
              <c:numCache>
                <c:formatCode>0%</c:formatCode>
                <c:ptCount val="4"/>
                <c:pt idx="0">
                  <c:v>0.02</c:v>
                </c:pt>
                <c:pt idx="1">
                  <c:v>0.05</c:v>
                </c:pt>
                <c:pt idx="2">
                  <c:v>0.39</c:v>
                </c:pt>
                <c:pt idx="3">
                  <c:v>0.54</c:v>
                </c:pt>
              </c:numCache>
            </c:numRef>
          </c:val>
          <c:extLst>
            <c:ext xmlns:c16="http://schemas.microsoft.com/office/drawing/2014/chart" uri="{C3380CC4-5D6E-409C-BE32-E72D297353CC}">
              <c16:uniqueId val="{00000008-5912-4419-9635-F70A1D4B70F7}"/>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w="6350" cap="flat" cmpd="sng" algn="ctr">
      <a:noFill/>
      <a:prstDash val="solid"/>
      <a:miter lim="800000"/>
    </a:ln>
    <a:effectLst/>
  </c:spPr>
  <c:txPr>
    <a:bodyPr/>
    <a:lstStyle/>
    <a:p>
      <a:pPr>
        <a:defRPr sz="2400"/>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bar"/>
        <c:grouping val="clustered"/>
        <c:varyColors val="0"/>
        <c:ser>
          <c:idx val="1"/>
          <c:order val="0"/>
          <c:tx>
            <c:strRef>
              <c:f>Sheet1!$C$1</c:f>
              <c:strCache>
                <c:ptCount val="1"/>
                <c:pt idx="0">
                  <c:v>Medium-sized colleges</c:v>
                </c:pt>
              </c:strCache>
            </c:strRef>
          </c:tx>
          <c:spPr>
            <a:solidFill>
              <a:schemeClr val="accent1">
                <a:tint val="77000"/>
              </a:scheme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Sheet1!$A$2:$A$2</c:f>
              <c:strCache>
                <c:ptCount val="1"/>
                <c:pt idx="0">
                  <c:v>Worked harder than student thought they could to meet an instructor’s standards or expectations</c:v>
                </c:pt>
              </c:strCache>
            </c:strRef>
          </c:cat>
          <c:val>
            <c:numRef>
              <c:f>Sheet1!$C$2:$C$2</c:f>
              <c:numCache>
                <c:formatCode>0%</c:formatCode>
                <c:ptCount val="1"/>
                <c:pt idx="0">
                  <c:v>0.54</c:v>
                </c:pt>
              </c:numCache>
            </c:numRef>
          </c:val>
          <c:extLst>
            <c:ext xmlns:c16="http://schemas.microsoft.com/office/drawing/2014/chart" uri="{C3380CC4-5D6E-409C-BE32-E72D297353CC}">
              <c16:uniqueId val="{00000001-8073-41AF-869E-ABE555FCDE50}"/>
            </c:ext>
          </c:extLst>
        </c:ser>
        <c:ser>
          <c:idx val="0"/>
          <c:order val="1"/>
          <c:tx>
            <c:strRef>
              <c:f>Sheet1!$B$1</c:f>
              <c:strCache>
                <c:ptCount val="1"/>
                <c:pt idx="0">
                  <c:v>Cañada College</c:v>
                </c:pt>
              </c:strCache>
            </c:strRef>
          </c:tx>
          <c:spPr>
            <a:solidFill>
              <a:schemeClr val="accent1">
                <a:shade val="76000"/>
              </a:scheme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Sheet1!$A$2:$A$2</c:f>
              <c:strCache>
                <c:ptCount val="1"/>
                <c:pt idx="0">
                  <c:v>Worked harder than student thought they could to meet an instructor’s standards or expectations</c:v>
                </c:pt>
              </c:strCache>
            </c:strRef>
          </c:cat>
          <c:val>
            <c:numRef>
              <c:f>Sheet1!$B$2:$B$2</c:f>
              <c:numCache>
                <c:formatCode>0%</c:formatCode>
                <c:ptCount val="1"/>
                <c:pt idx="0">
                  <c:v>0.56000000000000005</c:v>
                </c:pt>
              </c:numCache>
            </c:numRef>
          </c:val>
          <c:extLst>
            <c:ext xmlns:c16="http://schemas.microsoft.com/office/drawing/2014/chart" uri="{C3380CC4-5D6E-409C-BE32-E72D297353CC}">
              <c16:uniqueId val="{00000000-8073-41AF-869E-ABE555FCDE50}"/>
            </c:ext>
          </c:extLst>
        </c:ser>
        <c:dLbls>
          <c:showLegendKey val="0"/>
          <c:showVal val="0"/>
          <c:showCatName val="0"/>
          <c:showSerName val="0"/>
          <c:showPercent val="0"/>
          <c:showBubbleSize val="0"/>
        </c:dLbls>
        <c:gapWidth val="150"/>
        <c:axId val="374220792"/>
        <c:axId val="374221184"/>
      </c:barChart>
      <c:catAx>
        <c:axId val="374220792"/>
        <c:scaling>
          <c:orientation val="minMax"/>
        </c:scaling>
        <c:delete val="0"/>
        <c:axPos val="l"/>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374221184"/>
        <c:crosses val="autoZero"/>
        <c:auto val="1"/>
        <c:lblAlgn val="ctr"/>
        <c:lblOffset val="100"/>
        <c:noMultiLvlLbl val="0"/>
      </c:catAx>
      <c:valAx>
        <c:axId val="374221184"/>
        <c:scaling>
          <c:orientation val="minMax"/>
          <c:max val="1"/>
          <c:min val="0"/>
        </c:scaling>
        <c:delete val="0"/>
        <c:axPos val="b"/>
        <c:numFmt formatCode="0%"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74220792"/>
        <c:crosses val="autoZero"/>
        <c:crossBetween val="between"/>
      </c:valAx>
      <c:spPr>
        <a:noFill/>
        <a:ln>
          <a:noFill/>
        </a:ln>
        <a:effectLst/>
      </c:spPr>
    </c:plotArea>
    <c:legend>
      <c:legendPos val="b"/>
      <c:layout>
        <c:manualLayout>
          <c:xMode val="edge"/>
          <c:yMode val="edge"/>
          <c:x val="0.12462101699904334"/>
          <c:y val="0.93529029503842165"/>
          <c:w val="0.67824882870949543"/>
          <c:h val="6.4709729080475106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bar"/>
        <c:grouping val="clustered"/>
        <c:varyColors val="0"/>
        <c:ser>
          <c:idx val="1"/>
          <c:order val="0"/>
          <c:tx>
            <c:strRef>
              <c:f>Sheet1!$B$1</c:f>
              <c:strCache>
                <c:ptCount val="1"/>
                <c:pt idx="0">
                  <c:v>medium-sized colleges</c:v>
                </c:pt>
              </c:strCache>
            </c:strRef>
          </c:tx>
          <c:spPr>
            <a:solidFill>
              <a:schemeClr val="accent1">
                <a:tint val="77000"/>
              </a:scheme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Making judgments about the value or soundness of information, arguments, or methods </c:v>
                </c:pt>
                <c:pt idx="1">
                  <c:v>Applying theories or concepts to practical problems or in new situations </c:v>
                </c:pt>
                <c:pt idx="2">
                  <c:v>Using information you have read or heard to perform a new skill </c:v>
                </c:pt>
                <c:pt idx="3">
                  <c:v>Forming a new idea or understanding from various pieces of information </c:v>
                </c:pt>
                <c:pt idx="4">
                  <c:v>Analyzing the basic elements of an idea, experience, or theory </c:v>
                </c:pt>
              </c:strCache>
            </c:strRef>
          </c:cat>
          <c:val>
            <c:numRef>
              <c:f>Sheet1!$B$2:$B$6</c:f>
              <c:numCache>
                <c:formatCode>0%</c:formatCode>
                <c:ptCount val="5"/>
                <c:pt idx="0">
                  <c:v>0.59</c:v>
                </c:pt>
                <c:pt idx="1">
                  <c:v>0.64</c:v>
                </c:pt>
                <c:pt idx="2">
                  <c:v>0.68</c:v>
                </c:pt>
                <c:pt idx="3">
                  <c:v>0.73</c:v>
                </c:pt>
                <c:pt idx="4">
                  <c:v>0.7</c:v>
                </c:pt>
              </c:numCache>
            </c:numRef>
          </c:val>
          <c:extLst>
            <c:ext xmlns:c16="http://schemas.microsoft.com/office/drawing/2014/chart" uri="{C3380CC4-5D6E-409C-BE32-E72D297353CC}">
              <c16:uniqueId val="{00000001-8073-41AF-869E-ABE555FCDE50}"/>
            </c:ext>
          </c:extLst>
        </c:ser>
        <c:ser>
          <c:idx val="0"/>
          <c:order val="1"/>
          <c:tx>
            <c:strRef>
              <c:f>Sheet1!$C$1</c:f>
              <c:strCache>
                <c:ptCount val="1"/>
                <c:pt idx="0">
                  <c:v>Cañada College</c:v>
                </c:pt>
              </c:strCache>
            </c:strRef>
          </c:tx>
          <c:spPr>
            <a:solidFill>
              <a:schemeClr val="accent1">
                <a:shade val="76000"/>
              </a:scheme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Making judgments about the value or soundness of information, arguments, or methods </c:v>
                </c:pt>
                <c:pt idx="1">
                  <c:v>Applying theories or concepts to practical problems or in new situations </c:v>
                </c:pt>
                <c:pt idx="2">
                  <c:v>Using information you have read or heard to perform a new skill </c:v>
                </c:pt>
                <c:pt idx="3">
                  <c:v>Forming a new idea or understanding from various pieces of information </c:v>
                </c:pt>
                <c:pt idx="4">
                  <c:v>Analyzing the basic elements of an idea, experience, or theory </c:v>
                </c:pt>
              </c:strCache>
            </c:strRef>
          </c:cat>
          <c:val>
            <c:numRef>
              <c:f>Sheet1!$C$2:$C$6</c:f>
              <c:numCache>
                <c:formatCode>0%</c:formatCode>
                <c:ptCount val="5"/>
                <c:pt idx="0">
                  <c:v>0.56000000000000005</c:v>
                </c:pt>
                <c:pt idx="1">
                  <c:v>0.6</c:v>
                </c:pt>
                <c:pt idx="2">
                  <c:v>0.66</c:v>
                </c:pt>
                <c:pt idx="3">
                  <c:v>0.68</c:v>
                </c:pt>
                <c:pt idx="4">
                  <c:v>0.74</c:v>
                </c:pt>
              </c:numCache>
            </c:numRef>
          </c:val>
          <c:extLst>
            <c:ext xmlns:c16="http://schemas.microsoft.com/office/drawing/2014/chart" uri="{C3380CC4-5D6E-409C-BE32-E72D297353CC}">
              <c16:uniqueId val="{00000000-8073-41AF-869E-ABE555FCDE50}"/>
            </c:ext>
          </c:extLst>
        </c:ser>
        <c:dLbls>
          <c:showLegendKey val="0"/>
          <c:showVal val="0"/>
          <c:showCatName val="0"/>
          <c:showSerName val="0"/>
          <c:showPercent val="0"/>
          <c:showBubbleSize val="0"/>
        </c:dLbls>
        <c:gapWidth val="150"/>
        <c:axId val="374220792"/>
        <c:axId val="374221184"/>
      </c:barChart>
      <c:catAx>
        <c:axId val="374220792"/>
        <c:scaling>
          <c:orientation val="minMax"/>
        </c:scaling>
        <c:delete val="0"/>
        <c:axPos val="l"/>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374221184"/>
        <c:crosses val="autoZero"/>
        <c:auto val="1"/>
        <c:lblAlgn val="ctr"/>
        <c:lblOffset val="100"/>
        <c:noMultiLvlLbl val="0"/>
      </c:catAx>
      <c:valAx>
        <c:axId val="374221184"/>
        <c:scaling>
          <c:orientation val="minMax"/>
          <c:max val="1"/>
          <c:min val="0"/>
        </c:scaling>
        <c:delete val="0"/>
        <c:axPos val="b"/>
        <c:numFmt formatCode="0%"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374220792"/>
        <c:crosses val="autoZero"/>
        <c:crossBetween val="between"/>
      </c:valAx>
      <c:spPr>
        <a:noFill/>
        <a:ln>
          <a:noFill/>
        </a:ln>
        <a:effectLst/>
      </c:spPr>
    </c:plotArea>
    <c:legend>
      <c:legendPos val="b"/>
      <c:layout>
        <c:manualLayout>
          <c:xMode val="edge"/>
          <c:yMode val="edge"/>
          <c:x val="0.14798550298035176"/>
          <c:y val="0.93529029503842165"/>
          <c:w val="0.65488434272818707"/>
          <c:h val="6.4709729080475106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2000"/>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pivotSource>
    <c:name>[guided pathway.xlsx]# of stds graphs!PivotTable15</c:name>
    <c:fmtId val="-1"/>
  </c:pivotSource>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a:t>Are there instructional programs you would like Cañada College to offer which are currently not offered?</a:t>
            </a:r>
          </a:p>
        </c:rich>
      </c:tx>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5"/>
          </a:solidFill>
          <a:ln>
            <a:noFill/>
          </a:ln>
          <a:effectLst/>
        </c:spPr>
        <c:marker>
          <c:symbol val="none"/>
        </c:marker>
      </c:pivotFmt>
      <c:pivotFmt>
        <c:idx val="1"/>
        <c:spPr>
          <a:solidFill>
            <a:schemeClr val="accent5"/>
          </a:solidFill>
          <a:ln>
            <a:noFill/>
          </a:ln>
          <a:effectLst/>
        </c:spPr>
        <c:marker>
          <c:symbol val="none"/>
        </c:marker>
      </c:pivotFmt>
      <c:pivotFmt>
        <c:idx val="2"/>
        <c:spPr>
          <a:solidFill>
            <a:schemeClr val="accent5"/>
          </a:solidFill>
          <a:ln>
            <a:noFill/>
          </a:ln>
          <a:effectLst/>
        </c:spPr>
        <c:marker>
          <c:symbol val="none"/>
        </c:marker>
      </c:pivotFmt>
      <c:pivotFmt>
        <c:idx val="3"/>
        <c:spPr>
          <a:solidFill>
            <a:schemeClr val="accent5"/>
          </a:solidFill>
          <a:ln>
            <a:noFill/>
          </a:ln>
          <a:effectLst/>
        </c:spPr>
        <c:marker>
          <c:symbol val="none"/>
        </c:marker>
      </c:pivotFmt>
      <c:pivotFmt>
        <c:idx val="4"/>
        <c:spPr>
          <a:solidFill>
            <a:schemeClr val="accent5"/>
          </a:solidFill>
          <a:ln>
            <a:noFill/>
          </a:ln>
          <a:effectLst/>
        </c:spPr>
        <c:marker>
          <c:symbol val="none"/>
        </c:marker>
      </c:pivotFmt>
      <c:pivotFmt>
        <c:idx val="5"/>
        <c:spPr>
          <a:solidFill>
            <a:schemeClr val="accent5"/>
          </a:solidFill>
          <a:ln>
            <a:noFill/>
          </a:ln>
          <a:effectLst/>
        </c:spPr>
        <c:marker>
          <c:symbol val="none"/>
        </c:marker>
      </c:pivotFmt>
      <c:pivotFmt>
        <c:idx val="6"/>
        <c:spPr>
          <a:solidFill>
            <a:schemeClr val="accent5"/>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5"/>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5"/>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5"/>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5"/>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5"/>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 of stds graphs'!$C$100:$C$101</c:f>
              <c:strCache>
                <c:ptCount val="1"/>
                <c:pt idx="0">
                  <c:v>Yes</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 of stds graphs'!$A$102:$A$108</c:f>
              <c:strCache>
                <c:ptCount val="6"/>
                <c:pt idx="0">
                  <c:v>None</c:v>
                </c:pt>
                <c:pt idx="1">
                  <c:v>1–14 credits</c:v>
                </c:pt>
                <c:pt idx="2">
                  <c:v>15–29 credits</c:v>
                </c:pt>
                <c:pt idx="3">
                  <c:v>30–44 credits</c:v>
                </c:pt>
                <c:pt idx="4">
                  <c:v>45–60 credits</c:v>
                </c:pt>
                <c:pt idx="5">
                  <c:v>Over 60 credits</c:v>
                </c:pt>
              </c:strCache>
            </c:strRef>
          </c:cat>
          <c:val>
            <c:numRef>
              <c:f>'# of stds graphs'!$C$102:$C$108</c:f>
              <c:numCache>
                <c:formatCode>0%</c:formatCode>
                <c:ptCount val="6"/>
                <c:pt idx="0">
                  <c:v>0.27536231884057971</c:v>
                </c:pt>
                <c:pt idx="1">
                  <c:v>0.34722222222222221</c:v>
                </c:pt>
                <c:pt idx="2">
                  <c:v>0.41509433962264153</c:v>
                </c:pt>
                <c:pt idx="3">
                  <c:v>0.45614035087719296</c:v>
                </c:pt>
                <c:pt idx="4">
                  <c:v>0.36619718309859156</c:v>
                </c:pt>
                <c:pt idx="5">
                  <c:v>0.36170212765957449</c:v>
                </c:pt>
              </c:numCache>
            </c:numRef>
          </c:val>
          <c:extLst>
            <c:ext xmlns:c16="http://schemas.microsoft.com/office/drawing/2014/chart" uri="{C3380CC4-5D6E-409C-BE32-E72D297353CC}">
              <c16:uniqueId val="{00000001-ABFF-46C1-9E53-0A31538EC914}"/>
            </c:ext>
          </c:extLst>
        </c:ser>
        <c:dLbls>
          <c:dLblPos val="outEnd"/>
          <c:showLegendKey val="0"/>
          <c:showVal val="1"/>
          <c:showCatName val="0"/>
          <c:showSerName val="0"/>
          <c:showPercent val="0"/>
          <c:showBubbleSize val="0"/>
        </c:dLbls>
        <c:gapWidth val="150"/>
        <c:axId val="1131376096"/>
        <c:axId val="894837328"/>
      </c:barChart>
      <c:catAx>
        <c:axId val="1131376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94837328"/>
        <c:crosses val="autoZero"/>
        <c:auto val="1"/>
        <c:lblAlgn val="ctr"/>
        <c:lblOffset val="100"/>
        <c:noMultiLvlLbl val="0"/>
      </c:catAx>
      <c:valAx>
        <c:axId val="8948373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3137609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49512326146147623"/>
          <c:y val="3.1073446327683617E-2"/>
          <c:w val="0.46963536684082713"/>
          <c:h val="0.81433070866141732"/>
        </c:manualLayout>
      </c:layout>
      <c:barChart>
        <c:barDir val="bar"/>
        <c:grouping val="clustered"/>
        <c:varyColors val="0"/>
        <c:ser>
          <c:idx val="1"/>
          <c:order val="0"/>
          <c:tx>
            <c:strRef>
              <c:f>Sheet1!$C$1</c:f>
              <c:strCache>
                <c:ptCount val="1"/>
                <c:pt idx="0">
                  <c:v>medium-sized colleges</c:v>
                </c:pt>
              </c:strCache>
            </c:strRef>
          </c:tx>
          <c:spPr>
            <a:solidFill>
              <a:schemeClr val="accent1">
                <a:tint val="77000"/>
              </a:scheme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Worked with instructors on activities other than coursework </c:v>
                </c:pt>
                <c:pt idx="1">
                  <c:v>Discussed ideas from your readings or classes with instructors outside of class </c:v>
                </c:pt>
                <c:pt idx="2">
                  <c:v>Talked about career plans with an instructor or advisor </c:v>
                </c:pt>
                <c:pt idx="3">
                  <c:v>Discussed grades or assignments with an instructor </c:v>
                </c:pt>
                <c:pt idx="4">
                  <c:v>Used e-mail to communicate with an instructor</c:v>
                </c:pt>
                <c:pt idx="5">
                  <c:v>Received prompt feedback (written or oral) from instructors on your performance</c:v>
                </c:pt>
              </c:strCache>
            </c:strRef>
          </c:cat>
          <c:val>
            <c:numRef>
              <c:f>Sheet1!$C$2:$C$7</c:f>
              <c:numCache>
                <c:formatCode>0%</c:formatCode>
                <c:ptCount val="6"/>
                <c:pt idx="0">
                  <c:v>0.12</c:v>
                </c:pt>
                <c:pt idx="1">
                  <c:v>0.2</c:v>
                </c:pt>
                <c:pt idx="2">
                  <c:v>0.35</c:v>
                </c:pt>
                <c:pt idx="3">
                  <c:v>0.53</c:v>
                </c:pt>
                <c:pt idx="4">
                  <c:v>0.68</c:v>
                </c:pt>
                <c:pt idx="5">
                  <c:v>0.63</c:v>
                </c:pt>
              </c:numCache>
            </c:numRef>
          </c:val>
          <c:extLst>
            <c:ext xmlns:c16="http://schemas.microsoft.com/office/drawing/2014/chart" uri="{C3380CC4-5D6E-409C-BE32-E72D297353CC}">
              <c16:uniqueId val="{00000001-8073-41AF-869E-ABE555FCDE50}"/>
            </c:ext>
          </c:extLst>
        </c:ser>
        <c:ser>
          <c:idx val="0"/>
          <c:order val="1"/>
          <c:tx>
            <c:strRef>
              <c:f>Sheet1!$B$1</c:f>
              <c:strCache>
                <c:ptCount val="1"/>
                <c:pt idx="0">
                  <c:v>Cañada College</c:v>
                </c:pt>
              </c:strCache>
            </c:strRef>
          </c:tx>
          <c:spPr>
            <a:solidFill>
              <a:schemeClr val="accent1">
                <a:shade val="76000"/>
              </a:scheme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Worked with instructors on activities other than coursework </c:v>
                </c:pt>
                <c:pt idx="1">
                  <c:v>Discussed ideas from your readings or classes with instructors outside of class </c:v>
                </c:pt>
                <c:pt idx="2">
                  <c:v>Talked about career plans with an instructor or advisor </c:v>
                </c:pt>
                <c:pt idx="3">
                  <c:v>Discussed grades or assignments with an instructor </c:v>
                </c:pt>
                <c:pt idx="4">
                  <c:v>Used e-mail to communicate with an instructor</c:v>
                </c:pt>
                <c:pt idx="5">
                  <c:v>Received prompt feedback (written or oral) from instructors on your performance</c:v>
                </c:pt>
              </c:strCache>
            </c:strRef>
          </c:cat>
          <c:val>
            <c:numRef>
              <c:f>Sheet1!$B$2:$B$7</c:f>
              <c:numCache>
                <c:formatCode>0%</c:formatCode>
                <c:ptCount val="6"/>
                <c:pt idx="0">
                  <c:v>0.12</c:v>
                </c:pt>
                <c:pt idx="1">
                  <c:v>0.19</c:v>
                </c:pt>
                <c:pt idx="2">
                  <c:v>0.28000000000000003</c:v>
                </c:pt>
                <c:pt idx="3">
                  <c:v>0.47</c:v>
                </c:pt>
                <c:pt idx="4">
                  <c:v>0.65</c:v>
                </c:pt>
                <c:pt idx="5">
                  <c:v>0.65</c:v>
                </c:pt>
              </c:numCache>
            </c:numRef>
          </c:val>
          <c:extLst>
            <c:ext xmlns:c16="http://schemas.microsoft.com/office/drawing/2014/chart" uri="{C3380CC4-5D6E-409C-BE32-E72D297353CC}">
              <c16:uniqueId val="{00000000-8073-41AF-869E-ABE555FCDE50}"/>
            </c:ext>
          </c:extLst>
        </c:ser>
        <c:dLbls>
          <c:showLegendKey val="0"/>
          <c:showVal val="0"/>
          <c:showCatName val="0"/>
          <c:showSerName val="0"/>
          <c:showPercent val="0"/>
          <c:showBubbleSize val="0"/>
        </c:dLbls>
        <c:gapWidth val="150"/>
        <c:axId val="374220792"/>
        <c:axId val="374221184"/>
      </c:barChart>
      <c:catAx>
        <c:axId val="374220792"/>
        <c:scaling>
          <c:orientation val="minMax"/>
        </c:scaling>
        <c:delete val="0"/>
        <c:axPos val="l"/>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374221184"/>
        <c:crosses val="autoZero"/>
        <c:auto val="1"/>
        <c:lblAlgn val="ctr"/>
        <c:lblOffset val="100"/>
        <c:noMultiLvlLbl val="0"/>
      </c:catAx>
      <c:valAx>
        <c:axId val="374221184"/>
        <c:scaling>
          <c:orientation val="minMax"/>
          <c:max val="1"/>
        </c:scaling>
        <c:delete val="0"/>
        <c:axPos val="b"/>
        <c:numFmt formatCode="0%"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374220792"/>
        <c:crosses val="autoZero"/>
        <c:crossBetween val="between"/>
      </c:valAx>
      <c:spPr>
        <a:noFill/>
        <a:ln>
          <a:noFill/>
        </a:ln>
        <a:effectLst/>
      </c:spPr>
    </c:plotArea>
    <c:legend>
      <c:legendPos val="b"/>
      <c:layout>
        <c:manualLayout>
          <c:xMode val="edge"/>
          <c:yMode val="edge"/>
          <c:x val="0.12929391419530503"/>
          <c:y val="0.93529029503842165"/>
          <c:w val="0.67357593151323369"/>
          <c:h val="6.4709729080475106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1800" baseline="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Cañada College survey</c:v>
                </c:pt>
              </c:strCache>
            </c:strRef>
          </c:tx>
          <c:spPr>
            <a:solidFill>
              <a:srgbClr val="7EA72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18-24</c:v>
                </c:pt>
                <c:pt idx="1">
                  <c:v>25+</c:v>
                </c:pt>
              </c:strCache>
            </c:strRef>
          </c:cat>
          <c:val>
            <c:numRef>
              <c:f>Sheet1!$B$2:$B$3</c:f>
              <c:numCache>
                <c:formatCode>0%</c:formatCode>
                <c:ptCount val="2"/>
                <c:pt idx="0">
                  <c:v>0.57999999999999996</c:v>
                </c:pt>
                <c:pt idx="1">
                  <c:v>0.37</c:v>
                </c:pt>
              </c:numCache>
            </c:numRef>
          </c:val>
          <c:extLst>
            <c:ext xmlns:c16="http://schemas.microsoft.com/office/drawing/2014/chart" uri="{C3380CC4-5D6E-409C-BE32-E72D297353CC}">
              <c16:uniqueId val="{00000000-E6D2-4E91-B36B-C55426FB7400}"/>
            </c:ext>
          </c:extLst>
        </c:ser>
        <c:ser>
          <c:idx val="1"/>
          <c:order val="1"/>
          <c:tx>
            <c:strRef>
              <c:f>Sheet1!$C$1</c:f>
              <c:strCache>
                <c:ptCount val="1"/>
                <c:pt idx="0">
                  <c:v>Cañada College population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18-24</c:v>
                </c:pt>
                <c:pt idx="1">
                  <c:v>25+</c:v>
                </c:pt>
              </c:strCache>
            </c:strRef>
          </c:cat>
          <c:val>
            <c:numRef>
              <c:f>Sheet1!$C$2:$C$3</c:f>
              <c:numCache>
                <c:formatCode>0%</c:formatCode>
                <c:ptCount val="2"/>
                <c:pt idx="0">
                  <c:v>0.48</c:v>
                </c:pt>
                <c:pt idx="1">
                  <c:v>0.53</c:v>
                </c:pt>
              </c:numCache>
            </c:numRef>
          </c:val>
          <c:extLst>
            <c:ext xmlns:c16="http://schemas.microsoft.com/office/drawing/2014/chart" uri="{C3380CC4-5D6E-409C-BE32-E72D297353CC}">
              <c16:uniqueId val="{00000001-E6D2-4E91-B36B-C55426FB7400}"/>
            </c:ext>
          </c:extLst>
        </c:ser>
        <c:ser>
          <c:idx val="2"/>
          <c:order val="2"/>
          <c:tx>
            <c:strRef>
              <c:f>Sheet1!$D$1</c:f>
              <c:strCache>
                <c:ptCount val="1"/>
                <c:pt idx="0">
                  <c:v>Medium-sized colleges</c:v>
                </c:pt>
              </c:strCache>
            </c:strRef>
          </c:tx>
          <c:spPr>
            <a:solidFill>
              <a:schemeClr val="accent1">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18-24</c:v>
                </c:pt>
                <c:pt idx="1">
                  <c:v>25+</c:v>
                </c:pt>
              </c:strCache>
            </c:strRef>
          </c:cat>
          <c:val>
            <c:numRef>
              <c:f>Sheet1!$D$2:$D$3</c:f>
              <c:numCache>
                <c:formatCode>0%</c:formatCode>
                <c:ptCount val="2"/>
                <c:pt idx="0">
                  <c:v>0.53</c:v>
                </c:pt>
                <c:pt idx="1">
                  <c:v>0.32</c:v>
                </c:pt>
              </c:numCache>
            </c:numRef>
          </c:val>
          <c:extLst>
            <c:ext xmlns:c16="http://schemas.microsoft.com/office/drawing/2014/chart" uri="{C3380CC4-5D6E-409C-BE32-E72D297353CC}">
              <c16:uniqueId val="{00000000-93AD-47A5-A3E5-48050335DB18}"/>
            </c:ext>
          </c:extLst>
        </c:ser>
        <c:dLbls>
          <c:showLegendKey val="0"/>
          <c:showVal val="0"/>
          <c:showCatName val="0"/>
          <c:showSerName val="0"/>
          <c:showPercent val="0"/>
          <c:showBubbleSize val="0"/>
        </c:dLbls>
        <c:gapWidth val="219"/>
        <c:overlap val="-27"/>
        <c:axId val="374767512"/>
        <c:axId val="374761632"/>
      </c:barChart>
      <c:catAx>
        <c:axId val="37476751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74761632"/>
        <c:crosses val="autoZero"/>
        <c:auto val="1"/>
        <c:lblAlgn val="ctr"/>
        <c:lblOffset val="100"/>
        <c:noMultiLvlLbl val="0"/>
      </c:catAx>
      <c:valAx>
        <c:axId val="37476163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4767512"/>
        <c:crosses val="autoZero"/>
        <c:crossBetween val="between"/>
      </c:valAx>
      <c:spPr>
        <a:noFill/>
        <a:ln>
          <a:noFill/>
        </a:ln>
        <a:effectLst/>
      </c:spPr>
    </c:plotArea>
    <c:legend>
      <c:legendPos val="b"/>
      <c:layout>
        <c:manualLayout>
          <c:xMode val="edge"/>
          <c:yMode val="edge"/>
          <c:x val="1.5647637795275594E-2"/>
          <c:y val="0.83114173228346455"/>
          <c:w val="0.9839825021872266"/>
          <c:h val="0.1532332677165354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9190842543764641"/>
          <c:y val="4.1666666666666664E-2"/>
          <c:w val="0.41284403669725039"/>
          <c:h val="0.9375"/>
        </c:manualLayout>
      </c:layout>
      <c:pieChart>
        <c:varyColors val="1"/>
        <c:ser>
          <c:idx val="0"/>
          <c:order val="0"/>
          <c:tx>
            <c:strRef>
              <c:f>Sheet1!$B$1</c:f>
              <c:strCache>
                <c:ptCount val="1"/>
                <c:pt idx="0">
                  <c:v>College Name</c:v>
                </c:pt>
              </c:strCache>
            </c:strRef>
          </c:tx>
          <c:explosion val="2"/>
          <c:dPt>
            <c:idx val="0"/>
            <c:bubble3D val="0"/>
            <c:spPr>
              <a:solidFill>
                <a:schemeClr val="accent1">
                  <a:shade val="58000"/>
                </a:schemeClr>
              </a:solidFill>
              <a:ln>
                <a:noFill/>
              </a:ln>
              <a:effectLst/>
            </c:spPr>
            <c:extLst>
              <c:ext xmlns:c16="http://schemas.microsoft.com/office/drawing/2014/chart" uri="{C3380CC4-5D6E-409C-BE32-E72D297353CC}">
                <c16:uniqueId val="{00000001-D157-4641-900B-EF65C288280E}"/>
              </c:ext>
            </c:extLst>
          </c:dPt>
          <c:dPt>
            <c:idx val="1"/>
            <c:bubble3D val="0"/>
            <c:spPr>
              <a:solidFill>
                <a:schemeClr val="accent1">
                  <a:shade val="86000"/>
                </a:schemeClr>
              </a:solidFill>
              <a:ln>
                <a:noFill/>
              </a:ln>
              <a:effectLst/>
            </c:spPr>
            <c:extLst>
              <c:ext xmlns:c16="http://schemas.microsoft.com/office/drawing/2014/chart" uri="{C3380CC4-5D6E-409C-BE32-E72D297353CC}">
                <c16:uniqueId val="{00000003-D157-4641-900B-EF65C288280E}"/>
              </c:ext>
            </c:extLst>
          </c:dPt>
          <c:dPt>
            <c:idx val="2"/>
            <c:bubble3D val="0"/>
            <c:spPr>
              <a:solidFill>
                <a:schemeClr val="accent1">
                  <a:tint val="86000"/>
                </a:schemeClr>
              </a:solidFill>
              <a:ln>
                <a:noFill/>
              </a:ln>
              <a:effectLst/>
            </c:spPr>
            <c:extLst>
              <c:ext xmlns:c16="http://schemas.microsoft.com/office/drawing/2014/chart" uri="{C3380CC4-5D6E-409C-BE32-E72D297353CC}">
                <c16:uniqueId val="{00000005-D157-4641-900B-EF65C288280E}"/>
              </c:ext>
            </c:extLst>
          </c:dPt>
          <c:dPt>
            <c:idx val="3"/>
            <c:bubble3D val="0"/>
            <c:spPr>
              <a:solidFill>
                <a:schemeClr val="accent1">
                  <a:tint val="58000"/>
                </a:schemeClr>
              </a:solidFill>
              <a:ln>
                <a:noFill/>
              </a:ln>
              <a:effectLst/>
            </c:spPr>
            <c:extLst>
              <c:ext xmlns:c16="http://schemas.microsoft.com/office/drawing/2014/chart" uri="{C3380CC4-5D6E-409C-BE32-E72D297353CC}">
                <c16:uniqueId val="{00000007-D157-4641-900B-EF65C288280E}"/>
              </c:ext>
            </c:extLst>
          </c:dPt>
          <c:dLbls>
            <c:dLbl>
              <c:idx val="0"/>
              <c:layout>
                <c:manualLayout>
                  <c:x val="4.1762175561388157E-2"/>
                  <c:y val="0.11569267477928892"/>
                </c:manualLayout>
              </c:layout>
              <c:dLblPos val="bestFi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D157-4641-900B-EF65C288280E}"/>
                </c:ext>
              </c:extLst>
            </c:dLbl>
            <c:dLbl>
              <c:idx val="1"/>
              <c:layout>
                <c:manualLayout>
                  <c:x val="0.14918800869588272"/>
                  <c:y val="-0.12305201622524457"/>
                </c:manualLayout>
              </c:layout>
              <c:dLblPos val="bestFi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D157-4641-900B-EF65C288280E}"/>
                </c:ext>
              </c:extLst>
            </c:dLbl>
            <c:dLbl>
              <c:idx val="2"/>
              <c:layout>
                <c:manualLayout>
                  <c:x val="1.1232535327023516E-2"/>
                  <c:y val="-0.14129396325459317"/>
                </c:manualLayout>
              </c:layout>
              <c:dLblPos val="bestFi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D157-4641-900B-EF65C288280E}"/>
                </c:ext>
              </c:extLst>
            </c:dLbl>
            <c:dLbl>
              <c:idx val="3"/>
              <c:layout>
                <c:manualLayout>
                  <c:x val="5.1447214931466867E-2"/>
                  <c:y val="-3.9434025292293007E-2"/>
                </c:manualLayout>
              </c:layout>
              <c:dLblPos val="bestFi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D157-4641-900B-EF65C288280E}"/>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extLst>
          </c:dLbls>
          <c:cat>
            <c:strRef>
              <c:f>Sheet1!$A$2:$A$5</c:f>
              <c:strCache>
                <c:ptCount val="4"/>
                <c:pt idx="0">
                  <c:v>Very Often</c:v>
                </c:pt>
                <c:pt idx="1">
                  <c:v>Often</c:v>
                </c:pt>
                <c:pt idx="2">
                  <c:v>Sometimes</c:v>
                </c:pt>
                <c:pt idx="3">
                  <c:v>Never</c:v>
                </c:pt>
              </c:strCache>
            </c:strRef>
          </c:cat>
          <c:val>
            <c:numRef>
              <c:f>Sheet1!$B$2:$B$5</c:f>
              <c:numCache>
                <c:formatCode>0%</c:formatCode>
                <c:ptCount val="4"/>
                <c:pt idx="0">
                  <c:v>0.27</c:v>
                </c:pt>
                <c:pt idx="1">
                  <c:v>0.38</c:v>
                </c:pt>
                <c:pt idx="2">
                  <c:v>0.28000000000000003</c:v>
                </c:pt>
                <c:pt idx="3">
                  <c:v>7.0000000000000007E-2</c:v>
                </c:pt>
              </c:numCache>
            </c:numRef>
          </c:val>
          <c:extLst>
            <c:ext xmlns:c16="http://schemas.microsoft.com/office/drawing/2014/chart" uri="{C3380CC4-5D6E-409C-BE32-E72D297353CC}">
              <c16:uniqueId val="{00000008-D157-4641-900B-EF65C288280E}"/>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[guided pathway.xlsx]# of stds graphs!PivotTable17</c:name>
    <c:fmtId val="-1"/>
  </c:pivotSource>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a:t>During the current academic term at Cañada College, how many times have you met with a academic Counselor (in person or online)?</a:t>
            </a:r>
          </a:p>
        </c:rich>
      </c:tx>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s>
    <c:plotArea>
      <c:layout/>
      <c:barChart>
        <c:barDir val="col"/>
        <c:grouping val="clustered"/>
        <c:varyColors val="0"/>
        <c:ser>
          <c:idx val="0"/>
          <c:order val="0"/>
          <c:tx>
            <c:strRef>
              <c:f>'# of stds graphs'!$B$132:$B$133</c:f>
              <c:strCache>
                <c:ptCount val="1"/>
                <c:pt idx="0">
                  <c:v>Never</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 of stds graphs'!$A$134:$A$140</c:f>
              <c:strCache>
                <c:ptCount val="6"/>
                <c:pt idx="0">
                  <c:v>None</c:v>
                </c:pt>
                <c:pt idx="1">
                  <c:v>1–14 credits</c:v>
                </c:pt>
                <c:pt idx="2">
                  <c:v>15–29 credits</c:v>
                </c:pt>
                <c:pt idx="3">
                  <c:v>30–44 credits</c:v>
                </c:pt>
                <c:pt idx="4">
                  <c:v>45–60 credits</c:v>
                </c:pt>
                <c:pt idx="5">
                  <c:v>Over 60 credits</c:v>
                </c:pt>
              </c:strCache>
            </c:strRef>
          </c:cat>
          <c:val>
            <c:numRef>
              <c:f>'# of stds graphs'!$B$134:$B$140</c:f>
              <c:numCache>
                <c:formatCode>0%</c:formatCode>
                <c:ptCount val="6"/>
                <c:pt idx="0">
                  <c:v>0.49295774647887325</c:v>
                </c:pt>
                <c:pt idx="1">
                  <c:v>0.31506849315068491</c:v>
                </c:pt>
                <c:pt idx="2">
                  <c:v>0.1834862385321101</c:v>
                </c:pt>
                <c:pt idx="3">
                  <c:v>0.25454545454545452</c:v>
                </c:pt>
                <c:pt idx="4">
                  <c:v>0.1095890410958904</c:v>
                </c:pt>
                <c:pt idx="5">
                  <c:v>8.3333333333333329E-2</c:v>
                </c:pt>
              </c:numCache>
            </c:numRef>
          </c:val>
          <c:extLst>
            <c:ext xmlns:c16="http://schemas.microsoft.com/office/drawing/2014/chart" uri="{C3380CC4-5D6E-409C-BE32-E72D297353CC}">
              <c16:uniqueId val="{00000000-870C-40B1-A16F-5B4D4F3CBB3C}"/>
            </c:ext>
          </c:extLst>
        </c:ser>
        <c:ser>
          <c:idx val="1"/>
          <c:order val="1"/>
          <c:tx>
            <c:strRef>
              <c:f>'# of stds graphs'!$C$132:$C$133</c:f>
              <c:strCache>
                <c:ptCount val="1"/>
                <c:pt idx="0">
                  <c:v>1 time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 of stds graphs'!$A$134:$A$140</c:f>
              <c:strCache>
                <c:ptCount val="6"/>
                <c:pt idx="0">
                  <c:v>None</c:v>
                </c:pt>
                <c:pt idx="1">
                  <c:v>1–14 credits</c:v>
                </c:pt>
                <c:pt idx="2">
                  <c:v>15–29 credits</c:v>
                </c:pt>
                <c:pt idx="3">
                  <c:v>30–44 credits</c:v>
                </c:pt>
                <c:pt idx="4">
                  <c:v>45–60 credits</c:v>
                </c:pt>
                <c:pt idx="5">
                  <c:v>Over 60 credits</c:v>
                </c:pt>
              </c:strCache>
            </c:strRef>
          </c:cat>
          <c:val>
            <c:numRef>
              <c:f>'# of stds graphs'!$C$134:$C$140</c:f>
              <c:numCache>
                <c:formatCode>0%</c:formatCode>
                <c:ptCount val="6"/>
                <c:pt idx="0">
                  <c:v>0.23943661971830985</c:v>
                </c:pt>
                <c:pt idx="1">
                  <c:v>0.19863013698630136</c:v>
                </c:pt>
                <c:pt idx="2">
                  <c:v>0.28440366972477066</c:v>
                </c:pt>
                <c:pt idx="3">
                  <c:v>0.25454545454545452</c:v>
                </c:pt>
                <c:pt idx="4">
                  <c:v>0.21917808219178081</c:v>
                </c:pt>
                <c:pt idx="5">
                  <c:v>0.20833333333333334</c:v>
                </c:pt>
              </c:numCache>
            </c:numRef>
          </c:val>
          <c:extLst>
            <c:ext xmlns:c16="http://schemas.microsoft.com/office/drawing/2014/chart" uri="{C3380CC4-5D6E-409C-BE32-E72D297353CC}">
              <c16:uniqueId val="{00000001-870C-40B1-A16F-5B4D4F3CBB3C}"/>
            </c:ext>
          </c:extLst>
        </c:ser>
        <c:ser>
          <c:idx val="2"/>
          <c:order val="2"/>
          <c:tx>
            <c:strRef>
              <c:f>'# of stds graphs'!$D$132:$D$133</c:f>
              <c:strCache>
                <c:ptCount val="1"/>
                <c:pt idx="0">
                  <c:v>2 times</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 of stds graphs'!$A$134:$A$140</c:f>
              <c:strCache>
                <c:ptCount val="6"/>
                <c:pt idx="0">
                  <c:v>None</c:v>
                </c:pt>
                <c:pt idx="1">
                  <c:v>1–14 credits</c:v>
                </c:pt>
                <c:pt idx="2">
                  <c:v>15–29 credits</c:v>
                </c:pt>
                <c:pt idx="3">
                  <c:v>30–44 credits</c:v>
                </c:pt>
                <c:pt idx="4">
                  <c:v>45–60 credits</c:v>
                </c:pt>
                <c:pt idx="5">
                  <c:v>Over 60 credits</c:v>
                </c:pt>
              </c:strCache>
            </c:strRef>
          </c:cat>
          <c:val>
            <c:numRef>
              <c:f>'# of stds graphs'!$D$134:$D$140</c:f>
              <c:numCache>
                <c:formatCode>0%</c:formatCode>
                <c:ptCount val="6"/>
                <c:pt idx="0">
                  <c:v>0.11267605633802817</c:v>
                </c:pt>
                <c:pt idx="1">
                  <c:v>0.21232876712328766</c:v>
                </c:pt>
                <c:pt idx="2">
                  <c:v>0.30275229357798167</c:v>
                </c:pt>
                <c:pt idx="3">
                  <c:v>0.12727272727272726</c:v>
                </c:pt>
                <c:pt idx="4">
                  <c:v>0.28767123287671231</c:v>
                </c:pt>
                <c:pt idx="5">
                  <c:v>0.33333333333333331</c:v>
                </c:pt>
              </c:numCache>
            </c:numRef>
          </c:val>
          <c:extLst>
            <c:ext xmlns:c16="http://schemas.microsoft.com/office/drawing/2014/chart" uri="{C3380CC4-5D6E-409C-BE32-E72D297353CC}">
              <c16:uniqueId val="{00000002-870C-40B1-A16F-5B4D4F3CBB3C}"/>
            </c:ext>
          </c:extLst>
        </c:ser>
        <c:ser>
          <c:idx val="3"/>
          <c:order val="3"/>
          <c:tx>
            <c:strRef>
              <c:f>'# of stds graphs'!$E$132:$E$133</c:f>
              <c:strCache>
                <c:ptCount val="1"/>
                <c:pt idx="0">
                  <c:v>3 or more times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 of stds graphs'!$A$134:$A$140</c:f>
              <c:strCache>
                <c:ptCount val="6"/>
                <c:pt idx="0">
                  <c:v>None</c:v>
                </c:pt>
                <c:pt idx="1">
                  <c:v>1–14 credits</c:v>
                </c:pt>
                <c:pt idx="2">
                  <c:v>15–29 credits</c:v>
                </c:pt>
                <c:pt idx="3">
                  <c:v>30–44 credits</c:v>
                </c:pt>
                <c:pt idx="4">
                  <c:v>45–60 credits</c:v>
                </c:pt>
                <c:pt idx="5">
                  <c:v>Over 60 credits</c:v>
                </c:pt>
              </c:strCache>
            </c:strRef>
          </c:cat>
          <c:val>
            <c:numRef>
              <c:f>'# of stds graphs'!$E$134:$E$140</c:f>
              <c:numCache>
                <c:formatCode>0%</c:formatCode>
                <c:ptCount val="6"/>
                <c:pt idx="0">
                  <c:v>0.15492957746478872</c:v>
                </c:pt>
                <c:pt idx="1">
                  <c:v>0.27397260273972601</c:v>
                </c:pt>
                <c:pt idx="2">
                  <c:v>0.22935779816513763</c:v>
                </c:pt>
                <c:pt idx="3">
                  <c:v>0.36363636363636365</c:v>
                </c:pt>
                <c:pt idx="4">
                  <c:v>0.38356164383561642</c:v>
                </c:pt>
                <c:pt idx="5">
                  <c:v>0.375</c:v>
                </c:pt>
              </c:numCache>
            </c:numRef>
          </c:val>
          <c:extLst>
            <c:ext xmlns:c16="http://schemas.microsoft.com/office/drawing/2014/chart" uri="{C3380CC4-5D6E-409C-BE32-E72D297353CC}">
              <c16:uniqueId val="{00000003-870C-40B1-A16F-5B4D4F3CBB3C}"/>
            </c:ext>
          </c:extLst>
        </c:ser>
        <c:dLbls>
          <c:dLblPos val="outEnd"/>
          <c:showLegendKey val="0"/>
          <c:showVal val="1"/>
          <c:showCatName val="0"/>
          <c:showSerName val="0"/>
          <c:showPercent val="0"/>
          <c:showBubbleSize val="0"/>
        </c:dLbls>
        <c:gapWidth val="219"/>
        <c:overlap val="-27"/>
        <c:axId val="900420160"/>
        <c:axId val="914421440"/>
      </c:barChart>
      <c:catAx>
        <c:axId val="900420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914421440"/>
        <c:crosses val="autoZero"/>
        <c:auto val="1"/>
        <c:lblAlgn val="ctr"/>
        <c:lblOffset val="100"/>
        <c:noMultiLvlLbl val="0"/>
      </c:catAx>
      <c:valAx>
        <c:axId val="9144214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900420160"/>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[guided pathway.xlsx]# of stds graphs!PivotTable12</c:name>
    <c:fmtId val="-1"/>
  </c:pivotSource>
  <c:chart>
    <c:title>
      <c:tx>
        <c:rich>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r>
              <a:rPr lang="en-US"/>
              <a:t>How satisfied are you with Counseling Services at Cañada College?</a:t>
            </a:r>
          </a:p>
        </c:rich>
      </c:tx>
      <c:layout/>
      <c:overlay val="0"/>
      <c:spPr>
        <a:noFill/>
        <a:ln>
          <a:noFill/>
        </a:ln>
        <a:effectLst/>
      </c:spPr>
      <c:txPr>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percentStacked"/>
        <c:varyColors val="0"/>
        <c:ser>
          <c:idx val="0"/>
          <c:order val="0"/>
          <c:tx>
            <c:strRef>
              <c:f>'# of stds graphs'!$B$45:$B$46</c:f>
              <c:strCache>
                <c:ptCount val="1"/>
                <c:pt idx="0">
                  <c:v>Very dissatisfied</c:v>
                </c:pt>
              </c:strCache>
            </c:strRef>
          </c:tx>
          <c:spPr>
            <a:solidFill>
              <a:schemeClr val="accent1"/>
            </a:solidFill>
            <a:ln>
              <a:noFill/>
            </a:ln>
            <a:effectLst/>
          </c:spPr>
          <c:invertIfNegative val="0"/>
          <c:cat>
            <c:strRef>
              <c:f>'# of stds graphs'!$A$47:$A$53</c:f>
              <c:strCache>
                <c:ptCount val="6"/>
                <c:pt idx="0">
                  <c:v>None</c:v>
                </c:pt>
                <c:pt idx="1">
                  <c:v>1–14 credits</c:v>
                </c:pt>
                <c:pt idx="2">
                  <c:v>15–29 credits</c:v>
                </c:pt>
                <c:pt idx="3">
                  <c:v>30–44 credits</c:v>
                </c:pt>
                <c:pt idx="4">
                  <c:v>45–60 credits</c:v>
                </c:pt>
                <c:pt idx="5">
                  <c:v>Over 60 credits</c:v>
                </c:pt>
              </c:strCache>
            </c:strRef>
          </c:cat>
          <c:val>
            <c:numRef>
              <c:f>'# of stds graphs'!$B$47:$B$53</c:f>
              <c:numCache>
                <c:formatCode>0%</c:formatCode>
                <c:ptCount val="6"/>
                <c:pt idx="0">
                  <c:v>1.3698630136986301E-2</c:v>
                </c:pt>
                <c:pt idx="1">
                  <c:v>6.8027210884353739E-3</c:v>
                </c:pt>
                <c:pt idx="2">
                  <c:v>9.0909090909090905E-3</c:v>
                </c:pt>
                <c:pt idx="3">
                  <c:v>5.2631578947368418E-2</c:v>
                </c:pt>
                <c:pt idx="4">
                  <c:v>0.04</c:v>
                </c:pt>
                <c:pt idx="5">
                  <c:v>2.0408163265306121E-2</c:v>
                </c:pt>
              </c:numCache>
            </c:numRef>
          </c:val>
          <c:extLst>
            <c:ext xmlns:c16="http://schemas.microsoft.com/office/drawing/2014/chart" uri="{C3380CC4-5D6E-409C-BE32-E72D297353CC}">
              <c16:uniqueId val="{00000000-54AA-427B-9215-4A3F1EE64DAB}"/>
            </c:ext>
          </c:extLst>
        </c:ser>
        <c:ser>
          <c:idx val="1"/>
          <c:order val="1"/>
          <c:tx>
            <c:strRef>
              <c:f>'# of stds graphs'!$C$45:$C$46</c:f>
              <c:strCache>
                <c:ptCount val="1"/>
                <c:pt idx="0">
                  <c:v>Moderately dissatisfied</c:v>
                </c:pt>
              </c:strCache>
            </c:strRef>
          </c:tx>
          <c:spPr>
            <a:solidFill>
              <a:schemeClr val="accent2"/>
            </a:solidFill>
            <a:ln>
              <a:noFill/>
            </a:ln>
            <a:effectLst/>
          </c:spPr>
          <c:invertIfNegative val="0"/>
          <c:cat>
            <c:strRef>
              <c:f>'# of stds graphs'!$A$47:$A$53</c:f>
              <c:strCache>
                <c:ptCount val="6"/>
                <c:pt idx="0">
                  <c:v>None</c:v>
                </c:pt>
                <c:pt idx="1">
                  <c:v>1–14 credits</c:v>
                </c:pt>
                <c:pt idx="2">
                  <c:v>15–29 credits</c:v>
                </c:pt>
                <c:pt idx="3">
                  <c:v>30–44 credits</c:v>
                </c:pt>
                <c:pt idx="4">
                  <c:v>45–60 credits</c:v>
                </c:pt>
                <c:pt idx="5">
                  <c:v>Over 60 credits</c:v>
                </c:pt>
              </c:strCache>
            </c:strRef>
          </c:cat>
          <c:val>
            <c:numRef>
              <c:f>'# of stds graphs'!$C$47:$C$53</c:f>
              <c:numCache>
                <c:formatCode>0%</c:formatCode>
                <c:ptCount val="6"/>
                <c:pt idx="0">
                  <c:v>5.4794520547945202E-2</c:v>
                </c:pt>
                <c:pt idx="1">
                  <c:v>6.8027210884353748E-2</c:v>
                </c:pt>
                <c:pt idx="2">
                  <c:v>5.4545454545454543E-2</c:v>
                </c:pt>
                <c:pt idx="3">
                  <c:v>7.0175438596491224E-2</c:v>
                </c:pt>
                <c:pt idx="4">
                  <c:v>0.08</c:v>
                </c:pt>
                <c:pt idx="5">
                  <c:v>4.0816326530612242E-2</c:v>
                </c:pt>
              </c:numCache>
            </c:numRef>
          </c:val>
          <c:extLst>
            <c:ext xmlns:c16="http://schemas.microsoft.com/office/drawing/2014/chart" uri="{C3380CC4-5D6E-409C-BE32-E72D297353CC}">
              <c16:uniqueId val="{00000001-54AA-427B-9215-4A3F1EE64DAB}"/>
            </c:ext>
          </c:extLst>
        </c:ser>
        <c:ser>
          <c:idx val="2"/>
          <c:order val="2"/>
          <c:tx>
            <c:strRef>
              <c:f>'# of stds graphs'!$D$45:$D$46</c:f>
              <c:strCache>
                <c:ptCount val="1"/>
                <c:pt idx="0">
                  <c:v>Neither satisfied nor dissatisfied</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 of stds graphs'!$A$47:$A$53</c:f>
              <c:strCache>
                <c:ptCount val="6"/>
                <c:pt idx="0">
                  <c:v>None</c:v>
                </c:pt>
                <c:pt idx="1">
                  <c:v>1–14 credits</c:v>
                </c:pt>
                <c:pt idx="2">
                  <c:v>15–29 credits</c:v>
                </c:pt>
                <c:pt idx="3">
                  <c:v>30–44 credits</c:v>
                </c:pt>
                <c:pt idx="4">
                  <c:v>45–60 credits</c:v>
                </c:pt>
                <c:pt idx="5">
                  <c:v>Over 60 credits</c:v>
                </c:pt>
              </c:strCache>
            </c:strRef>
          </c:cat>
          <c:val>
            <c:numRef>
              <c:f>'# of stds graphs'!$D$47:$D$53</c:f>
              <c:numCache>
                <c:formatCode>0%</c:formatCode>
                <c:ptCount val="6"/>
                <c:pt idx="0">
                  <c:v>0.49315068493150682</c:v>
                </c:pt>
                <c:pt idx="1">
                  <c:v>0.29251700680272108</c:v>
                </c:pt>
                <c:pt idx="2">
                  <c:v>0.25454545454545452</c:v>
                </c:pt>
                <c:pt idx="3">
                  <c:v>0.26315789473684209</c:v>
                </c:pt>
                <c:pt idx="4">
                  <c:v>0.14666666666666667</c:v>
                </c:pt>
                <c:pt idx="5">
                  <c:v>0.16326530612244897</c:v>
                </c:pt>
              </c:numCache>
            </c:numRef>
          </c:val>
          <c:extLst>
            <c:ext xmlns:c16="http://schemas.microsoft.com/office/drawing/2014/chart" uri="{C3380CC4-5D6E-409C-BE32-E72D297353CC}">
              <c16:uniqueId val="{00000002-54AA-427B-9215-4A3F1EE64DAB}"/>
            </c:ext>
          </c:extLst>
        </c:ser>
        <c:ser>
          <c:idx val="3"/>
          <c:order val="3"/>
          <c:tx>
            <c:strRef>
              <c:f>'# of stds graphs'!$E$45:$E$46</c:f>
              <c:strCache>
                <c:ptCount val="1"/>
                <c:pt idx="0">
                  <c:v>Moderately satisfied</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 of stds graphs'!$A$47:$A$53</c:f>
              <c:strCache>
                <c:ptCount val="6"/>
                <c:pt idx="0">
                  <c:v>None</c:v>
                </c:pt>
                <c:pt idx="1">
                  <c:v>1–14 credits</c:v>
                </c:pt>
                <c:pt idx="2">
                  <c:v>15–29 credits</c:v>
                </c:pt>
                <c:pt idx="3">
                  <c:v>30–44 credits</c:v>
                </c:pt>
                <c:pt idx="4">
                  <c:v>45–60 credits</c:v>
                </c:pt>
                <c:pt idx="5">
                  <c:v>Over 60 credits</c:v>
                </c:pt>
              </c:strCache>
            </c:strRef>
          </c:cat>
          <c:val>
            <c:numRef>
              <c:f>'# of stds graphs'!$E$47:$E$53</c:f>
              <c:numCache>
                <c:formatCode>0%</c:formatCode>
                <c:ptCount val="6"/>
                <c:pt idx="0">
                  <c:v>0.1095890410958904</c:v>
                </c:pt>
                <c:pt idx="1">
                  <c:v>0.27210884353741499</c:v>
                </c:pt>
                <c:pt idx="2">
                  <c:v>0.26363636363636361</c:v>
                </c:pt>
                <c:pt idx="3">
                  <c:v>0.2807017543859649</c:v>
                </c:pt>
                <c:pt idx="4">
                  <c:v>0.30666666666666664</c:v>
                </c:pt>
                <c:pt idx="5">
                  <c:v>0.36734693877551022</c:v>
                </c:pt>
              </c:numCache>
            </c:numRef>
          </c:val>
          <c:extLst>
            <c:ext xmlns:c16="http://schemas.microsoft.com/office/drawing/2014/chart" uri="{C3380CC4-5D6E-409C-BE32-E72D297353CC}">
              <c16:uniqueId val="{00000003-54AA-427B-9215-4A3F1EE64DAB}"/>
            </c:ext>
          </c:extLst>
        </c:ser>
        <c:ser>
          <c:idx val="4"/>
          <c:order val="4"/>
          <c:tx>
            <c:strRef>
              <c:f>'# of stds graphs'!$F$45:$F$46</c:f>
              <c:strCache>
                <c:ptCount val="1"/>
                <c:pt idx="0">
                  <c:v>Very satisfied</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 of stds graphs'!$A$47:$A$53</c:f>
              <c:strCache>
                <c:ptCount val="6"/>
                <c:pt idx="0">
                  <c:v>None</c:v>
                </c:pt>
                <c:pt idx="1">
                  <c:v>1–14 credits</c:v>
                </c:pt>
                <c:pt idx="2">
                  <c:v>15–29 credits</c:v>
                </c:pt>
                <c:pt idx="3">
                  <c:v>30–44 credits</c:v>
                </c:pt>
                <c:pt idx="4">
                  <c:v>45–60 credits</c:v>
                </c:pt>
                <c:pt idx="5">
                  <c:v>Over 60 credits</c:v>
                </c:pt>
              </c:strCache>
            </c:strRef>
          </c:cat>
          <c:val>
            <c:numRef>
              <c:f>'# of stds graphs'!$F$47:$F$53</c:f>
              <c:numCache>
                <c:formatCode>0%</c:formatCode>
                <c:ptCount val="6"/>
                <c:pt idx="0">
                  <c:v>0.32876712328767121</c:v>
                </c:pt>
                <c:pt idx="1">
                  <c:v>0.36054421768707484</c:v>
                </c:pt>
                <c:pt idx="2">
                  <c:v>0.41818181818181815</c:v>
                </c:pt>
                <c:pt idx="3">
                  <c:v>0.33333333333333331</c:v>
                </c:pt>
                <c:pt idx="4">
                  <c:v>0.42666666666666669</c:v>
                </c:pt>
                <c:pt idx="5">
                  <c:v>0.40816326530612246</c:v>
                </c:pt>
              </c:numCache>
            </c:numRef>
          </c:val>
          <c:extLst>
            <c:ext xmlns:c16="http://schemas.microsoft.com/office/drawing/2014/chart" uri="{C3380CC4-5D6E-409C-BE32-E72D297353CC}">
              <c16:uniqueId val="{00000004-54AA-427B-9215-4A3F1EE64DAB}"/>
            </c:ext>
          </c:extLst>
        </c:ser>
        <c:dLbls>
          <c:showLegendKey val="0"/>
          <c:showVal val="0"/>
          <c:showCatName val="0"/>
          <c:showSerName val="0"/>
          <c:showPercent val="0"/>
          <c:showBubbleSize val="0"/>
        </c:dLbls>
        <c:gapWidth val="219"/>
        <c:overlap val="100"/>
        <c:axId val="851211072"/>
        <c:axId val="916009040"/>
      </c:barChart>
      <c:catAx>
        <c:axId val="851211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916009040"/>
        <c:crosses val="autoZero"/>
        <c:auto val="1"/>
        <c:lblAlgn val="ctr"/>
        <c:lblOffset val="100"/>
        <c:noMultiLvlLbl val="0"/>
      </c:catAx>
      <c:valAx>
        <c:axId val="9160090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851211072"/>
        <c:crosses val="autoZero"/>
        <c:crossBetween val="between"/>
      </c:valAx>
      <c:spPr>
        <a:noFill/>
        <a:ln>
          <a:noFill/>
        </a:ln>
        <a:effectLst/>
      </c:spPr>
    </c:plotArea>
    <c:legend>
      <c:legendPos val="r"/>
      <c:layout>
        <c:manualLayout>
          <c:xMode val="edge"/>
          <c:yMode val="edge"/>
          <c:x val="0.66553672316384183"/>
          <c:y val="0.20504980911476975"/>
          <c:w val="0.33333333333333331"/>
          <c:h val="0.59157516768737251"/>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400"/>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[guided pathway.xlsx]# of stds graphs!PivotTable19</c:name>
    <c:fmtId val="-1"/>
  </c:pivotSource>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a:t>During your FIRST academic term at Cañada College, did a staff member help you decide on a program, major, or pathway of study?</a:t>
            </a:r>
          </a:p>
        </c:rich>
      </c:tx>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s>
    <c:plotArea>
      <c:layout>
        <c:manualLayout>
          <c:layoutTarget val="inner"/>
          <c:xMode val="edge"/>
          <c:yMode val="edge"/>
          <c:x val="7.0407163544212142E-2"/>
          <c:y val="0.13688961118232315"/>
          <c:w val="0.64559564213956011"/>
          <c:h val="0.75513199658182262"/>
        </c:manualLayout>
      </c:layout>
      <c:barChart>
        <c:barDir val="col"/>
        <c:grouping val="clustered"/>
        <c:varyColors val="0"/>
        <c:ser>
          <c:idx val="0"/>
          <c:order val="0"/>
          <c:tx>
            <c:strRef>
              <c:f>'# of stds graphs'!$B$153:$B$154</c:f>
              <c:strCache>
                <c:ptCount val="1"/>
                <c:pt idx="0">
                  <c:v>I had already decided on a program, major, or pathway of study on my own</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 of stds graphs'!$A$155:$A$161</c:f>
              <c:strCache>
                <c:ptCount val="6"/>
                <c:pt idx="0">
                  <c:v>None</c:v>
                </c:pt>
                <c:pt idx="1">
                  <c:v>1–14 credits</c:v>
                </c:pt>
                <c:pt idx="2">
                  <c:v>15–29 credits</c:v>
                </c:pt>
                <c:pt idx="3">
                  <c:v>30–44 credits</c:v>
                </c:pt>
                <c:pt idx="4">
                  <c:v>45–60 credits</c:v>
                </c:pt>
                <c:pt idx="5">
                  <c:v>Over 60 credits</c:v>
                </c:pt>
              </c:strCache>
            </c:strRef>
          </c:cat>
          <c:val>
            <c:numRef>
              <c:f>'# of stds graphs'!$B$155:$B$161</c:f>
              <c:numCache>
                <c:formatCode>0%</c:formatCode>
                <c:ptCount val="6"/>
                <c:pt idx="0">
                  <c:v>0.41666666666666669</c:v>
                </c:pt>
                <c:pt idx="1">
                  <c:v>0.3716216216216216</c:v>
                </c:pt>
                <c:pt idx="2">
                  <c:v>0.3888888888888889</c:v>
                </c:pt>
                <c:pt idx="3">
                  <c:v>0.38596491228070173</c:v>
                </c:pt>
                <c:pt idx="4">
                  <c:v>0.35616438356164382</c:v>
                </c:pt>
                <c:pt idx="5">
                  <c:v>0.48936170212765956</c:v>
                </c:pt>
              </c:numCache>
            </c:numRef>
          </c:val>
          <c:extLst>
            <c:ext xmlns:c16="http://schemas.microsoft.com/office/drawing/2014/chart" uri="{C3380CC4-5D6E-409C-BE32-E72D297353CC}">
              <c16:uniqueId val="{00000000-8D6E-46D8-BFE2-CBBDC670B82D}"/>
            </c:ext>
          </c:extLst>
        </c:ser>
        <c:ser>
          <c:idx val="1"/>
          <c:order val="1"/>
          <c:tx>
            <c:strRef>
              <c:f>'# of stds graphs'!$C$153:$C$154</c:f>
              <c:strCache>
                <c:ptCount val="1"/>
                <c:pt idx="0">
                  <c:v>I talked with a college staff member about possible programs, majors, or pathways of study, but I have not decided on one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 of stds graphs'!$A$155:$A$161</c:f>
              <c:strCache>
                <c:ptCount val="6"/>
                <c:pt idx="0">
                  <c:v>None</c:v>
                </c:pt>
                <c:pt idx="1">
                  <c:v>1–14 credits</c:v>
                </c:pt>
                <c:pt idx="2">
                  <c:v>15–29 credits</c:v>
                </c:pt>
                <c:pt idx="3">
                  <c:v>30–44 credits</c:v>
                </c:pt>
                <c:pt idx="4">
                  <c:v>45–60 credits</c:v>
                </c:pt>
                <c:pt idx="5">
                  <c:v>Over 60 credits</c:v>
                </c:pt>
              </c:strCache>
            </c:strRef>
          </c:cat>
          <c:val>
            <c:numRef>
              <c:f>'# of stds graphs'!$C$155:$C$161</c:f>
              <c:numCache>
                <c:formatCode>0%</c:formatCode>
                <c:ptCount val="6"/>
                <c:pt idx="0">
                  <c:v>1.3888888888888888E-2</c:v>
                </c:pt>
                <c:pt idx="1">
                  <c:v>8.7837837837837843E-2</c:v>
                </c:pt>
                <c:pt idx="2">
                  <c:v>0.12037037037037036</c:v>
                </c:pt>
                <c:pt idx="3">
                  <c:v>0.15789473684210525</c:v>
                </c:pt>
                <c:pt idx="4">
                  <c:v>6.8493150684931503E-2</c:v>
                </c:pt>
                <c:pt idx="5">
                  <c:v>6.3829787234042548E-2</c:v>
                </c:pt>
              </c:numCache>
            </c:numRef>
          </c:val>
          <c:extLst>
            <c:ext xmlns:c16="http://schemas.microsoft.com/office/drawing/2014/chart" uri="{C3380CC4-5D6E-409C-BE32-E72D297353CC}">
              <c16:uniqueId val="{00000001-8D6E-46D8-BFE2-CBBDC670B82D}"/>
            </c:ext>
          </c:extLst>
        </c:ser>
        <c:ser>
          <c:idx val="2"/>
          <c:order val="2"/>
          <c:tx>
            <c:strRef>
              <c:f>'# of stds graphs'!$D$153:$D$154</c:f>
              <c:strCache>
                <c:ptCount val="1"/>
                <c:pt idx="0">
                  <c:v>No</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 of stds graphs'!$A$155:$A$161</c:f>
              <c:strCache>
                <c:ptCount val="6"/>
                <c:pt idx="0">
                  <c:v>None</c:v>
                </c:pt>
                <c:pt idx="1">
                  <c:v>1–14 credits</c:v>
                </c:pt>
                <c:pt idx="2">
                  <c:v>15–29 credits</c:v>
                </c:pt>
                <c:pt idx="3">
                  <c:v>30–44 credits</c:v>
                </c:pt>
                <c:pt idx="4">
                  <c:v>45–60 credits</c:v>
                </c:pt>
                <c:pt idx="5">
                  <c:v>Over 60 credits</c:v>
                </c:pt>
              </c:strCache>
            </c:strRef>
          </c:cat>
          <c:val>
            <c:numRef>
              <c:f>'# of stds graphs'!$D$155:$D$161</c:f>
              <c:numCache>
                <c:formatCode>0%</c:formatCode>
                <c:ptCount val="6"/>
                <c:pt idx="0">
                  <c:v>0.43055555555555558</c:v>
                </c:pt>
                <c:pt idx="1">
                  <c:v>0.27027027027027029</c:v>
                </c:pt>
                <c:pt idx="2">
                  <c:v>0.21296296296296297</c:v>
                </c:pt>
                <c:pt idx="3">
                  <c:v>0.21052631578947367</c:v>
                </c:pt>
                <c:pt idx="4">
                  <c:v>0.20547945205479451</c:v>
                </c:pt>
                <c:pt idx="5">
                  <c:v>0.19148936170212766</c:v>
                </c:pt>
              </c:numCache>
            </c:numRef>
          </c:val>
          <c:extLst>
            <c:ext xmlns:c16="http://schemas.microsoft.com/office/drawing/2014/chart" uri="{C3380CC4-5D6E-409C-BE32-E72D297353CC}">
              <c16:uniqueId val="{00000002-8D6E-46D8-BFE2-CBBDC670B82D}"/>
            </c:ext>
          </c:extLst>
        </c:ser>
        <c:ser>
          <c:idx val="3"/>
          <c:order val="3"/>
          <c:tx>
            <c:strRef>
              <c:f>'# of stds graphs'!$E$153:$E$154</c:f>
              <c:strCache>
                <c:ptCount val="1"/>
                <c:pt idx="0">
                  <c:v>Yes</c:v>
                </c:pt>
              </c:strCache>
            </c:strRef>
          </c:tx>
          <c:spPr>
            <a:solidFill>
              <a:schemeClr val="accent4"/>
            </a:solidFill>
            <a:ln>
              <a:noFill/>
            </a:ln>
            <a:effectLst/>
          </c:spPr>
          <c:invertIfNegative val="0"/>
          <c:dLbls>
            <c:dLbl>
              <c:idx val="1"/>
              <c:layout>
                <c:manualLayout>
                  <c:x val="1.5536723163841757E-2"/>
                  <c:y val="-1.937984496124031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8D6E-46D8-BFE2-CBBDC670B82D}"/>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 of stds graphs'!$A$155:$A$161</c:f>
              <c:strCache>
                <c:ptCount val="6"/>
                <c:pt idx="0">
                  <c:v>None</c:v>
                </c:pt>
                <c:pt idx="1">
                  <c:v>1–14 credits</c:v>
                </c:pt>
                <c:pt idx="2">
                  <c:v>15–29 credits</c:v>
                </c:pt>
                <c:pt idx="3">
                  <c:v>30–44 credits</c:v>
                </c:pt>
                <c:pt idx="4">
                  <c:v>45–60 credits</c:v>
                </c:pt>
                <c:pt idx="5">
                  <c:v>Over 60 credits</c:v>
                </c:pt>
              </c:strCache>
            </c:strRef>
          </c:cat>
          <c:val>
            <c:numRef>
              <c:f>'# of stds graphs'!$E$155:$E$161</c:f>
              <c:numCache>
                <c:formatCode>0%</c:formatCode>
                <c:ptCount val="6"/>
                <c:pt idx="0">
                  <c:v>0.1388888888888889</c:v>
                </c:pt>
                <c:pt idx="1">
                  <c:v>0.27027027027027029</c:v>
                </c:pt>
                <c:pt idx="2">
                  <c:v>0.27777777777777779</c:v>
                </c:pt>
                <c:pt idx="3">
                  <c:v>0.24561403508771928</c:v>
                </c:pt>
                <c:pt idx="4">
                  <c:v>0.36986301369863012</c:v>
                </c:pt>
                <c:pt idx="5">
                  <c:v>0.25531914893617019</c:v>
                </c:pt>
              </c:numCache>
            </c:numRef>
          </c:val>
          <c:extLst>
            <c:ext xmlns:c16="http://schemas.microsoft.com/office/drawing/2014/chart" uri="{C3380CC4-5D6E-409C-BE32-E72D297353CC}">
              <c16:uniqueId val="{00000003-8D6E-46D8-BFE2-CBBDC670B82D}"/>
            </c:ext>
          </c:extLst>
        </c:ser>
        <c:dLbls>
          <c:dLblPos val="outEnd"/>
          <c:showLegendKey val="0"/>
          <c:showVal val="1"/>
          <c:showCatName val="0"/>
          <c:showSerName val="0"/>
          <c:showPercent val="0"/>
          <c:showBubbleSize val="0"/>
        </c:dLbls>
        <c:gapWidth val="219"/>
        <c:overlap val="-27"/>
        <c:axId val="832699759"/>
        <c:axId val="832696431"/>
      </c:barChart>
      <c:catAx>
        <c:axId val="8326997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32696431"/>
        <c:crosses val="autoZero"/>
        <c:auto val="1"/>
        <c:lblAlgn val="ctr"/>
        <c:lblOffset val="100"/>
        <c:noMultiLvlLbl val="0"/>
      </c:catAx>
      <c:valAx>
        <c:axId val="83269643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32699759"/>
        <c:crosses val="autoZero"/>
        <c:crossBetween val="between"/>
      </c:valAx>
      <c:spPr>
        <a:noFill/>
        <a:ln>
          <a:noFill/>
        </a:ln>
        <a:effectLst/>
      </c:spPr>
    </c:plotArea>
    <c:legend>
      <c:legendPos val="r"/>
      <c:layout>
        <c:manualLayout>
          <c:xMode val="edge"/>
          <c:yMode val="edge"/>
          <c:x val="0.72462349533894466"/>
          <c:y val="0.26857199536104498"/>
          <c:w val="0.26675581500588291"/>
          <c:h val="0.6622163217969846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bar"/>
        <c:grouping val="clustered"/>
        <c:varyColors val="0"/>
        <c:ser>
          <c:idx val="0"/>
          <c:order val="0"/>
          <c:tx>
            <c:strRef>
              <c:f>Sheet1!$B$1</c:f>
              <c:strCache>
                <c:ptCount val="1"/>
                <c:pt idx="0">
                  <c:v>Medium-sized colleges</c:v>
                </c:pt>
              </c:strCache>
            </c:strRef>
          </c:tx>
          <c:spPr>
            <a:solidFill>
              <a:srgbClr val="BF8A85"/>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Helping you cope with your non-academic responsibilities (work, family, etc.) </c:v>
                </c:pt>
                <c:pt idx="1">
                  <c:v>Providing the support you need to thrive socially </c:v>
                </c:pt>
                <c:pt idx="2">
                  <c:v>Providing the financial support you need to afford your education  </c:v>
                </c:pt>
                <c:pt idx="3">
                  <c:v>Encouraging contact among students from different economic, social, and racial or ethnic backgrounds</c:v>
                </c:pt>
                <c:pt idx="4">
                  <c:v>Providing the support you need to help you succeed at this college </c:v>
                </c:pt>
              </c:strCache>
            </c:strRef>
          </c:cat>
          <c:val>
            <c:numRef>
              <c:f>Sheet1!$B$2:$B$6</c:f>
              <c:numCache>
                <c:formatCode>0%</c:formatCode>
                <c:ptCount val="5"/>
                <c:pt idx="0">
                  <c:v>0.3</c:v>
                </c:pt>
                <c:pt idx="1">
                  <c:v>0.37</c:v>
                </c:pt>
                <c:pt idx="2">
                  <c:v>0.52</c:v>
                </c:pt>
                <c:pt idx="3">
                  <c:v>0.56000000000000005</c:v>
                </c:pt>
                <c:pt idx="4">
                  <c:v>0.75</c:v>
                </c:pt>
              </c:numCache>
            </c:numRef>
          </c:val>
          <c:extLst>
            <c:ext xmlns:c16="http://schemas.microsoft.com/office/drawing/2014/chart" uri="{C3380CC4-5D6E-409C-BE32-E72D297353CC}">
              <c16:uniqueId val="{00000000-8073-41AF-869E-ABE555FCDE50}"/>
            </c:ext>
          </c:extLst>
        </c:ser>
        <c:ser>
          <c:idx val="1"/>
          <c:order val="1"/>
          <c:tx>
            <c:strRef>
              <c:f>Sheet1!$C$1</c:f>
              <c:strCache>
                <c:ptCount val="1"/>
                <c:pt idx="0">
                  <c:v>Cañada College</c:v>
                </c:pt>
              </c:strCache>
            </c:strRef>
          </c:tx>
          <c:spPr>
            <a:solidFill>
              <a:schemeClr val="accent1">
                <a:lumMod val="75000"/>
              </a:scheme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Helping you cope with your non-academic responsibilities (work, family, etc.) </c:v>
                </c:pt>
                <c:pt idx="1">
                  <c:v>Providing the support you need to thrive socially </c:v>
                </c:pt>
                <c:pt idx="2">
                  <c:v>Providing the financial support you need to afford your education  </c:v>
                </c:pt>
                <c:pt idx="3">
                  <c:v>Encouraging contact among students from different economic, social, and racial or ethnic backgrounds</c:v>
                </c:pt>
                <c:pt idx="4">
                  <c:v>Providing the support you need to help you succeed at this college </c:v>
                </c:pt>
              </c:strCache>
            </c:strRef>
          </c:cat>
          <c:val>
            <c:numRef>
              <c:f>Sheet1!$C$2:$C$6</c:f>
              <c:numCache>
                <c:formatCode>0%</c:formatCode>
                <c:ptCount val="5"/>
                <c:pt idx="0">
                  <c:v>0.38</c:v>
                </c:pt>
                <c:pt idx="1">
                  <c:v>0.42</c:v>
                </c:pt>
                <c:pt idx="2">
                  <c:v>0.53</c:v>
                </c:pt>
                <c:pt idx="3">
                  <c:v>0.61</c:v>
                </c:pt>
                <c:pt idx="4">
                  <c:v>0.78</c:v>
                </c:pt>
              </c:numCache>
            </c:numRef>
          </c:val>
          <c:extLst>
            <c:ext xmlns:c16="http://schemas.microsoft.com/office/drawing/2014/chart" uri="{C3380CC4-5D6E-409C-BE32-E72D297353CC}">
              <c16:uniqueId val="{00000001-8073-41AF-869E-ABE555FCDE50}"/>
            </c:ext>
          </c:extLst>
        </c:ser>
        <c:dLbls>
          <c:showLegendKey val="0"/>
          <c:showVal val="0"/>
          <c:showCatName val="0"/>
          <c:showSerName val="0"/>
          <c:showPercent val="0"/>
          <c:showBubbleSize val="0"/>
        </c:dLbls>
        <c:gapWidth val="150"/>
        <c:axId val="374220792"/>
        <c:axId val="374221184"/>
      </c:barChart>
      <c:catAx>
        <c:axId val="374220792"/>
        <c:scaling>
          <c:orientation val="minMax"/>
        </c:scaling>
        <c:delete val="0"/>
        <c:axPos val="l"/>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374221184"/>
        <c:crosses val="autoZero"/>
        <c:auto val="1"/>
        <c:lblAlgn val="ctr"/>
        <c:lblOffset val="100"/>
        <c:noMultiLvlLbl val="0"/>
      </c:catAx>
      <c:valAx>
        <c:axId val="374221184"/>
        <c:scaling>
          <c:orientation val="minMax"/>
          <c:max val="1"/>
        </c:scaling>
        <c:delete val="0"/>
        <c:axPos val="b"/>
        <c:numFmt formatCode="0%"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374220792"/>
        <c:crosses val="autoZero"/>
        <c:crossBetween val="between"/>
      </c:valAx>
      <c:spPr>
        <a:noFill/>
        <a:ln>
          <a:noFill/>
        </a:ln>
        <a:effectLst/>
      </c:spPr>
    </c:plotArea>
    <c:legend>
      <c:legendPos val="b"/>
      <c:layout>
        <c:manualLayout>
          <c:xMode val="edge"/>
          <c:yMode val="edge"/>
          <c:x val="0.14798550298035176"/>
          <c:y val="0.93529029503842165"/>
          <c:w val="0.65488434272818707"/>
          <c:h val="6.4709729080475106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2000"/>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bar"/>
        <c:grouping val="clustered"/>
        <c:varyColors val="0"/>
        <c:ser>
          <c:idx val="0"/>
          <c:order val="0"/>
          <c:tx>
            <c:strRef>
              <c:f>Sheet1!$C$1</c:f>
              <c:strCache>
                <c:ptCount val="1"/>
                <c:pt idx="0">
                  <c:v>Medium-sized colleges</c:v>
                </c:pt>
              </c:strCache>
            </c:strRef>
          </c:tx>
          <c:spPr>
            <a:solidFill>
              <a:srgbClr val="BF8A85"/>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Used academic advising/planning services</c:v>
                </c:pt>
                <c:pt idx="1">
                  <c:v>Used career counseling services  </c:v>
                </c:pt>
              </c:strCache>
            </c:strRef>
          </c:cat>
          <c:val>
            <c:numRef>
              <c:f>Sheet1!$C$2:$C$3</c:f>
              <c:numCache>
                <c:formatCode>0%</c:formatCode>
                <c:ptCount val="2"/>
                <c:pt idx="0">
                  <c:v>0.61</c:v>
                </c:pt>
                <c:pt idx="1">
                  <c:v>0.19</c:v>
                </c:pt>
              </c:numCache>
            </c:numRef>
          </c:val>
          <c:extLst>
            <c:ext xmlns:c16="http://schemas.microsoft.com/office/drawing/2014/chart" uri="{C3380CC4-5D6E-409C-BE32-E72D297353CC}">
              <c16:uniqueId val="{00000000-8073-41AF-869E-ABE555FCDE50}"/>
            </c:ext>
          </c:extLst>
        </c:ser>
        <c:ser>
          <c:idx val="1"/>
          <c:order val="1"/>
          <c:tx>
            <c:strRef>
              <c:f>Sheet1!$B$1</c:f>
              <c:strCache>
                <c:ptCount val="1"/>
                <c:pt idx="0">
                  <c:v>Cañada College</c:v>
                </c:pt>
              </c:strCache>
            </c:strRef>
          </c:tx>
          <c:spPr>
            <a:solidFill>
              <a:schemeClr val="accent1">
                <a:lumMod val="75000"/>
              </a:scheme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Used academic advising/planning services</c:v>
                </c:pt>
                <c:pt idx="1">
                  <c:v>Used career counseling services  </c:v>
                </c:pt>
              </c:strCache>
            </c:strRef>
          </c:cat>
          <c:val>
            <c:numRef>
              <c:f>Sheet1!$B$2:$B$3</c:f>
              <c:numCache>
                <c:formatCode>0%</c:formatCode>
                <c:ptCount val="2"/>
                <c:pt idx="0">
                  <c:v>0.47</c:v>
                </c:pt>
                <c:pt idx="1">
                  <c:v>0.28999999999999998</c:v>
                </c:pt>
              </c:numCache>
            </c:numRef>
          </c:val>
          <c:extLst>
            <c:ext xmlns:c16="http://schemas.microsoft.com/office/drawing/2014/chart" uri="{C3380CC4-5D6E-409C-BE32-E72D297353CC}">
              <c16:uniqueId val="{00000001-8073-41AF-869E-ABE555FCDE50}"/>
            </c:ext>
          </c:extLst>
        </c:ser>
        <c:dLbls>
          <c:showLegendKey val="0"/>
          <c:showVal val="0"/>
          <c:showCatName val="0"/>
          <c:showSerName val="0"/>
          <c:showPercent val="0"/>
          <c:showBubbleSize val="0"/>
        </c:dLbls>
        <c:gapWidth val="150"/>
        <c:axId val="374220792"/>
        <c:axId val="374221184"/>
      </c:barChart>
      <c:catAx>
        <c:axId val="374220792"/>
        <c:scaling>
          <c:orientation val="minMax"/>
        </c:scaling>
        <c:delete val="0"/>
        <c:axPos val="l"/>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374221184"/>
        <c:crosses val="autoZero"/>
        <c:auto val="1"/>
        <c:lblAlgn val="ctr"/>
        <c:lblOffset val="100"/>
        <c:noMultiLvlLbl val="0"/>
      </c:catAx>
      <c:valAx>
        <c:axId val="374221184"/>
        <c:scaling>
          <c:orientation val="minMax"/>
          <c:max val="1"/>
        </c:scaling>
        <c:delete val="0"/>
        <c:axPos val="b"/>
        <c:numFmt formatCode="0%"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74220792"/>
        <c:crosses val="autoZero"/>
        <c:crossBetween val="between"/>
      </c:valAx>
      <c:spPr>
        <a:noFill/>
        <a:ln>
          <a:noFill/>
        </a:ln>
        <a:effectLst/>
      </c:spPr>
    </c:plotArea>
    <c:legend>
      <c:legendPos val="b"/>
      <c:layout>
        <c:manualLayout>
          <c:xMode val="edge"/>
          <c:yMode val="edge"/>
          <c:x val="8.7237839428949873E-2"/>
          <c:y val="0.93529029503842165"/>
          <c:w val="0.71563200627958889"/>
          <c:h val="6.4709729080475106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12729163788736933"/>
          <c:y val="4.6612271292175433E-2"/>
          <c:w val="0.85662649076760145"/>
          <c:h val="0.64917494008901067"/>
        </c:manualLayout>
      </c:layout>
      <c:barChart>
        <c:barDir val="col"/>
        <c:grouping val="clustered"/>
        <c:varyColors val="0"/>
        <c:ser>
          <c:idx val="1"/>
          <c:order val="0"/>
          <c:tx>
            <c:strRef>
              <c:f>Sheet1!$C$1</c:f>
              <c:strCache>
                <c:ptCount val="1"/>
                <c:pt idx="0">
                  <c:v>Cañada College</c:v>
                </c:pt>
              </c:strCache>
            </c:strRef>
          </c:tx>
          <c:spPr>
            <a:solidFill>
              <a:schemeClr val="accent1">
                <a:lumMod val="75000"/>
              </a:scheme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Not at all</c:v>
                </c:pt>
                <c:pt idx="1">
                  <c:v>Somewhat</c:v>
                </c:pt>
                <c:pt idx="2">
                  <c:v>Very</c:v>
                </c:pt>
              </c:strCache>
            </c:strRef>
          </c:cat>
          <c:val>
            <c:numRef>
              <c:f>Sheet1!$C$2:$C$4</c:f>
              <c:numCache>
                <c:formatCode>0%</c:formatCode>
                <c:ptCount val="3"/>
                <c:pt idx="0">
                  <c:v>0.159</c:v>
                </c:pt>
                <c:pt idx="1">
                  <c:v>0.22500000000000001</c:v>
                </c:pt>
                <c:pt idx="2">
                  <c:v>0.61599999999999999</c:v>
                </c:pt>
              </c:numCache>
            </c:numRef>
          </c:val>
          <c:extLst>
            <c:ext xmlns:c16="http://schemas.microsoft.com/office/drawing/2014/chart" uri="{C3380CC4-5D6E-409C-BE32-E72D297353CC}">
              <c16:uniqueId val="{00000001-8073-41AF-869E-ABE555FCDE50}"/>
            </c:ext>
          </c:extLst>
        </c:ser>
        <c:ser>
          <c:idx val="0"/>
          <c:order val="1"/>
          <c:tx>
            <c:strRef>
              <c:f>Sheet1!$B$1</c:f>
              <c:strCache>
                <c:ptCount val="1"/>
                <c:pt idx="0">
                  <c:v>median colleges</c:v>
                </c:pt>
              </c:strCache>
            </c:strRef>
          </c:tx>
          <c:spPr>
            <a:solidFill>
              <a:srgbClr val="BF8A85"/>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Not at all</c:v>
                </c:pt>
                <c:pt idx="1">
                  <c:v>Somewhat</c:v>
                </c:pt>
                <c:pt idx="2">
                  <c:v>Very</c:v>
                </c:pt>
              </c:strCache>
            </c:strRef>
          </c:cat>
          <c:val>
            <c:numRef>
              <c:f>Sheet1!$B$2:$B$4</c:f>
              <c:numCache>
                <c:formatCode>0%</c:formatCode>
                <c:ptCount val="3"/>
                <c:pt idx="0">
                  <c:v>7.4999999999999997E-2</c:v>
                </c:pt>
                <c:pt idx="1">
                  <c:v>0.23599999999999999</c:v>
                </c:pt>
                <c:pt idx="2">
                  <c:v>0.68899999999999995</c:v>
                </c:pt>
              </c:numCache>
            </c:numRef>
          </c:val>
          <c:extLst>
            <c:ext xmlns:c16="http://schemas.microsoft.com/office/drawing/2014/chart" uri="{C3380CC4-5D6E-409C-BE32-E72D297353CC}">
              <c16:uniqueId val="{00000000-8073-41AF-869E-ABE555FCDE50}"/>
            </c:ext>
          </c:extLst>
        </c:ser>
        <c:dLbls>
          <c:showLegendKey val="0"/>
          <c:showVal val="0"/>
          <c:showCatName val="0"/>
          <c:showSerName val="0"/>
          <c:showPercent val="0"/>
          <c:showBubbleSize val="0"/>
        </c:dLbls>
        <c:gapWidth val="150"/>
        <c:axId val="374220792"/>
        <c:axId val="374221184"/>
      </c:barChart>
      <c:catAx>
        <c:axId val="374220792"/>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374221184"/>
        <c:crosses val="autoZero"/>
        <c:auto val="1"/>
        <c:lblAlgn val="ctr"/>
        <c:lblOffset val="100"/>
        <c:noMultiLvlLbl val="0"/>
      </c:catAx>
      <c:valAx>
        <c:axId val="374221184"/>
        <c:scaling>
          <c:orientation val="minMax"/>
          <c:max val="1"/>
        </c:scaling>
        <c:delete val="0"/>
        <c:axPos val="l"/>
        <c:numFmt formatCode="0%"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374220792"/>
        <c:crosses val="autoZero"/>
        <c:crossBetween val="between"/>
      </c:valAx>
      <c:spPr>
        <a:noFill/>
        <a:ln>
          <a:noFill/>
        </a:ln>
        <a:effectLst/>
      </c:spPr>
    </c:plotArea>
    <c:legend>
      <c:legendPos val="b"/>
      <c:layout>
        <c:manualLayout>
          <c:xMode val="edge"/>
          <c:yMode val="edge"/>
          <c:x val="0.25078924129810876"/>
          <c:y val="0.85558009053216177"/>
          <c:w val="0.55208060441043005"/>
          <c:h val="0.14441990946783825"/>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2400"/>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[guided pathway.xlsx]# of stds graphs!PivotTable11</c:name>
    <c:fmtId val="-1"/>
  </c:pivotSource>
  <c:chart>
    <c:title>
      <c:tx>
        <c:rich>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r>
              <a:rPr lang="en-US"/>
              <a:t>How satisfied are you with the Registration process at Cañada College?</a:t>
            </a:r>
          </a:p>
        </c:rich>
      </c:tx>
      <c:layout/>
      <c:overlay val="0"/>
      <c:spPr>
        <a:noFill/>
        <a:ln>
          <a:noFill/>
        </a:ln>
        <a:effectLst/>
      </c:spPr>
      <c:txPr>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percentStacked"/>
        <c:varyColors val="0"/>
        <c:ser>
          <c:idx val="0"/>
          <c:order val="0"/>
          <c:tx>
            <c:strRef>
              <c:f>'# of stds graphs'!$B$31:$B$32</c:f>
              <c:strCache>
                <c:ptCount val="1"/>
                <c:pt idx="0">
                  <c:v>Very dissatisfied</c:v>
                </c:pt>
              </c:strCache>
            </c:strRef>
          </c:tx>
          <c:spPr>
            <a:solidFill>
              <a:schemeClr val="accent1"/>
            </a:solidFill>
            <a:ln>
              <a:noFill/>
            </a:ln>
            <a:effectLst/>
          </c:spPr>
          <c:invertIfNegative val="0"/>
          <c:cat>
            <c:strRef>
              <c:f>'# of stds graphs'!$A$33:$A$39</c:f>
              <c:strCache>
                <c:ptCount val="6"/>
                <c:pt idx="0">
                  <c:v>None</c:v>
                </c:pt>
                <c:pt idx="1">
                  <c:v>1–14 credits</c:v>
                </c:pt>
                <c:pt idx="2">
                  <c:v>15–29 credits</c:v>
                </c:pt>
                <c:pt idx="3">
                  <c:v>30–44 credits</c:v>
                </c:pt>
                <c:pt idx="4">
                  <c:v>45–60 credits</c:v>
                </c:pt>
                <c:pt idx="5">
                  <c:v>Over 60 credits</c:v>
                </c:pt>
              </c:strCache>
            </c:strRef>
          </c:cat>
          <c:val>
            <c:numRef>
              <c:f>'# of stds graphs'!$B$33:$B$39</c:f>
              <c:numCache>
                <c:formatCode>0%</c:formatCode>
                <c:ptCount val="6"/>
                <c:pt idx="0">
                  <c:v>1.4084507042253521E-2</c:v>
                </c:pt>
                <c:pt idx="1">
                  <c:v>0</c:v>
                </c:pt>
                <c:pt idx="2">
                  <c:v>0</c:v>
                </c:pt>
                <c:pt idx="3">
                  <c:v>3.5087719298245612E-2</c:v>
                </c:pt>
                <c:pt idx="4">
                  <c:v>0</c:v>
                </c:pt>
                <c:pt idx="5">
                  <c:v>0</c:v>
                </c:pt>
              </c:numCache>
            </c:numRef>
          </c:val>
          <c:extLst>
            <c:ext xmlns:c16="http://schemas.microsoft.com/office/drawing/2014/chart" uri="{C3380CC4-5D6E-409C-BE32-E72D297353CC}">
              <c16:uniqueId val="{00000000-07B7-42C3-B207-A00ABA39D3C5}"/>
            </c:ext>
          </c:extLst>
        </c:ser>
        <c:ser>
          <c:idx val="1"/>
          <c:order val="1"/>
          <c:tx>
            <c:strRef>
              <c:f>'# of stds graphs'!$C$31:$C$32</c:f>
              <c:strCache>
                <c:ptCount val="1"/>
                <c:pt idx="0">
                  <c:v>Moderately dissatisfied</c:v>
                </c:pt>
              </c:strCache>
            </c:strRef>
          </c:tx>
          <c:spPr>
            <a:solidFill>
              <a:schemeClr val="accent2"/>
            </a:solidFill>
            <a:ln>
              <a:noFill/>
            </a:ln>
            <a:effectLst/>
          </c:spPr>
          <c:invertIfNegative val="0"/>
          <c:cat>
            <c:strRef>
              <c:f>'# of stds graphs'!$A$33:$A$39</c:f>
              <c:strCache>
                <c:ptCount val="6"/>
                <c:pt idx="0">
                  <c:v>None</c:v>
                </c:pt>
                <c:pt idx="1">
                  <c:v>1–14 credits</c:v>
                </c:pt>
                <c:pt idx="2">
                  <c:v>15–29 credits</c:v>
                </c:pt>
                <c:pt idx="3">
                  <c:v>30–44 credits</c:v>
                </c:pt>
                <c:pt idx="4">
                  <c:v>45–60 credits</c:v>
                </c:pt>
                <c:pt idx="5">
                  <c:v>Over 60 credits</c:v>
                </c:pt>
              </c:strCache>
            </c:strRef>
          </c:cat>
          <c:val>
            <c:numRef>
              <c:f>'# of stds graphs'!$C$33:$C$39</c:f>
              <c:numCache>
                <c:formatCode>0%</c:formatCode>
                <c:ptCount val="6"/>
                <c:pt idx="0">
                  <c:v>2.8169014084507043E-2</c:v>
                </c:pt>
                <c:pt idx="1">
                  <c:v>1.3793103448275862E-2</c:v>
                </c:pt>
                <c:pt idx="2">
                  <c:v>4.5045045045045043E-2</c:v>
                </c:pt>
                <c:pt idx="3">
                  <c:v>3.5087719298245612E-2</c:v>
                </c:pt>
                <c:pt idx="4">
                  <c:v>2.6666666666666668E-2</c:v>
                </c:pt>
                <c:pt idx="5">
                  <c:v>0</c:v>
                </c:pt>
              </c:numCache>
            </c:numRef>
          </c:val>
          <c:extLst>
            <c:ext xmlns:c16="http://schemas.microsoft.com/office/drawing/2014/chart" uri="{C3380CC4-5D6E-409C-BE32-E72D297353CC}">
              <c16:uniqueId val="{00000001-07B7-42C3-B207-A00ABA39D3C5}"/>
            </c:ext>
          </c:extLst>
        </c:ser>
        <c:ser>
          <c:idx val="2"/>
          <c:order val="2"/>
          <c:tx>
            <c:strRef>
              <c:f>'# of stds graphs'!$D$31:$D$32</c:f>
              <c:strCache>
                <c:ptCount val="1"/>
                <c:pt idx="0">
                  <c:v>Neither satisfied nor dissatisfied</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 of stds graphs'!$A$33:$A$39</c:f>
              <c:strCache>
                <c:ptCount val="6"/>
                <c:pt idx="0">
                  <c:v>None</c:v>
                </c:pt>
                <c:pt idx="1">
                  <c:v>1–14 credits</c:v>
                </c:pt>
                <c:pt idx="2">
                  <c:v>15–29 credits</c:v>
                </c:pt>
                <c:pt idx="3">
                  <c:v>30–44 credits</c:v>
                </c:pt>
                <c:pt idx="4">
                  <c:v>45–60 credits</c:v>
                </c:pt>
                <c:pt idx="5">
                  <c:v>Over 60 credits</c:v>
                </c:pt>
              </c:strCache>
            </c:strRef>
          </c:cat>
          <c:val>
            <c:numRef>
              <c:f>'# of stds graphs'!$D$33:$D$39</c:f>
              <c:numCache>
                <c:formatCode>0%</c:formatCode>
                <c:ptCount val="6"/>
                <c:pt idx="0">
                  <c:v>7.0422535211267609E-2</c:v>
                </c:pt>
                <c:pt idx="1">
                  <c:v>0.14482758620689656</c:v>
                </c:pt>
                <c:pt idx="2">
                  <c:v>8.1081081081081086E-2</c:v>
                </c:pt>
                <c:pt idx="3">
                  <c:v>0.10526315789473684</c:v>
                </c:pt>
                <c:pt idx="4">
                  <c:v>0.12</c:v>
                </c:pt>
                <c:pt idx="5">
                  <c:v>0.1276595744680851</c:v>
                </c:pt>
              </c:numCache>
            </c:numRef>
          </c:val>
          <c:extLst>
            <c:ext xmlns:c16="http://schemas.microsoft.com/office/drawing/2014/chart" uri="{C3380CC4-5D6E-409C-BE32-E72D297353CC}">
              <c16:uniqueId val="{00000002-07B7-42C3-B207-A00ABA39D3C5}"/>
            </c:ext>
          </c:extLst>
        </c:ser>
        <c:ser>
          <c:idx val="3"/>
          <c:order val="3"/>
          <c:tx>
            <c:strRef>
              <c:f>'# of stds graphs'!$E$31:$E$32</c:f>
              <c:strCache>
                <c:ptCount val="1"/>
                <c:pt idx="0">
                  <c:v>Moderately satisfied</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 of stds graphs'!$A$33:$A$39</c:f>
              <c:strCache>
                <c:ptCount val="6"/>
                <c:pt idx="0">
                  <c:v>None</c:v>
                </c:pt>
                <c:pt idx="1">
                  <c:v>1–14 credits</c:v>
                </c:pt>
                <c:pt idx="2">
                  <c:v>15–29 credits</c:v>
                </c:pt>
                <c:pt idx="3">
                  <c:v>30–44 credits</c:v>
                </c:pt>
                <c:pt idx="4">
                  <c:v>45–60 credits</c:v>
                </c:pt>
                <c:pt idx="5">
                  <c:v>Over 60 credits</c:v>
                </c:pt>
              </c:strCache>
            </c:strRef>
          </c:cat>
          <c:val>
            <c:numRef>
              <c:f>'# of stds graphs'!$E$33:$E$39</c:f>
              <c:numCache>
                <c:formatCode>0%</c:formatCode>
                <c:ptCount val="6"/>
                <c:pt idx="0">
                  <c:v>0.29577464788732394</c:v>
                </c:pt>
                <c:pt idx="1">
                  <c:v>0.33103448275862069</c:v>
                </c:pt>
                <c:pt idx="2">
                  <c:v>0.3783783783783784</c:v>
                </c:pt>
                <c:pt idx="3">
                  <c:v>0.24561403508771928</c:v>
                </c:pt>
                <c:pt idx="4">
                  <c:v>0.26666666666666666</c:v>
                </c:pt>
                <c:pt idx="5">
                  <c:v>0.34042553191489361</c:v>
                </c:pt>
              </c:numCache>
            </c:numRef>
          </c:val>
          <c:extLst>
            <c:ext xmlns:c16="http://schemas.microsoft.com/office/drawing/2014/chart" uri="{C3380CC4-5D6E-409C-BE32-E72D297353CC}">
              <c16:uniqueId val="{00000003-07B7-42C3-B207-A00ABA39D3C5}"/>
            </c:ext>
          </c:extLst>
        </c:ser>
        <c:ser>
          <c:idx val="4"/>
          <c:order val="4"/>
          <c:tx>
            <c:strRef>
              <c:f>'# of stds graphs'!$F$31:$F$32</c:f>
              <c:strCache>
                <c:ptCount val="1"/>
                <c:pt idx="0">
                  <c:v>Very satisfied</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 of stds graphs'!$A$33:$A$39</c:f>
              <c:strCache>
                <c:ptCount val="6"/>
                <c:pt idx="0">
                  <c:v>None</c:v>
                </c:pt>
                <c:pt idx="1">
                  <c:v>1–14 credits</c:v>
                </c:pt>
                <c:pt idx="2">
                  <c:v>15–29 credits</c:v>
                </c:pt>
                <c:pt idx="3">
                  <c:v>30–44 credits</c:v>
                </c:pt>
                <c:pt idx="4">
                  <c:v>45–60 credits</c:v>
                </c:pt>
                <c:pt idx="5">
                  <c:v>Over 60 credits</c:v>
                </c:pt>
              </c:strCache>
            </c:strRef>
          </c:cat>
          <c:val>
            <c:numRef>
              <c:f>'# of stds graphs'!$F$33:$F$39</c:f>
              <c:numCache>
                <c:formatCode>0%</c:formatCode>
                <c:ptCount val="6"/>
                <c:pt idx="0">
                  <c:v>0.59154929577464788</c:v>
                </c:pt>
                <c:pt idx="1">
                  <c:v>0.51034482758620692</c:v>
                </c:pt>
                <c:pt idx="2">
                  <c:v>0.49549549549549549</c:v>
                </c:pt>
                <c:pt idx="3">
                  <c:v>0.57894736842105265</c:v>
                </c:pt>
                <c:pt idx="4">
                  <c:v>0.58666666666666667</c:v>
                </c:pt>
                <c:pt idx="5">
                  <c:v>0.53191489361702127</c:v>
                </c:pt>
              </c:numCache>
            </c:numRef>
          </c:val>
          <c:extLst>
            <c:ext xmlns:c16="http://schemas.microsoft.com/office/drawing/2014/chart" uri="{C3380CC4-5D6E-409C-BE32-E72D297353CC}">
              <c16:uniqueId val="{00000004-07B7-42C3-B207-A00ABA39D3C5}"/>
            </c:ext>
          </c:extLst>
        </c:ser>
        <c:dLbls>
          <c:showLegendKey val="0"/>
          <c:showVal val="0"/>
          <c:showCatName val="0"/>
          <c:showSerName val="0"/>
          <c:showPercent val="0"/>
          <c:showBubbleSize val="0"/>
        </c:dLbls>
        <c:gapWidth val="219"/>
        <c:overlap val="100"/>
        <c:axId val="851189872"/>
        <c:axId val="916004880"/>
      </c:barChart>
      <c:catAx>
        <c:axId val="851189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916004880"/>
        <c:crosses val="autoZero"/>
        <c:auto val="1"/>
        <c:lblAlgn val="ctr"/>
        <c:lblOffset val="100"/>
        <c:noMultiLvlLbl val="0"/>
      </c:catAx>
      <c:valAx>
        <c:axId val="9160048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851189872"/>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400"/>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col"/>
        <c:grouping val="clustered"/>
        <c:varyColors val="0"/>
        <c:ser>
          <c:idx val="1"/>
          <c:order val="0"/>
          <c:tx>
            <c:strRef>
              <c:f>Sheet1!$C$1</c:f>
              <c:strCache>
                <c:ptCount val="1"/>
                <c:pt idx="0">
                  <c:v>Cañada College</c:v>
                </c:pt>
              </c:strCache>
            </c:strRef>
          </c:tx>
          <c:spPr>
            <a:solidFill>
              <a:schemeClr val="accent1">
                <a:lumMod val="75000"/>
              </a:scheme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I was unable to participate in
orientation due to scheduling or
other issues</c:v>
                </c:pt>
                <c:pt idx="1">
                  <c:v>I was not aware of a college
orientation</c:v>
                </c:pt>
                <c:pt idx="2">
                  <c:v>I enrolled in an orientation course as
part of my course schedule during
my first academic term</c:v>
                </c:pt>
                <c:pt idx="3">
                  <c:v>I attended an on-campus orientation
prior to the beginning of classes</c:v>
                </c:pt>
                <c:pt idx="4">
                  <c:v>I took part in an online orientation
prior to the beginning of classes</c:v>
                </c:pt>
              </c:strCache>
            </c:strRef>
          </c:cat>
          <c:val>
            <c:numRef>
              <c:f>Sheet1!$C$2:$C$6</c:f>
              <c:numCache>
                <c:formatCode>0%</c:formatCode>
                <c:ptCount val="5"/>
                <c:pt idx="0">
                  <c:v>0.20399999999999999</c:v>
                </c:pt>
                <c:pt idx="1">
                  <c:v>0.23</c:v>
                </c:pt>
                <c:pt idx="2">
                  <c:v>4.4999999999999998E-2</c:v>
                </c:pt>
                <c:pt idx="3">
                  <c:v>0.371</c:v>
                </c:pt>
                <c:pt idx="4">
                  <c:v>0.15</c:v>
                </c:pt>
              </c:numCache>
            </c:numRef>
          </c:val>
          <c:extLst>
            <c:ext xmlns:c16="http://schemas.microsoft.com/office/drawing/2014/chart" uri="{C3380CC4-5D6E-409C-BE32-E72D297353CC}">
              <c16:uniqueId val="{00000001-8073-41AF-869E-ABE555FCDE50}"/>
            </c:ext>
          </c:extLst>
        </c:ser>
        <c:ser>
          <c:idx val="0"/>
          <c:order val="1"/>
          <c:tx>
            <c:strRef>
              <c:f>Sheet1!$B$1</c:f>
              <c:strCache>
                <c:ptCount val="1"/>
                <c:pt idx="0">
                  <c:v>Medium-sized colleges</c:v>
                </c:pt>
              </c:strCache>
            </c:strRef>
          </c:tx>
          <c:spPr>
            <a:solidFill>
              <a:srgbClr val="BF8A85"/>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I was unable to participate in
orientation due to scheduling or
other issues</c:v>
                </c:pt>
                <c:pt idx="1">
                  <c:v>I was not aware of a college
orientation</c:v>
                </c:pt>
                <c:pt idx="2">
                  <c:v>I enrolled in an orientation course as
part of my course schedule during
my first academic term</c:v>
                </c:pt>
                <c:pt idx="3">
                  <c:v>I attended an on-campus orientation
prior to the beginning of classes</c:v>
                </c:pt>
                <c:pt idx="4">
                  <c:v>I took part in an online orientation
prior to the beginning of classes</c:v>
                </c:pt>
              </c:strCache>
            </c:strRef>
          </c:cat>
          <c:val>
            <c:numRef>
              <c:f>Sheet1!$B$2:$B$6</c:f>
              <c:numCache>
                <c:formatCode>0%</c:formatCode>
                <c:ptCount val="5"/>
                <c:pt idx="0">
                  <c:v>0.17499999999999999</c:v>
                </c:pt>
                <c:pt idx="1">
                  <c:v>0.16700000000000001</c:v>
                </c:pt>
                <c:pt idx="2">
                  <c:v>7.6999999999999999E-2</c:v>
                </c:pt>
                <c:pt idx="3">
                  <c:v>0.442</c:v>
                </c:pt>
                <c:pt idx="4">
                  <c:v>0.13800000000000001</c:v>
                </c:pt>
              </c:numCache>
            </c:numRef>
          </c:val>
          <c:extLst>
            <c:ext xmlns:c16="http://schemas.microsoft.com/office/drawing/2014/chart" uri="{C3380CC4-5D6E-409C-BE32-E72D297353CC}">
              <c16:uniqueId val="{00000000-8073-41AF-869E-ABE555FCDE50}"/>
            </c:ext>
          </c:extLst>
        </c:ser>
        <c:dLbls>
          <c:showLegendKey val="0"/>
          <c:showVal val="0"/>
          <c:showCatName val="0"/>
          <c:showSerName val="0"/>
          <c:showPercent val="0"/>
          <c:showBubbleSize val="0"/>
        </c:dLbls>
        <c:gapWidth val="150"/>
        <c:axId val="374220792"/>
        <c:axId val="374221184"/>
      </c:barChart>
      <c:catAx>
        <c:axId val="374220792"/>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74221184"/>
        <c:crosses val="autoZero"/>
        <c:auto val="1"/>
        <c:lblAlgn val="ctr"/>
        <c:lblOffset val="100"/>
        <c:noMultiLvlLbl val="0"/>
      </c:catAx>
      <c:valAx>
        <c:axId val="374221184"/>
        <c:scaling>
          <c:orientation val="minMax"/>
          <c:max val="1"/>
        </c:scaling>
        <c:delete val="0"/>
        <c:axPos val="l"/>
        <c:numFmt formatCode="0%"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74220792"/>
        <c:crosses val="autoZero"/>
        <c:crossBetween val="between"/>
      </c:valAx>
      <c:spPr>
        <a:noFill/>
        <a:ln>
          <a:noFill/>
        </a:ln>
        <a:effectLst/>
      </c:spPr>
    </c:plotArea>
    <c:legend>
      <c:legendPos val="b"/>
      <c:layout>
        <c:manualLayout>
          <c:xMode val="edge"/>
          <c:yMode val="edge"/>
          <c:x val="0.25078924129810876"/>
          <c:y val="0.93529029503842165"/>
          <c:w val="0.67824882870949543"/>
          <c:h val="6.4709729080475106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col"/>
        <c:grouping val="clustered"/>
        <c:varyColors val="0"/>
        <c:ser>
          <c:idx val="1"/>
          <c:order val="0"/>
          <c:tx>
            <c:strRef>
              <c:f>Sheet1!$B$1</c:f>
              <c:strCache>
                <c:ptCount val="1"/>
                <c:pt idx="0">
                  <c:v>Cañada College</c:v>
                </c:pt>
              </c:strCache>
            </c:strRef>
          </c:tx>
          <c:spPr>
            <a:solidFill>
              <a:schemeClr val="accent1">
                <a:lumMod val="75000"/>
              </a:scheme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No</c:v>
                </c:pt>
                <c:pt idx="1">
                  <c:v>Yes</c:v>
                </c:pt>
                <c:pt idx="2">
                  <c:v>I'm still in my first academic term; I
have not yet developed an academic
plan.</c:v>
                </c:pt>
              </c:strCache>
            </c:strRef>
          </c:cat>
          <c:val>
            <c:numRef>
              <c:f>Sheet1!$B$2:$B$4</c:f>
              <c:numCache>
                <c:formatCode>0%</c:formatCode>
                <c:ptCount val="3"/>
                <c:pt idx="0">
                  <c:v>0.34200000000000003</c:v>
                </c:pt>
                <c:pt idx="1">
                  <c:v>0.501</c:v>
                </c:pt>
                <c:pt idx="2">
                  <c:v>0.157</c:v>
                </c:pt>
              </c:numCache>
            </c:numRef>
          </c:val>
          <c:extLst>
            <c:ext xmlns:c16="http://schemas.microsoft.com/office/drawing/2014/chart" uri="{C3380CC4-5D6E-409C-BE32-E72D297353CC}">
              <c16:uniqueId val="{00000001-8073-41AF-869E-ABE555FCDE50}"/>
            </c:ext>
          </c:extLst>
        </c:ser>
        <c:ser>
          <c:idx val="0"/>
          <c:order val="1"/>
          <c:tx>
            <c:strRef>
              <c:f>Sheet1!$C$1</c:f>
              <c:strCache>
                <c:ptCount val="1"/>
                <c:pt idx="0">
                  <c:v>Medium colleges</c:v>
                </c:pt>
              </c:strCache>
            </c:strRef>
          </c:tx>
          <c:spPr>
            <a:solidFill>
              <a:srgbClr val="BF8A85"/>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No</c:v>
                </c:pt>
                <c:pt idx="1">
                  <c:v>Yes</c:v>
                </c:pt>
                <c:pt idx="2">
                  <c:v>I'm still in my first academic term; I
have not yet developed an academic
plan.</c:v>
                </c:pt>
              </c:strCache>
            </c:strRef>
          </c:cat>
          <c:val>
            <c:numRef>
              <c:f>Sheet1!$C$2:$C$4</c:f>
              <c:numCache>
                <c:formatCode>0%</c:formatCode>
                <c:ptCount val="3"/>
                <c:pt idx="0">
                  <c:v>0.313</c:v>
                </c:pt>
                <c:pt idx="1">
                  <c:v>0.55800000000000005</c:v>
                </c:pt>
                <c:pt idx="2">
                  <c:v>0.129</c:v>
                </c:pt>
              </c:numCache>
            </c:numRef>
          </c:val>
          <c:extLst>
            <c:ext xmlns:c16="http://schemas.microsoft.com/office/drawing/2014/chart" uri="{C3380CC4-5D6E-409C-BE32-E72D297353CC}">
              <c16:uniqueId val="{00000000-8073-41AF-869E-ABE555FCDE50}"/>
            </c:ext>
          </c:extLst>
        </c:ser>
        <c:dLbls>
          <c:showLegendKey val="0"/>
          <c:showVal val="0"/>
          <c:showCatName val="0"/>
          <c:showSerName val="0"/>
          <c:showPercent val="0"/>
          <c:showBubbleSize val="0"/>
        </c:dLbls>
        <c:gapWidth val="150"/>
        <c:axId val="374220792"/>
        <c:axId val="374221184"/>
      </c:barChart>
      <c:catAx>
        <c:axId val="374220792"/>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374221184"/>
        <c:crosses val="autoZero"/>
        <c:auto val="1"/>
        <c:lblAlgn val="ctr"/>
        <c:lblOffset val="100"/>
        <c:noMultiLvlLbl val="0"/>
      </c:catAx>
      <c:valAx>
        <c:axId val="374221184"/>
        <c:scaling>
          <c:orientation val="minMax"/>
        </c:scaling>
        <c:delete val="0"/>
        <c:axPos val="l"/>
        <c:numFmt formatCode="0%"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374220792"/>
        <c:crosses val="autoZero"/>
        <c:crossBetween val="between"/>
      </c:valAx>
      <c:spPr>
        <a:noFill/>
        <a:ln>
          <a:noFill/>
        </a:ln>
        <a:effectLst/>
      </c:spPr>
    </c:plotArea>
    <c:legend>
      <c:legendPos val="b"/>
      <c:layout>
        <c:manualLayout>
          <c:xMode val="edge"/>
          <c:yMode val="edge"/>
          <c:x val="0.25078924129810876"/>
          <c:y val="0.79654978803168175"/>
          <c:w val="0.55208060441043005"/>
          <c:h val="0.203450211968318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20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'[Chart in Microsoft PowerPoint]Sheet1'!$B$1</c:f>
              <c:strCache>
                <c:ptCount val="1"/>
                <c:pt idx="0">
                  <c:v>Cañada College survey</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'[Chart in Microsoft PowerPoint]Sheet1'!$A$2:$A$4</c:f>
              <c:strCache>
                <c:ptCount val="3"/>
                <c:pt idx="0">
                  <c:v>Male</c:v>
                </c:pt>
                <c:pt idx="1">
                  <c:v>Female</c:v>
                </c:pt>
                <c:pt idx="2">
                  <c:v>Other &amp; Prefer Not To Respond</c:v>
                </c:pt>
              </c:strCache>
            </c:strRef>
          </c:cat>
          <c:val>
            <c:numRef>
              <c:f>'[Chart in Microsoft PowerPoint]Sheet1'!$B$2:$B$4</c:f>
              <c:numCache>
                <c:formatCode>0%</c:formatCode>
                <c:ptCount val="3"/>
                <c:pt idx="0">
                  <c:v>0.35</c:v>
                </c:pt>
                <c:pt idx="1">
                  <c:v>0.57999999999999996</c:v>
                </c:pt>
                <c:pt idx="2">
                  <c:v>7.0000000000000007E-2</c:v>
                </c:pt>
              </c:numCache>
            </c:numRef>
          </c:val>
          <c:extLst>
            <c:ext xmlns:c16="http://schemas.microsoft.com/office/drawing/2014/chart" uri="{C3380CC4-5D6E-409C-BE32-E72D297353CC}">
              <c16:uniqueId val="{00000000-3711-4F98-9E4B-2E4378FF83C5}"/>
            </c:ext>
          </c:extLst>
        </c:ser>
        <c:ser>
          <c:idx val="1"/>
          <c:order val="1"/>
          <c:tx>
            <c:strRef>
              <c:f>'[Chart in Microsoft PowerPoint]Sheet1'!$C$1</c:f>
              <c:strCache>
                <c:ptCount val="1"/>
                <c:pt idx="0">
                  <c:v>Cañada College population</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'[Chart in Microsoft PowerPoint]Sheet1'!$A$2:$A$4</c:f>
              <c:strCache>
                <c:ptCount val="3"/>
                <c:pt idx="0">
                  <c:v>Male</c:v>
                </c:pt>
                <c:pt idx="1">
                  <c:v>Female</c:v>
                </c:pt>
                <c:pt idx="2">
                  <c:v>Other &amp; Prefer Not To Respond</c:v>
                </c:pt>
              </c:strCache>
            </c:strRef>
          </c:cat>
          <c:val>
            <c:numRef>
              <c:f>'[Chart in Microsoft PowerPoint]Sheet1'!$C$2:$C$4</c:f>
              <c:numCache>
                <c:formatCode>0%</c:formatCode>
                <c:ptCount val="3"/>
                <c:pt idx="0">
                  <c:v>0.37</c:v>
                </c:pt>
                <c:pt idx="1">
                  <c:v>0.6</c:v>
                </c:pt>
                <c:pt idx="2">
                  <c:v>0.02</c:v>
                </c:pt>
              </c:numCache>
            </c:numRef>
          </c:val>
          <c:extLst>
            <c:ext xmlns:c16="http://schemas.microsoft.com/office/drawing/2014/chart" uri="{C3380CC4-5D6E-409C-BE32-E72D297353CC}">
              <c16:uniqueId val="{00000001-3711-4F98-9E4B-2E4378FF83C5}"/>
            </c:ext>
          </c:extLst>
        </c:ser>
        <c:ser>
          <c:idx val="2"/>
          <c:order val="2"/>
          <c:tx>
            <c:strRef>
              <c:f>'[Chart in Microsoft PowerPoint]Sheet1'!$D$1</c:f>
              <c:strCache>
                <c:ptCount val="1"/>
                <c:pt idx="0">
                  <c:v>Medium-sized colleges</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'[Chart in Microsoft PowerPoint]Sheet1'!$A$2:$A$4</c:f>
              <c:strCache>
                <c:ptCount val="3"/>
                <c:pt idx="0">
                  <c:v>Male</c:v>
                </c:pt>
                <c:pt idx="1">
                  <c:v>Female</c:v>
                </c:pt>
                <c:pt idx="2">
                  <c:v>Other &amp; Prefer Not To Respond</c:v>
                </c:pt>
              </c:strCache>
            </c:strRef>
          </c:cat>
          <c:val>
            <c:numRef>
              <c:f>'[Chart in Microsoft PowerPoint]Sheet1'!$D$2:$D$4</c:f>
              <c:numCache>
                <c:formatCode>0%</c:formatCode>
                <c:ptCount val="3"/>
                <c:pt idx="0">
                  <c:v>0.42</c:v>
                </c:pt>
                <c:pt idx="1">
                  <c:v>0.57999999999999996</c:v>
                </c:pt>
                <c:pt idx="2" formatCode="General">
                  <c:v>0</c:v>
                </c:pt>
              </c:numCache>
            </c:numRef>
          </c:val>
          <c:extLst>
            <c:ext xmlns:c16="http://schemas.microsoft.com/office/drawing/2014/chart" uri="{C3380CC4-5D6E-409C-BE32-E72D297353CC}">
              <c16:uniqueId val="{00000002-3711-4F98-9E4B-2E4378FF83C5}"/>
            </c:ext>
          </c:extLst>
        </c:ser>
        <c:dLbls>
          <c:dLblPos val="outEnd"/>
          <c:showLegendKey val="0"/>
          <c:showVal val="1"/>
          <c:showCatName val="0"/>
          <c:showSerName val="0"/>
          <c:showPercent val="0"/>
          <c:showBubbleSize val="0"/>
        </c:dLbls>
        <c:gapWidth val="219"/>
        <c:overlap val="-27"/>
        <c:axId val="820770623"/>
        <c:axId val="820763967"/>
      </c:barChart>
      <c:catAx>
        <c:axId val="8207706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820763967"/>
        <c:crosses val="autoZero"/>
        <c:auto val="1"/>
        <c:lblAlgn val="ctr"/>
        <c:lblOffset val="100"/>
        <c:noMultiLvlLbl val="0"/>
      </c:catAx>
      <c:valAx>
        <c:axId val="82076396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820770623"/>
        <c:crosses val="autoZero"/>
        <c:crossBetween val="between"/>
      </c:valAx>
      <c:spPr>
        <a:noFill/>
        <a:ln>
          <a:noFill/>
        </a:ln>
        <a:effectLst/>
      </c:spPr>
    </c:plotArea>
    <c:legend>
      <c:legendPos val="b"/>
      <c:layout>
        <c:manualLayout>
          <c:xMode val="edge"/>
          <c:yMode val="edge"/>
          <c:x val="8.7031933508311468E-3"/>
          <c:y val="0.85590761154855644"/>
          <c:w val="0.99092694663167102"/>
          <c:h val="0.13075905511811023"/>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13010681457704817"/>
          <c:y val="4.8003682375523958E-2"/>
          <c:w val="0.85345564806491236"/>
          <c:h val="0.65362792337524978"/>
        </c:manualLayout>
      </c:layout>
      <c:barChart>
        <c:barDir val="col"/>
        <c:grouping val="clustered"/>
        <c:varyColors val="0"/>
        <c:ser>
          <c:idx val="1"/>
          <c:order val="0"/>
          <c:tx>
            <c:strRef>
              <c:f>Sheet1!$C$1</c:f>
              <c:strCache>
                <c:ptCount val="1"/>
                <c:pt idx="0">
                  <c:v>Cañada College</c:v>
                </c:pt>
              </c:strCache>
            </c:strRef>
          </c:tx>
          <c:spPr>
            <a:solidFill>
              <a:schemeClr val="accent1">
                <a:lumMod val="75000"/>
              </a:scheme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No</c:v>
                </c:pt>
                <c:pt idx="1">
                  <c:v>Yes</c:v>
                </c:pt>
                <c:pt idx="2">
                  <c:v>N.A.</c:v>
                </c:pt>
              </c:strCache>
            </c:strRef>
          </c:cat>
          <c:val>
            <c:numRef>
              <c:f>Sheet1!$C$2:$C$4</c:f>
              <c:numCache>
                <c:formatCode>0%</c:formatCode>
                <c:ptCount val="3"/>
                <c:pt idx="0">
                  <c:v>0.43</c:v>
                </c:pt>
                <c:pt idx="1">
                  <c:v>0.32</c:v>
                </c:pt>
                <c:pt idx="2">
                  <c:v>0.37</c:v>
                </c:pt>
              </c:numCache>
            </c:numRef>
          </c:val>
          <c:extLst>
            <c:ext xmlns:c16="http://schemas.microsoft.com/office/drawing/2014/chart" uri="{C3380CC4-5D6E-409C-BE32-E72D297353CC}">
              <c16:uniqueId val="{00000001-8073-41AF-869E-ABE555FCDE50}"/>
            </c:ext>
          </c:extLst>
        </c:ser>
        <c:ser>
          <c:idx val="0"/>
          <c:order val="1"/>
          <c:tx>
            <c:strRef>
              <c:f>Sheet1!$B$1</c:f>
              <c:strCache>
                <c:ptCount val="1"/>
                <c:pt idx="0">
                  <c:v>Medium colleges</c:v>
                </c:pt>
              </c:strCache>
            </c:strRef>
          </c:tx>
          <c:spPr>
            <a:solidFill>
              <a:srgbClr val="BF8A85"/>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No</c:v>
                </c:pt>
                <c:pt idx="1">
                  <c:v>Yes</c:v>
                </c:pt>
                <c:pt idx="2">
                  <c:v>N.A.</c:v>
                </c:pt>
              </c:strCache>
            </c:strRef>
          </c:cat>
          <c:val>
            <c:numRef>
              <c:f>Sheet1!$B$2:$B$4</c:f>
              <c:numCache>
                <c:formatCode>0%</c:formatCode>
                <c:ptCount val="3"/>
                <c:pt idx="0">
                  <c:v>0.49</c:v>
                </c:pt>
                <c:pt idx="1">
                  <c:v>0.21</c:v>
                </c:pt>
                <c:pt idx="2">
                  <c:v>0.3</c:v>
                </c:pt>
              </c:numCache>
            </c:numRef>
          </c:val>
          <c:extLst>
            <c:ext xmlns:c16="http://schemas.microsoft.com/office/drawing/2014/chart" uri="{C3380CC4-5D6E-409C-BE32-E72D297353CC}">
              <c16:uniqueId val="{00000000-8073-41AF-869E-ABE555FCDE50}"/>
            </c:ext>
          </c:extLst>
        </c:ser>
        <c:dLbls>
          <c:showLegendKey val="0"/>
          <c:showVal val="0"/>
          <c:showCatName val="0"/>
          <c:showSerName val="0"/>
          <c:showPercent val="0"/>
          <c:showBubbleSize val="0"/>
        </c:dLbls>
        <c:gapWidth val="150"/>
        <c:axId val="374220792"/>
        <c:axId val="374221184"/>
      </c:barChart>
      <c:catAx>
        <c:axId val="374220792"/>
        <c:scaling>
          <c:orientation val="minMax"/>
        </c:scaling>
        <c:delete val="0"/>
        <c:axPos val="b"/>
        <c:majorGridlines>
          <c:spPr>
            <a:ln w="6350" cap="flat" cmpd="sng" algn="ctr">
              <a:solidFill>
                <a:schemeClr val="tx1">
                  <a:tint val="75000"/>
                </a:schemeClr>
              </a:solidFill>
              <a:prstDash val="solid"/>
              <a:round/>
            </a:ln>
            <a:effectLst/>
          </c:spPr>
        </c:majorGridlines>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374221184"/>
        <c:crosses val="autoZero"/>
        <c:auto val="1"/>
        <c:lblAlgn val="ctr"/>
        <c:lblOffset val="100"/>
        <c:noMultiLvlLbl val="0"/>
      </c:catAx>
      <c:valAx>
        <c:axId val="374221184"/>
        <c:scaling>
          <c:orientation val="minMax"/>
          <c:max val="1"/>
        </c:scaling>
        <c:delete val="0"/>
        <c:axPos val="l"/>
        <c:numFmt formatCode="0%"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374220792"/>
        <c:crosses val="autoZero"/>
        <c:crossBetween val="between"/>
      </c:valAx>
      <c:spPr>
        <a:noFill/>
        <a:ln>
          <a:noFill/>
        </a:ln>
        <a:effectLst/>
      </c:spPr>
    </c:plotArea>
    <c:legend>
      <c:legendPos val="b"/>
      <c:layout>
        <c:manualLayout>
          <c:xMode val="edge"/>
          <c:yMode val="edge"/>
          <c:x val="0.25078924129810876"/>
          <c:y val="0.84673905322529963"/>
          <c:w val="0.55208060441043005"/>
          <c:h val="0.15326094677470031"/>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2400"/>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baseline="0">
                <a:solidFill>
                  <a:schemeClr val="tx1"/>
                </a:solidFill>
                <a:latin typeface="+mn-lt"/>
                <a:ea typeface="+mn-ea"/>
                <a:cs typeface="+mn-cs"/>
              </a:defRPr>
            </a:pPr>
            <a:r>
              <a:rPr lang="en-US" dirty="0"/>
              <a:t>Medium-sized colleges</a:t>
            </a:r>
          </a:p>
        </c:rich>
      </c:tx>
      <c:layout/>
      <c:overlay val="0"/>
      <c:spPr>
        <a:noFill/>
        <a:ln>
          <a:noFill/>
        </a:ln>
        <a:effectLst/>
      </c:spPr>
      <c:txPr>
        <a:bodyPr rot="0" spcFirstLastPara="1" vertOverflow="ellipsis" vert="horz" wrap="square" anchor="ctr" anchorCtr="1"/>
        <a:lstStyle/>
        <a:p>
          <a:pPr>
            <a:defRPr sz="2160" b="1" i="0" u="none" strike="noStrike" kern="120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medium colleges</c:v>
                </c:pt>
              </c:strCache>
            </c:strRef>
          </c:tx>
          <c:dPt>
            <c:idx val="0"/>
            <c:bubble3D val="0"/>
            <c:spPr>
              <a:solidFill>
                <a:schemeClr val="accent1"/>
              </a:solidFill>
              <a:ln>
                <a:noFill/>
              </a:ln>
              <a:effectLst/>
            </c:spPr>
            <c:extLst>
              <c:ext xmlns:c16="http://schemas.microsoft.com/office/drawing/2014/chart" uri="{C3380CC4-5D6E-409C-BE32-E72D297353CC}">
                <c16:uniqueId val="{00000001-43E1-4D4D-AE8C-84EC2262629A}"/>
              </c:ext>
            </c:extLst>
          </c:dPt>
          <c:dPt>
            <c:idx val="1"/>
            <c:bubble3D val="0"/>
            <c:spPr>
              <a:solidFill>
                <a:schemeClr val="accent3"/>
              </a:solidFill>
              <a:ln>
                <a:noFill/>
              </a:ln>
              <a:effectLst/>
            </c:spPr>
            <c:extLst>
              <c:ext xmlns:c16="http://schemas.microsoft.com/office/drawing/2014/chart" uri="{C3380CC4-5D6E-409C-BE32-E72D297353CC}">
                <c16:uniqueId val="{00000001-2DE4-4616-AE78-0A031768194D}"/>
              </c:ext>
            </c:extLst>
          </c:dPt>
          <c:dLbls>
            <c:dLbl>
              <c:idx val="0"/>
              <c:layout>
                <c:manualLayout>
                  <c:x val="1.0230515478986516E-2"/>
                  <c:y val="2.8409396912935296E-3"/>
                </c:manualLayout>
              </c:layout>
              <c:numFmt formatCode="0%" sourceLinked="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43E1-4D4D-AE8C-84EC2262629A}"/>
                </c:ext>
              </c:extLst>
            </c:dLbl>
            <c:dLbl>
              <c:idx val="1"/>
              <c:layout>
                <c:manualLayout>
                  <c:x val="5.3440346908244445E-2"/>
                  <c:y val="-0.22585923431473254"/>
                </c:manualLayout>
              </c:layout>
              <c:numFmt formatCode="0%" sourceLinked="0"/>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31923575653082897"/>
                      <c:h val="0.1608907013020586"/>
                    </c:manualLayout>
                  </c15:layout>
                </c:ext>
                <c:ext xmlns:c16="http://schemas.microsoft.com/office/drawing/2014/chart" uri="{C3380CC4-5D6E-409C-BE32-E72D297353CC}">
                  <c16:uniqueId val="{00000001-2DE4-4616-AE78-0A031768194D}"/>
                </c:ext>
              </c:extLst>
            </c:dLbl>
            <c:numFmt formatCode="0%" sourceLinked="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extLst>
          </c:dLbls>
          <c:cat>
            <c:strRef>
              <c:f>Sheet1!$A$2:$A$3</c:f>
              <c:strCache>
                <c:ptCount val="2"/>
                <c:pt idx="0">
                  <c:v>No</c:v>
                </c:pt>
                <c:pt idx="1">
                  <c:v>Yes</c:v>
                </c:pt>
              </c:strCache>
            </c:strRef>
          </c:cat>
          <c:val>
            <c:numRef>
              <c:f>Sheet1!$B$2:$B$3</c:f>
              <c:numCache>
                <c:formatCode>0%</c:formatCode>
                <c:ptCount val="2"/>
                <c:pt idx="0">
                  <c:v>0.06</c:v>
                </c:pt>
                <c:pt idx="1">
                  <c:v>0.94</c:v>
                </c:pt>
              </c:numCache>
            </c:numRef>
          </c:val>
          <c:extLst>
            <c:ext xmlns:c16="http://schemas.microsoft.com/office/drawing/2014/chart" uri="{C3380CC4-5D6E-409C-BE32-E72D297353CC}">
              <c16:uniqueId val="{00000000-8073-41AF-869E-ABE555FCDE50}"/>
            </c:ext>
          </c:extLst>
        </c:ser>
        <c:ser>
          <c:idx val="1"/>
          <c:order val="1"/>
          <c:tx>
            <c:strRef>
              <c:f>Sheet1!$C$1</c:f>
              <c:strCache>
                <c:ptCount val="1"/>
                <c:pt idx="0">
                  <c:v>Cañada College</c:v>
                </c:pt>
              </c:strCache>
            </c:strRef>
          </c:tx>
          <c:dPt>
            <c:idx val="0"/>
            <c:bubble3D val="0"/>
            <c:spPr>
              <a:solidFill>
                <a:schemeClr val="accent1"/>
              </a:solidFill>
              <a:ln>
                <a:noFill/>
              </a:ln>
              <a:effectLst/>
            </c:spPr>
            <c:extLst>
              <c:ext xmlns:c16="http://schemas.microsoft.com/office/drawing/2014/chart" uri="{C3380CC4-5D6E-409C-BE32-E72D297353CC}">
                <c16:uniqueId val="{00000005-43E1-4D4D-AE8C-84EC2262629A}"/>
              </c:ext>
            </c:extLst>
          </c:dPt>
          <c:dPt>
            <c:idx val="1"/>
            <c:bubble3D val="0"/>
            <c:spPr>
              <a:solidFill>
                <a:schemeClr val="accent3"/>
              </a:solidFill>
              <a:ln>
                <a:noFill/>
              </a:ln>
              <a:effectLst/>
            </c:spPr>
            <c:extLst>
              <c:ext xmlns:c16="http://schemas.microsoft.com/office/drawing/2014/chart" uri="{C3380CC4-5D6E-409C-BE32-E72D297353CC}">
                <c16:uniqueId val="{00000007-43E1-4D4D-AE8C-84EC2262629A}"/>
              </c:ext>
            </c:extLst>
          </c:dPt>
          <c:dLbls>
            <c:numFmt formatCode="0%" sourceLinked="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No</c:v>
                </c:pt>
                <c:pt idx="1">
                  <c:v>Yes</c:v>
                </c:pt>
              </c:strCache>
            </c:strRef>
          </c:cat>
          <c:val>
            <c:numRef>
              <c:f>Sheet1!$C$2:$C$3</c:f>
              <c:numCache>
                <c:formatCode>0%</c:formatCode>
                <c:ptCount val="2"/>
                <c:pt idx="0">
                  <c:v>2.5999999999999999E-2</c:v>
                </c:pt>
                <c:pt idx="1">
                  <c:v>0.97399999999999998</c:v>
                </c:pt>
              </c:numCache>
            </c:numRef>
          </c:val>
          <c:extLst>
            <c:ext xmlns:c16="http://schemas.microsoft.com/office/drawing/2014/chart" uri="{C3380CC4-5D6E-409C-BE32-E72D297353CC}">
              <c16:uniqueId val="{00000001-8073-41AF-869E-ABE555FCDE50}"/>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160" b="1" i="0" u="none" strike="noStrike" kern="1200" baseline="0">
              <a:solidFill>
                <a:schemeClr val="tx1"/>
              </a:solidFill>
              <a:latin typeface="+mn-lt"/>
              <a:ea typeface="+mn-ea"/>
              <a:cs typeface="+mn-cs"/>
            </a:defRPr>
          </a:pPr>
          <a:endParaRPr lang="en-US"/>
        </a:p>
      </c:txPr>
    </c:title>
    <c:autoTitleDeleted val="0"/>
    <c:plotArea>
      <c:layout/>
      <c:pieChart>
        <c:varyColors val="1"/>
        <c:ser>
          <c:idx val="1"/>
          <c:order val="1"/>
          <c:tx>
            <c:strRef>
              <c:f>Sheet1!$C$1</c:f>
              <c:strCache>
                <c:ptCount val="1"/>
                <c:pt idx="0">
                  <c:v>Cañada College</c:v>
                </c:pt>
              </c:strCache>
            </c:strRef>
          </c:tx>
          <c:dPt>
            <c:idx val="0"/>
            <c:bubble3D val="0"/>
            <c:spPr>
              <a:solidFill>
                <a:schemeClr val="accent1"/>
              </a:solidFill>
              <a:ln>
                <a:noFill/>
              </a:ln>
              <a:effectLst/>
            </c:spPr>
            <c:extLst>
              <c:ext xmlns:c16="http://schemas.microsoft.com/office/drawing/2014/chart" uri="{C3380CC4-5D6E-409C-BE32-E72D297353CC}">
                <c16:uniqueId val="{00000006-5265-4215-AF1D-D2870E1DA203}"/>
              </c:ext>
            </c:extLst>
          </c:dPt>
          <c:dPt>
            <c:idx val="1"/>
            <c:bubble3D val="0"/>
            <c:spPr>
              <a:solidFill>
                <a:schemeClr val="accent3"/>
              </a:solidFill>
              <a:ln>
                <a:noFill/>
              </a:ln>
              <a:effectLst/>
            </c:spPr>
            <c:extLst>
              <c:ext xmlns:c16="http://schemas.microsoft.com/office/drawing/2014/chart" uri="{C3380CC4-5D6E-409C-BE32-E72D297353CC}">
                <c16:uniqueId val="{00000008-5265-4215-AF1D-D2870E1DA203}"/>
              </c:ext>
            </c:extLst>
          </c:dPt>
          <c:dLbls>
            <c:dLbl>
              <c:idx val="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6-5265-4215-AF1D-D2870E1DA203}"/>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15:layout/>
              </c:ext>
            </c:extLst>
          </c:dLbls>
          <c:cat>
            <c:strRef>
              <c:f>Sheet1!$A$2:$A$3</c:f>
              <c:strCache>
                <c:ptCount val="2"/>
                <c:pt idx="0">
                  <c:v>No</c:v>
                </c:pt>
                <c:pt idx="1">
                  <c:v>Yes</c:v>
                </c:pt>
              </c:strCache>
            </c:strRef>
          </c:cat>
          <c:val>
            <c:numRef>
              <c:f>Sheet1!$C$2:$C$3</c:f>
              <c:numCache>
                <c:formatCode>0%</c:formatCode>
                <c:ptCount val="2"/>
                <c:pt idx="0">
                  <c:v>2.5999999999999999E-2</c:v>
                </c:pt>
                <c:pt idx="1">
                  <c:v>0.97399999999999998</c:v>
                </c:pt>
              </c:numCache>
            </c:numRef>
          </c:val>
          <c:extLst>
            <c:ext xmlns:c16="http://schemas.microsoft.com/office/drawing/2014/chart" uri="{C3380CC4-5D6E-409C-BE32-E72D297353CC}">
              <c16:uniqueId val="{00000009-5265-4215-AF1D-D2870E1DA203}"/>
            </c:ext>
          </c:extLst>
        </c:ser>
        <c:dLbls>
          <c:showLegendKey val="0"/>
          <c:showVal val="0"/>
          <c:showCatName val="0"/>
          <c:showSerName val="0"/>
          <c:showPercent val="0"/>
          <c:showBubbleSize val="0"/>
          <c:showLeaderLines val="1"/>
        </c:dLbls>
        <c:firstSliceAng val="0"/>
        <c:extLst>
          <c:ext xmlns:c15="http://schemas.microsoft.com/office/drawing/2012/chart" uri="{02D57815-91ED-43cb-92C2-25804820EDAC}">
            <c15:filteredPieSeries>
              <c15:ser>
                <c:idx val="0"/>
                <c:order val="0"/>
                <c:tx>
                  <c:strRef>
                    <c:extLst>
                      <c:ext uri="{02D57815-91ED-43cb-92C2-25804820EDAC}">
                        <c15:formulaRef>
                          <c15:sqref>Sheet1!$B$1</c15:sqref>
                        </c15:formulaRef>
                      </c:ext>
                    </c:extLst>
                    <c:strCache>
                      <c:ptCount val="1"/>
                      <c:pt idx="0">
                        <c:v>Medium-sized colleges</c:v>
                      </c:pt>
                    </c:strCache>
                  </c:strRef>
                </c:tx>
                <c:dPt>
                  <c:idx val="0"/>
                  <c:bubble3D val="0"/>
                  <c:spPr>
                    <a:solidFill>
                      <a:schemeClr val="accent1"/>
                    </a:solidFill>
                    <a:ln>
                      <a:noFill/>
                    </a:ln>
                    <a:effectLst/>
                  </c:spPr>
                  <c:extLst>
                    <c:ext xmlns:c16="http://schemas.microsoft.com/office/drawing/2014/chart" uri="{C3380CC4-5D6E-409C-BE32-E72D297353CC}">
                      <c16:uniqueId val="{00000001-5265-4215-AF1D-D2870E1DA203}"/>
                    </c:ext>
                  </c:extLst>
                </c:dPt>
                <c:dPt>
                  <c:idx val="1"/>
                  <c:bubble3D val="0"/>
                  <c:spPr>
                    <a:solidFill>
                      <a:schemeClr val="accent3"/>
                    </a:solidFill>
                    <a:ln>
                      <a:noFill/>
                    </a:ln>
                    <a:effectLst/>
                  </c:spPr>
                  <c:extLst>
                    <c:ext xmlns:c16="http://schemas.microsoft.com/office/drawing/2014/chart" uri="{C3380CC4-5D6E-409C-BE32-E72D297353CC}">
                      <c16:uniqueId val="{00000003-5265-4215-AF1D-D2870E1DA203}"/>
                    </c:ext>
                  </c:extLst>
                </c:dPt>
                <c:dLbls>
                  <c:numFmt formatCode="0%" sourceLinked="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extLst>
                </c:dLbls>
                <c:cat>
                  <c:strRef>
                    <c:extLst>
                      <c:ext uri="{02D57815-91ED-43cb-92C2-25804820EDAC}">
                        <c15:formulaRef>
                          <c15:sqref>Sheet1!$A$2:$A$3</c15:sqref>
                        </c15:formulaRef>
                      </c:ext>
                    </c:extLst>
                    <c:strCache>
                      <c:ptCount val="2"/>
                      <c:pt idx="0">
                        <c:v>No</c:v>
                      </c:pt>
                      <c:pt idx="1">
                        <c:v>Yes</c:v>
                      </c:pt>
                    </c:strCache>
                  </c:strRef>
                </c:cat>
                <c:val>
                  <c:numRef>
                    <c:extLst>
                      <c:ext uri="{02D57815-91ED-43cb-92C2-25804820EDAC}">
                        <c15:formulaRef>
                          <c15:sqref>Sheet1!$B$2:$B$3</c15:sqref>
                        </c15:formulaRef>
                      </c:ext>
                    </c:extLst>
                    <c:numCache>
                      <c:formatCode>0%</c:formatCode>
                      <c:ptCount val="2"/>
                      <c:pt idx="0">
                        <c:v>0.06</c:v>
                      </c:pt>
                      <c:pt idx="1">
                        <c:v>0.94</c:v>
                      </c:pt>
                    </c:numCache>
                  </c:numRef>
                </c:val>
                <c:extLst>
                  <c:ext xmlns:c16="http://schemas.microsoft.com/office/drawing/2014/chart" uri="{C3380CC4-5D6E-409C-BE32-E72D297353CC}">
                    <c16:uniqueId val="{00000004-5265-4215-AF1D-D2870E1DA203}"/>
                  </c:ext>
                </c:extLst>
              </c15:ser>
            </c15:filteredPieSeries>
          </c:ext>
        </c:extLst>
      </c:pieChart>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Medium-sized Colleges</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5265-4215-AF1D-D2870E1DA203}"/>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5265-4215-AF1D-D2870E1DA203}"/>
              </c:ext>
            </c:extLst>
          </c:dPt>
          <c:dLbls>
            <c:numFmt formatCode="0%" sourceLinked="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Poor</c:v>
                </c:pt>
                <c:pt idx="1">
                  <c:v>Fair</c:v>
                </c:pt>
                <c:pt idx="2">
                  <c:v>Good</c:v>
                </c:pt>
                <c:pt idx="3">
                  <c:v>Excellent</c:v>
                </c:pt>
              </c:strCache>
            </c:strRef>
          </c:cat>
          <c:val>
            <c:numRef>
              <c:f>Sheet1!$B$2:$B$5</c:f>
              <c:numCache>
                <c:formatCode>0%</c:formatCode>
                <c:ptCount val="4"/>
                <c:pt idx="0">
                  <c:v>1.4E-2</c:v>
                </c:pt>
                <c:pt idx="1">
                  <c:v>0.123</c:v>
                </c:pt>
                <c:pt idx="2">
                  <c:v>0.52</c:v>
                </c:pt>
                <c:pt idx="3">
                  <c:v>0.34300000000000003</c:v>
                </c:pt>
              </c:numCache>
            </c:numRef>
          </c:val>
          <c:extLst>
            <c:ext xmlns:c16="http://schemas.microsoft.com/office/drawing/2014/chart" uri="{C3380CC4-5D6E-409C-BE32-E72D297353CC}">
              <c16:uniqueId val="{00000004-5265-4215-AF1D-D2870E1DA203}"/>
            </c:ext>
          </c:extLst>
        </c:ser>
        <c:ser>
          <c:idx val="1"/>
          <c:order val="1"/>
          <c:tx>
            <c:strRef>
              <c:f>Sheet1!$C$1</c:f>
              <c:strCache>
                <c:ptCount val="1"/>
                <c:pt idx="0">
                  <c:v>Cañada College</c:v>
                </c:pt>
              </c:strCache>
            </c:strRef>
          </c:tx>
          <c:spPr>
            <a:solidFill>
              <a:schemeClr val="accent3"/>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6-5265-4215-AF1D-D2870E1DA203}"/>
              </c:ext>
            </c:extLst>
          </c:dPt>
          <c:dPt>
            <c:idx val="1"/>
            <c:invertIfNegative val="0"/>
            <c:bubble3D val="0"/>
            <c:spPr>
              <a:solidFill>
                <a:schemeClr val="accent3"/>
              </a:solidFill>
              <a:ln>
                <a:noFill/>
              </a:ln>
              <a:effectLst/>
            </c:spPr>
            <c:extLst>
              <c:ext xmlns:c16="http://schemas.microsoft.com/office/drawing/2014/chart" uri="{C3380CC4-5D6E-409C-BE32-E72D297353CC}">
                <c16:uniqueId val="{00000008-5265-4215-AF1D-D2870E1DA203}"/>
              </c:ext>
            </c:extLst>
          </c:dPt>
          <c:dLbls>
            <c:numFmt formatCode="0%" sourceLinked="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Poor</c:v>
                </c:pt>
                <c:pt idx="1">
                  <c:v>Fair</c:v>
                </c:pt>
                <c:pt idx="2">
                  <c:v>Good</c:v>
                </c:pt>
                <c:pt idx="3">
                  <c:v>Excellent</c:v>
                </c:pt>
              </c:strCache>
            </c:strRef>
          </c:cat>
          <c:val>
            <c:numRef>
              <c:f>Sheet1!$C$2:$C$5</c:f>
              <c:numCache>
                <c:formatCode>0%</c:formatCode>
                <c:ptCount val="4"/>
                <c:pt idx="0">
                  <c:v>1E-3</c:v>
                </c:pt>
                <c:pt idx="1">
                  <c:v>9.9000000000000005E-2</c:v>
                </c:pt>
                <c:pt idx="2">
                  <c:v>0.46500000000000002</c:v>
                </c:pt>
                <c:pt idx="3">
                  <c:v>0.435</c:v>
                </c:pt>
              </c:numCache>
            </c:numRef>
          </c:val>
          <c:extLst>
            <c:ext xmlns:c16="http://schemas.microsoft.com/office/drawing/2014/chart" uri="{C3380CC4-5D6E-409C-BE32-E72D297353CC}">
              <c16:uniqueId val="{00000009-5265-4215-AF1D-D2870E1DA203}"/>
            </c:ext>
          </c:extLst>
        </c:ser>
        <c:dLbls>
          <c:showLegendKey val="0"/>
          <c:showVal val="0"/>
          <c:showCatName val="0"/>
          <c:showSerName val="0"/>
          <c:showPercent val="0"/>
          <c:showBubbleSize val="0"/>
        </c:dLbls>
        <c:gapWidth val="100"/>
        <c:axId val="83511391"/>
        <c:axId val="80400575"/>
      </c:barChart>
      <c:catAx>
        <c:axId val="83511391"/>
        <c:scaling>
          <c:orientation val="minMax"/>
        </c:scaling>
        <c:delete val="0"/>
        <c:axPos val="b"/>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80400575"/>
        <c:crosses val="autoZero"/>
        <c:auto val="1"/>
        <c:lblAlgn val="ctr"/>
        <c:lblOffset val="100"/>
        <c:noMultiLvlLbl val="0"/>
      </c:catAx>
      <c:valAx>
        <c:axId val="80400575"/>
        <c:scaling>
          <c:orientation val="minMax"/>
        </c:scaling>
        <c:delete val="0"/>
        <c:axPos val="l"/>
        <c:majorGridlines>
          <c:spPr>
            <a:ln w="6350" cap="flat" cmpd="sng" algn="ctr">
              <a:solidFill>
                <a:schemeClr val="tx1">
                  <a:tint val="75000"/>
                </a:schemeClr>
              </a:solidFill>
              <a:prstDash val="solid"/>
              <a:round/>
            </a:ln>
            <a:effectLst/>
          </c:spPr>
        </c:majorGridlines>
        <c:numFmt formatCode="0%"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83511391"/>
        <c:crosses val="autoZero"/>
        <c:crossBetween val="between"/>
      </c:val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6.0730776708467001E-2"/>
          <c:y val="2.2546417808885E-2"/>
          <c:w val="0.91457786526684159"/>
          <c:h val="0.7157791387187713"/>
        </c:manualLayout>
      </c:layout>
      <c:barChart>
        <c:barDir val="col"/>
        <c:grouping val="clustered"/>
        <c:varyColors val="0"/>
        <c:ser>
          <c:idx val="0"/>
          <c:order val="0"/>
          <c:tx>
            <c:strRef>
              <c:f>Sheet1!$B$1</c:f>
              <c:strCache>
                <c:ptCount val="1"/>
                <c:pt idx="0">
                  <c:v>Cañada College survey</c:v>
                </c:pt>
              </c:strCache>
            </c:strRef>
          </c:tx>
          <c:spPr>
            <a:solidFill>
              <a:schemeClr val="accent1">
                <a:shade val="76000"/>
              </a:schemeClr>
            </a:solidFill>
            <a:ln>
              <a:no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First-Generation College Student</c:v>
                </c:pt>
              </c:strCache>
            </c:strRef>
          </c:cat>
          <c:val>
            <c:numRef>
              <c:f>Sheet1!$B$2</c:f>
              <c:numCache>
                <c:formatCode>0%</c:formatCode>
                <c:ptCount val="1"/>
                <c:pt idx="0">
                  <c:v>0.48</c:v>
                </c:pt>
              </c:numCache>
            </c:numRef>
          </c:val>
          <c:extLst>
            <c:ext xmlns:c16="http://schemas.microsoft.com/office/drawing/2014/chart" uri="{C3380CC4-5D6E-409C-BE32-E72D297353CC}">
              <c16:uniqueId val="{00000000-3DED-4DC9-8C75-67F46F9AE0BD}"/>
            </c:ext>
          </c:extLst>
        </c:ser>
        <c:ser>
          <c:idx val="1"/>
          <c:order val="1"/>
          <c:tx>
            <c:strRef>
              <c:f>Sheet1!$C$1</c:f>
              <c:strCache>
                <c:ptCount val="1"/>
                <c:pt idx="0">
                  <c:v>Cañada College population</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First-Generation College Student</c:v>
                </c:pt>
              </c:strCache>
            </c:strRef>
          </c:cat>
          <c:val>
            <c:numRef>
              <c:f>Sheet1!$C$2</c:f>
              <c:numCache>
                <c:formatCode>0%</c:formatCode>
                <c:ptCount val="1"/>
                <c:pt idx="0">
                  <c:v>0.46</c:v>
                </c:pt>
              </c:numCache>
            </c:numRef>
          </c:val>
          <c:extLst>
            <c:ext xmlns:c16="http://schemas.microsoft.com/office/drawing/2014/chart" uri="{C3380CC4-5D6E-409C-BE32-E72D297353CC}">
              <c16:uniqueId val="{00000001-3DED-4DC9-8C75-67F46F9AE0BD}"/>
            </c:ext>
          </c:extLst>
        </c:ser>
        <c:dLbls>
          <c:showLegendKey val="0"/>
          <c:showVal val="0"/>
          <c:showCatName val="0"/>
          <c:showSerName val="0"/>
          <c:showPercent val="0"/>
          <c:showBubbleSize val="0"/>
        </c:dLbls>
        <c:gapWidth val="219"/>
        <c:overlap val="-27"/>
        <c:axId val="374763200"/>
        <c:axId val="374762416"/>
      </c:barChart>
      <c:catAx>
        <c:axId val="37476320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374762416"/>
        <c:crosses val="autoZero"/>
        <c:auto val="1"/>
        <c:lblAlgn val="ctr"/>
        <c:lblOffset val="100"/>
        <c:noMultiLvlLbl val="0"/>
      </c:catAx>
      <c:valAx>
        <c:axId val="374762416"/>
        <c:scaling>
          <c:orientation val="minMax"/>
          <c:max val="1"/>
          <c:min val="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3747632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sz="24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8155152912515772"/>
          <c:y val="7.7655539998303283E-2"/>
          <c:w val="0.57583878286400636"/>
          <c:h val="0.7672659667541557"/>
        </c:manualLayout>
      </c:layout>
      <c:barChart>
        <c:barDir val="bar"/>
        <c:grouping val="clustered"/>
        <c:varyColors val="0"/>
        <c:ser>
          <c:idx val="0"/>
          <c:order val="0"/>
          <c:tx>
            <c:strRef>
              <c:f>Sheet1!$B$1</c:f>
              <c:strCache>
                <c:ptCount val="1"/>
                <c:pt idx="0">
                  <c:v>Cañada College survey</c:v>
                </c:pt>
              </c:strCache>
            </c:strRef>
          </c:tx>
          <c:spPr>
            <a:solidFill>
              <a:schemeClr val="accent1">
                <a:shade val="65000"/>
              </a:schemeClr>
            </a:solidFill>
            <a:ln>
              <a:noFill/>
            </a:ln>
            <a:effectLst/>
          </c:spPr>
          <c:invertIfNegative val="0"/>
          <c:dLbls>
            <c:dLbl>
              <c:idx val="1"/>
              <c:layout>
                <c:manualLayout>
                  <c:x val="3.1446540880503723E-3"/>
                  <c:y val="2.5641025641025546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4D4B-46CE-B3D6-2B4C784AEBE6}"/>
                </c:ext>
              </c:extLst>
            </c:dLbl>
            <c:dLbl>
              <c:idx val="2"/>
              <c:layout>
                <c:manualLayout>
                  <c:x val="2.0546843720806087E-2"/>
                  <c:y val="5.1140482439695038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4D4B-46CE-B3D6-2B4C784AEBE6}"/>
                </c:ext>
              </c:extLst>
            </c:dLbl>
            <c:dLbl>
              <c:idx val="4"/>
              <c:delete val="1"/>
              <c:extLst>
                <c:ext xmlns:c15="http://schemas.microsoft.com/office/drawing/2012/chart" uri="{CE6537A1-D6FC-4f65-9D91-7224C49458BB}"/>
                <c:ext xmlns:c16="http://schemas.microsoft.com/office/drawing/2014/chart" uri="{C3380CC4-5D6E-409C-BE32-E72D297353CC}">
                  <c16:uniqueId val="{00000000-2DFA-465E-8FBB-0645326DBC70}"/>
                </c:ext>
              </c:extLst>
            </c:dLbl>
            <c:dLbl>
              <c:idx val="5"/>
              <c:layout>
                <c:manualLayout>
                  <c:x val="5.7829529783353355E-3"/>
                  <c:y val="9.2796212973378332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4D4B-46CE-B3D6-2B4C784AEBE6}"/>
                </c:ext>
              </c:extLst>
            </c:dLbl>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Native Hawaiian or Pac. Islander</c:v>
                </c:pt>
                <c:pt idx="1">
                  <c:v>Black or African American</c:v>
                </c:pt>
                <c:pt idx="2">
                  <c:v>Two or more races</c:v>
                </c:pt>
                <c:pt idx="3">
                  <c:v>Asian</c:v>
                </c:pt>
                <c:pt idx="4">
                  <c:v>Unknown</c:v>
                </c:pt>
                <c:pt idx="5">
                  <c:v>White</c:v>
                </c:pt>
                <c:pt idx="6">
                  <c:v>Latinx</c:v>
                </c:pt>
              </c:strCache>
            </c:strRef>
          </c:cat>
          <c:val>
            <c:numRef>
              <c:f>Sheet1!$B$2:$B$8</c:f>
              <c:numCache>
                <c:formatCode>0%</c:formatCode>
                <c:ptCount val="7"/>
                <c:pt idx="0">
                  <c:v>0.01</c:v>
                </c:pt>
                <c:pt idx="1">
                  <c:v>0.02</c:v>
                </c:pt>
                <c:pt idx="2">
                  <c:v>0.09</c:v>
                </c:pt>
                <c:pt idx="3">
                  <c:v>0.09</c:v>
                </c:pt>
                <c:pt idx="4">
                  <c:v>0.11</c:v>
                </c:pt>
                <c:pt idx="5">
                  <c:v>0.23</c:v>
                </c:pt>
                <c:pt idx="6">
                  <c:v>0.31</c:v>
                </c:pt>
              </c:numCache>
            </c:numRef>
          </c:val>
          <c:extLst>
            <c:ext xmlns:c16="http://schemas.microsoft.com/office/drawing/2014/chart" uri="{C3380CC4-5D6E-409C-BE32-E72D297353CC}">
              <c16:uniqueId val="{00000000-9AB5-4F48-8AD6-F550D9E33F88}"/>
            </c:ext>
          </c:extLst>
        </c:ser>
        <c:ser>
          <c:idx val="1"/>
          <c:order val="1"/>
          <c:tx>
            <c:strRef>
              <c:f>Sheet1!$C$1</c:f>
              <c:strCache>
                <c:ptCount val="1"/>
                <c:pt idx="0">
                  <c:v>Cañada College population</c:v>
                </c:pt>
              </c:strCache>
            </c:strRef>
          </c:tx>
          <c:spPr>
            <a:solidFill>
              <a:srgbClr val="FFC00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4D4B-46CE-B3D6-2B4C784AEBE6}"/>
                </c:ext>
              </c:extLst>
            </c:dLbl>
            <c:dLbl>
              <c:idx val="2"/>
              <c:layout>
                <c:manualLayout>
                  <c:x val="3.3258708127585697E-2"/>
                  <c:y val="-5.2809023872015994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4D4B-46CE-B3D6-2B4C784AEBE6}"/>
                </c:ext>
              </c:extLst>
            </c:dLbl>
            <c:dLbl>
              <c:idx val="4"/>
              <c:layout>
                <c:manualLayout>
                  <c:x val="1.25786163522012E-2"/>
                  <c:y val="2.9585798816567505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4D4B-46CE-B3D6-2B4C784AEBE6}"/>
                </c:ext>
              </c:extLst>
            </c:dLbl>
            <c:dLbl>
              <c:idx val="5"/>
              <c:layout>
                <c:manualLayout>
                  <c:x val="6.28931447128431E-3"/>
                  <c:y val="2.6791963504561932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4D4B-46CE-B3D6-2B4C784AEBE6}"/>
                </c:ext>
              </c:extLst>
            </c:dLbl>
            <c:dLbl>
              <c:idx val="6"/>
              <c:layout>
                <c:manualLayout>
                  <c:x val="-6.2893081761006293E-3"/>
                  <c:y val="-2.662721893491124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4D4B-46CE-B3D6-2B4C784AEBE6}"/>
                </c:ext>
              </c:extLst>
            </c:dLbl>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Native Hawaiian or Pac. Islander</c:v>
                </c:pt>
                <c:pt idx="1">
                  <c:v>Black or African American</c:v>
                </c:pt>
                <c:pt idx="2">
                  <c:v>Two or more races</c:v>
                </c:pt>
                <c:pt idx="3">
                  <c:v>Asian</c:v>
                </c:pt>
                <c:pt idx="4">
                  <c:v>Unknown</c:v>
                </c:pt>
                <c:pt idx="5">
                  <c:v>White</c:v>
                </c:pt>
                <c:pt idx="6">
                  <c:v>Latinx</c:v>
                </c:pt>
              </c:strCache>
            </c:strRef>
          </c:cat>
          <c:val>
            <c:numRef>
              <c:f>Sheet1!$C$2:$C$8</c:f>
              <c:numCache>
                <c:formatCode>0%</c:formatCode>
                <c:ptCount val="7"/>
                <c:pt idx="0">
                  <c:v>0.01</c:v>
                </c:pt>
                <c:pt idx="1">
                  <c:v>0.03</c:v>
                </c:pt>
                <c:pt idx="2">
                  <c:v>0.05</c:v>
                </c:pt>
                <c:pt idx="3">
                  <c:v>0.19</c:v>
                </c:pt>
                <c:pt idx="4">
                  <c:v>0.04</c:v>
                </c:pt>
                <c:pt idx="5">
                  <c:v>0.25</c:v>
                </c:pt>
                <c:pt idx="6">
                  <c:v>0.43</c:v>
                </c:pt>
              </c:numCache>
            </c:numRef>
          </c:val>
          <c:extLst>
            <c:ext xmlns:c16="http://schemas.microsoft.com/office/drawing/2014/chart" uri="{C3380CC4-5D6E-409C-BE32-E72D297353CC}">
              <c16:uniqueId val="{00000001-9AB5-4F48-8AD6-F550D9E33F88}"/>
            </c:ext>
          </c:extLst>
        </c:ser>
        <c:ser>
          <c:idx val="2"/>
          <c:order val="2"/>
          <c:tx>
            <c:strRef>
              <c:f>Sheet1!$D$1</c:f>
              <c:strCache>
                <c:ptCount val="1"/>
                <c:pt idx="0">
                  <c:v>Medium-sized colleges</c:v>
                </c:pt>
              </c:strCache>
            </c:strRef>
          </c:tx>
          <c:spPr>
            <a:solidFill>
              <a:schemeClr val="accent1">
                <a:tint val="65000"/>
              </a:schemeClr>
            </a:solidFill>
            <a:ln>
              <a:noFill/>
            </a:ln>
            <a:effectLst/>
          </c:spPr>
          <c:invertIfNegative val="0"/>
          <c:dLbls>
            <c:dLbl>
              <c:idx val="1"/>
              <c:layout>
                <c:manualLayout>
                  <c:x val="0.19025157232704404"/>
                  <c:y val="-2.051282051282060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4D4B-46CE-B3D6-2B4C784AEBE6}"/>
                </c:ext>
              </c:extLst>
            </c:dLbl>
            <c:dLbl>
              <c:idx val="4"/>
              <c:layout>
                <c:manualLayout>
                  <c:x val="4.3972151786110447E-3"/>
                  <c:y val="-1.8314898137732783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4D4B-46CE-B3D6-2B4C784AEBE6}"/>
                </c:ext>
              </c:extLst>
            </c:dLbl>
            <c:dLbl>
              <c:idx val="6"/>
              <c:delete val="1"/>
              <c:extLst>
                <c:ext xmlns:c15="http://schemas.microsoft.com/office/drawing/2012/chart" uri="{CE6537A1-D6FC-4f65-9D91-7224C49458BB}"/>
                <c:ext xmlns:c16="http://schemas.microsoft.com/office/drawing/2014/chart" uri="{C3380CC4-5D6E-409C-BE32-E72D297353CC}">
                  <c16:uniqueId val="{00000004-4D4B-46CE-B3D6-2B4C784AEBE6}"/>
                </c:ext>
              </c:extLst>
            </c:dLbl>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Native Hawaiian or Pac. Islander</c:v>
                </c:pt>
                <c:pt idx="1">
                  <c:v>Black or African American</c:v>
                </c:pt>
                <c:pt idx="2">
                  <c:v>Two or more races</c:v>
                </c:pt>
                <c:pt idx="3">
                  <c:v>Asian</c:v>
                </c:pt>
                <c:pt idx="4">
                  <c:v>Unknown</c:v>
                </c:pt>
                <c:pt idx="5">
                  <c:v>White</c:v>
                </c:pt>
                <c:pt idx="6">
                  <c:v>Latinx</c:v>
                </c:pt>
              </c:strCache>
            </c:strRef>
          </c:cat>
          <c:val>
            <c:numRef>
              <c:f>Sheet1!$D$2:$D$8</c:f>
              <c:numCache>
                <c:formatCode>0%</c:formatCode>
                <c:ptCount val="7"/>
                <c:pt idx="0">
                  <c:v>0</c:v>
                </c:pt>
                <c:pt idx="1">
                  <c:v>0.12</c:v>
                </c:pt>
                <c:pt idx="2">
                  <c:v>0.04</c:v>
                </c:pt>
                <c:pt idx="3">
                  <c:v>0.04</c:v>
                </c:pt>
                <c:pt idx="4">
                  <c:v>0.04</c:v>
                </c:pt>
                <c:pt idx="5">
                  <c:v>0.55000000000000004</c:v>
                </c:pt>
                <c:pt idx="6">
                  <c:v>0.18</c:v>
                </c:pt>
              </c:numCache>
            </c:numRef>
          </c:val>
          <c:extLst>
            <c:ext xmlns:c16="http://schemas.microsoft.com/office/drawing/2014/chart" uri="{C3380CC4-5D6E-409C-BE32-E72D297353CC}">
              <c16:uniqueId val="{00000000-4D4B-46CE-B3D6-2B4C784AEBE6}"/>
            </c:ext>
          </c:extLst>
        </c:ser>
        <c:dLbls>
          <c:showLegendKey val="0"/>
          <c:showVal val="0"/>
          <c:showCatName val="0"/>
          <c:showSerName val="0"/>
          <c:showPercent val="0"/>
          <c:showBubbleSize val="0"/>
        </c:dLbls>
        <c:gapWidth val="182"/>
        <c:axId val="374217656"/>
        <c:axId val="374218048"/>
      </c:barChart>
      <c:catAx>
        <c:axId val="374217656"/>
        <c:scaling>
          <c:orientation val="minMax"/>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374218048"/>
        <c:crosses val="autoZero"/>
        <c:auto val="1"/>
        <c:lblAlgn val="ctr"/>
        <c:lblOffset val="100"/>
        <c:noMultiLvlLbl val="0"/>
      </c:catAx>
      <c:valAx>
        <c:axId val="37421804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74217656"/>
        <c:crosses val="autoZero"/>
        <c:crossBetween val="between"/>
      </c:valAx>
      <c:spPr>
        <a:noFill/>
        <a:ln>
          <a:noFill/>
        </a:ln>
        <a:effectLst/>
      </c:spPr>
    </c:plotArea>
    <c:legend>
      <c:legendPos val="b"/>
      <c:layout>
        <c:manualLayout>
          <c:xMode val="edge"/>
          <c:yMode val="edge"/>
          <c:x val="0"/>
          <c:y val="0.92855064991876013"/>
          <c:w val="1"/>
          <c:h val="7.1449350081239829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400" baseline="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'[Chart in Microsoft PowerPoint]Sheet1'!$B$1</c:f>
              <c:strCache>
                <c:ptCount val="1"/>
                <c:pt idx="0">
                  <c:v>Survey Respondents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'[Chart in Microsoft PowerPoint]Sheet1'!$A$2:$A$7</c:f>
              <c:strCache>
                <c:ptCount val="6"/>
                <c:pt idx="0">
                  <c:v>None</c:v>
                </c:pt>
                <c:pt idx="1">
                  <c:v>GED/HSE</c:v>
                </c:pt>
                <c:pt idx="2">
                  <c:v>High school diploma</c:v>
                </c:pt>
                <c:pt idx="3">
                  <c:v>Vocational/technical certificate</c:v>
                </c:pt>
                <c:pt idx="4">
                  <c:v>Associate degree</c:v>
                </c:pt>
                <c:pt idx="5">
                  <c:v>Bachelor's degree or higher</c:v>
                </c:pt>
              </c:strCache>
            </c:strRef>
          </c:cat>
          <c:val>
            <c:numRef>
              <c:f>'[Chart in Microsoft PowerPoint]Sheet1'!$B$2:$B$7</c:f>
              <c:numCache>
                <c:formatCode>0%</c:formatCode>
                <c:ptCount val="6"/>
                <c:pt idx="0">
                  <c:v>4.7E-2</c:v>
                </c:pt>
                <c:pt idx="1">
                  <c:v>0.05</c:v>
                </c:pt>
                <c:pt idx="2">
                  <c:v>0.53</c:v>
                </c:pt>
                <c:pt idx="3">
                  <c:v>7.0000000000000007E-2</c:v>
                </c:pt>
                <c:pt idx="4">
                  <c:v>0.05</c:v>
                </c:pt>
                <c:pt idx="5">
                  <c:v>0.24</c:v>
                </c:pt>
              </c:numCache>
            </c:numRef>
          </c:val>
          <c:extLst>
            <c:ext xmlns:c16="http://schemas.microsoft.com/office/drawing/2014/chart" uri="{C3380CC4-5D6E-409C-BE32-E72D297353CC}">
              <c16:uniqueId val="{00000000-4C59-46E6-A1BB-8F3D6C3B9B55}"/>
            </c:ext>
          </c:extLst>
        </c:ser>
        <c:ser>
          <c:idx val="1"/>
          <c:order val="1"/>
          <c:tx>
            <c:strRef>
              <c:f>'[Chart in Microsoft PowerPoint]Sheet1'!$C$1</c:f>
              <c:strCache>
                <c:ptCount val="1"/>
                <c:pt idx="0">
                  <c:v>College as a Whole</c:v>
                </c:pt>
              </c:strCache>
            </c:strRef>
          </c:tx>
          <c:spPr>
            <a:solidFill>
              <a:schemeClr val="accent2"/>
            </a:solidFill>
            <a:ln>
              <a:noFill/>
            </a:ln>
            <a:effectLst/>
          </c:spPr>
          <c:invertIfNegative val="0"/>
          <c:dLbls>
            <c:dLbl>
              <c:idx val="2"/>
              <c:layout>
                <c:manualLayout>
                  <c:x val="1.2012012012011903E-2"/>
                  <c:y val="-2.4154589371980675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4C59-46E6-A1BB-8F3D6C3B9B55}"/>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'[Chart in Microsoft PowerPoint]Sheet1'!$A$2:$A$7</c:f>
              <c:strCache>
                <c:ptCount val="6"/>
                <c:pt idx="0">
                  <c:v>None</c:v>
                </c:pt>
                <c:pt idx="1">
                  <c:v>GED/HSE</c:v>
                </c:pt>
                <c:pt idx="2">
                  <c:v>High school diploma</c:v>
                </c:pt>
                <c:pt idx="3">
                  <c:v>Vocational/technical certificate</c:v>
                </c:pt>
                <c:pt idx="4">
                  <c:v>Associate degree</c:v>
                </c:pt>
                <c:pt idx="5">
                  <c:v>Bachelor's degree or higher</c:v>
                </c:pt>
              </c:strCache>
            </c:strRef>
          </c:cat>
          <c:val>
            <c:numRef>
              <c:f>'[Chart in Microsoft PowerPoint]Sheet1'!$C$2:$C$7</c:f>
              <c:numCache>
                <c:formatCode>0%</c:formatCode>
                <c:ptCount val="6"/>
                <c:pt idx="0">
                  <c:v>7.0000000000000007E-2</c:v>
                </c:pt>
                <c:pt idx="1">
                  <c:v>0.05</c:v>
                </c:pt>
                <c:pt idx="2">
                  <c:v>0.53</c:v>
                </c:pt>
                <c:pt idx="3">
                  <c:v>7.0000000000000007E-2</c:v>
                </c:pt>
                <c:pt idx="4">
                  <c:v>0.04</c:v>
                </c:pt>
                <c:pt idx="5">
                  <c:v>0.12</c:v>
                </c:pt>
              </c:numCache>
            </c:numRef>
          </c:val>
          <c:extLst>
            <c:ext xmlns:c16="http://schemas.microsoft.com/office/drawing/2014/chart" uri="{C3380CC4-5D6E-409C-BE32-E72D297353CC}">
              <c16:uniqueId val="{00000001-4C59-46E6-A1BB-8F3D6C3B9B55}"/>
            </c:ext>
          </c:extLst>
        </c:ser>
        <c:dLbls>
          <c:dLblPos val="outEnd"/>
          <c:showLegendKey val="0"/>
          <c:showVal val="1"/>
          <c:showCatName val="0"/>
          <c:showSerName val="0"/>
          <c:showPercent val="0"/>
          <c:showBubbleSize val="0"/>
        </c:dLbls>
        <c:gapWidth val="219"/>
        <c:overlap val="-27"/>
        <c:axId val="739460447"/>
        <c:axId val="739453791"/>
      </c:barChart>
      <c:catAx>
        <c:axId val="7394604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39453791"/>
        <c:crosses val="autoZero"/>
        <c:auto val="1"/>
        <c:lblAlgn val="ctr"/>
        <c:lblOffset val="100"/>
        <c:noMultiLvlLbl val="0"/>
      </c:catAx>
      <c:valAx>
        <c:axId val="73945379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739460447"/>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221915141402032E-2"/>
          <c:y val="3.3385186787274194E-2"/>
          <c:w val="0.85238792650918638"/>
          <c:h val="0.66574106791358001"/>
        </c:manualLayout>
      </c:layout>
      <c:barChart>
        <c:barDir val="col"/>
        <c:grouping val="clustered"/>
        <c:varyColors val="0"/>
        <c:ser>
          <c:idx val="0"/>
          <c:order val="0"/>
          <c:tx>
            <c:strRef>
              <c:f>Sheet1!$B$1</c:f>
              <c:strCache>
                <c:ptCount val="1"/>
                <c:pt idx="0">
                  <c:v>Cañada College survey</c:v>
                </c:pt>
              </c:strCache>
            </c:strRef>
          </c:tx>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8AA4-4243-85A9-DEF6152FBA6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8AA4-4243-85A9-DEF6152FBA6C}"/>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5-8AA4-4243-85A9-DEF6152FBA6C}"/>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7-8AA4-4243-85A9-DEF6152FBA6C}"/>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9-8AA4-4243-85A9-DEF6152FBA6C}"/>
              </c:ext>
            </c:extLst>
          </c:dPt>
          <c:dPt>
            <c:idx val="5"/>
            <c:invertIfNegative val="0"/>
            <c:bubble3D val="0"/>
            <c:spPr>
              <a:solidFill>
                <a:schemeClr val="accent2"/>
              </a:solidFill>
              <a:ln>
                <a:noFill/>
              </a:ln>
              <a:effectLst/>
            </c:spPr>
            <c:extLst>
              <c:ext xmlns:c16="http://schemas.microsoft.com/office/drawing/2014/chart" uri="{C3380CC4-5D6E-409C-BE32-E72D297353CC}">
                <c16:uniqueId val="{0000000B-8AA4-4243-85A9-DEF6152FBA6C}"/>
              </c:ext>
            </c:extLst>
          </c:dPt>
          <c:dLbls>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6350" cap="flat" cmpd="sng" algn="ctr">
                      <a:solidFill>
                        <a:schemeClr val="tx1"/>
                      </a:solidFill>
                      <a:prstDash val="solid"/>
                      <a:round/>
                    </a:ln>
                    <a:effectLst/>
                  </c:spPr>
                </c15:leaderLines>
              </c:ext>
            </c:extLst>
          </c:dLbls>
          <c:cat>
            <c:strRef>
              <c:f>Sheet1!$A$2:$A$7</c:f>
              <c:strCache>
                <c:ptCount val="6"/>
                <c:pt idx="0">
                  <c:v>None</c:v>
                </c:pt>
                <c:pt idx="1">
                  <c:v>1-5 hours</c:v>
                </c:pt>
                <c:pt idx="2">
                  <c:v>6-10 hours</c:v>
                </c:pt>
                <c:pt idx="3">
                  <c:v>11-20 hours</c:v>
                </c:pt>
                <c:pt idx="4">
                  <c:v>21-30 hours</c:v>
                </c:pt>
                <c:pt idx="5">
                  <c:v>More than 30 hours</c:v>
                </c:pt>
              </c:strCache>
            </c:strRef>
          </c:cat>
          <c:val>
            <c:numRef>
              <c:f>Sheet1!$B$2:$B$7</c:f>
              <c:numCache>
                <c:formatCode>0%</c:formatCode>
                <c:ptCount val="6"/>
                <c:pt idx="0">
                  <c:v>0.79900000000000004</c:v>
                </c:pt>
                <c:pt idx="1">
                  <c:v>0.158</c:v>
                </c:pt>
                <c:pt idx="2">
                  <c:v>2.8000000000000001E-2</c:v>
                </c:pt>
                <c:pt idx="3">
                  <c:v>7.0000000000000001E-3</c:v>
                </c:pt>
                <c:pt idx="4">
                  <c:v>4.0000000000000001E-3</c:v>
                </c:pt>
                <c:pt idx="5">
                  <c:v>5.0000000000000001E-3</c:v>
                </c:pt>
              </c:numCache>
            </c:numRef>
          </c:val>
          <c:extLst>
            <c:ext xmlns:c16="http://schemas.microsoft.com/office/drawing/2014/chart" uri="{C3380CC4-5D6E-409C-BE32-E72D297353CC}">
              <c16:uniqueId val="{0000000C-8AA4-4243-85A9-DEF6152FBA6C}"/>
            </c:ext>
          </c:extLst>
        </c:ser>
        <c:ser>
          <c:idx val="1"/>
          <c:order val="1"/>
          <c:tx>
            <c:strRef>
              <c:f>Sheet1!$C$1</c:f>
              <c:strCache>
                <c:ptCount val="1"/>
                <c:pt idx="0">
                  <c:v>Medium-sized colleges</c:v>
                </c:pt>
              </c:strCache>
            </c:strRef>
          </c:tx>
          <c:spPr>
            <a:solidFill>
              <a:srgbClr val="C5DFA5"/>
            </a:solidFill>
            <a:ln>
              <a:noFill/>
            </a:ln>
            <a:effectLst/>
          </c:spPr>
          <c:invertIfNegative val="0"/>
          <c:dLbls>
            <c:dLbl>
              <c:idx val="0"/>
              <c:layout>
                <c:manualLayout>
                  <c:x val="8.8300220750551876E-3"/>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EB98-4740-8D7D-B9B271511C0F}"/>
                </c:ext>
              </c:extLst>
            </c:dLbl>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6350" cap="flat" cmpd="sng" algn="ctr">
                      <a:solidFill>
                        <a:schemeClr val="tx1"/>
                      </a:solidFill>
                      <a:prstDash val="solid"/>
                      <a:round/>
                    </a:ln>
                    <a:effectLst/>
                  </c:spPr>
                </c15:leaderLines>
              </c:ext>
            </c:extLst>
          </c:dLbls>
          <c:cat>
            <c:strRef>
              <c:f>Sheet1!$A$2:$A$7</c:f>
              <c:strCache>
                <c:ptCount val="6"/>
                <c:pt idx="0">
                  <c:v>None</c:v>
                </c:pt>
                <c:pt idx="1">
                  <c:v>1-5 hours</c:v>
                </c:pt>
                <c:pt idx="2">
                  <c:v>6-10 hours</c:v>
                </c:pt>
                <c:pt idx="3">
                  <c:v>11-20 hours</c:v>
                </c:pt>
                <c:pt idx="4">
                  <c:v>21-30 hours</c:v>
                </c:pt>
                <c:pt idx="5">
                  <c:v>More than 30 hours</c:v>
                </c:pt>
              </c:strCache>
            </c:strRef>
          </c:cat>
          <c:val>
            <c:numRef>
              <c:f>Sheet1!$C$2:$C$7</c:f>
              <c:numCache>
                <c:formatCode>0%</c:formatCode>
                <c:ptCount val="6"/>
                <c:pt idx="0">
                  <c:v>0.79500000000000004</c:v>
                </c:pt>
                <c:pt idx="1">
                  <c:v>0.14099999999999999</c:v>
                </c:pt>
                <c:pt idx="2">
                  <c:v>3.2000000000000001E-2</c:v>
                </c:pt>
                <c:pt idx="3">
                  <c:v>1.7000000000000001E-2</c:v>
                </c:pt>
                <c:pt idx="4">
                  <c:v>7.0000000000000001E-3</c:v>
                </c:pt>
                <c:pt idx="5">
                  <c:v>8.0000000000000002E-3</c:v>
                </c:pt>
              </c:numCache>
            </c:numRef>
          </c:val>
          <c:extLst>
            <c:ext xmlns:c16="http://schemas.microsoft.com/office/drawing/2014/chart" uri="{C3380CC4-5D6E-409C-BE32-E72D297353CC}">
              <c16:uniqueId val="{0000000C-EB98-4740-8D7D-B9B271511C0F}"/>
            </c:ext>
          </c:extLst>
        </c:ser>
        <c:dLbls>
          <c:dLblPos val="outEnd"/>
          <c:showLegendKey val="0"/>
          <c:showVal val="1"/>
          <c:showCatName val="0"/>
          <c:showSerName val="0"/>
          <c:showPercent val="0"/>
          <c:showBubbleSize val="0"/>
        </c:dLbls>
        <c:gapWidth val="100"/>
        <c:axId val="536497712"/>
        <c:axId val="648292624"/>
      </c:barChart>
      <c:valAx>
        <c:axId val="648292624"/>
        <c:scaling>
          <c:orientation val="minMax"/>
          <c:max val="1"/>
        </c:scaling>
        <c:delete val="0"/>
        <c:axPos val="l"/>
        <c:numFmt formatCode="0%"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536497712"/>
        <c:crosses val="autoZero"/>
        <c:crossBetween val="between"/>
      </c:valAx>
      <c:catAx>
        <c:axId val="536497712"/>
        <c:scaling>
          <c:orientation val="minMax"/>
        </c:scaling>
        <c:delete val="0"/>
        <c:axPos val="b"/>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648292624"/>
        <c:crosses val="autoZero"/>
        <c:auto val="1"/>
        <c:lblAlgn val="ctr"/>
        <c:lblOffset val="100"/>
        <c:noMultiLvlLbl val="0"/>
      </c:catAx>
      <c:spPr>
        <a:noFill/>
        <a:ln>
          <a:noFill/>
        </a:ln>
        <a:effectLst/>
      </c:spPr>
    </c:plotArea>
    <c:legend>
      <c:legendPos val="b"/>
      <c:layout>
        <c:manualLayout>
          <c:xMode val="edge"/>
          <c:yMode val="edge"/>
          <c:x val="0.05"/>
          <c:y val="0.90324811511911629"/>
          <c:w val="0.9"/>
          <c:h val="8.0049021370020595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zero"/>
    <c:showDLblsOverMax val="0"/>
  </c:chart>
  <c:spPr>
    <a:noFill/>
    <a:ln w="6350" cap="flat" cmpd="sng" algn="ctr">
      <a:noFill/>
      <a:prstDash val="solid"/>
      <a:miter lim="800000"/>
    </a:ln>
    <a:effectLst/>
  </c:spPr>
  <c:txPr>
    <a:bodyPr/>
    <a:lstStyle/>
    <a:p>
      <a:pPr>
        <a:defRPr sz="20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College Name</c:v>
                </c:pt>
              </c:strCache>
            </c:strRef>
          </c:tx>
          <c:spPr>
            <a:solidFill>
              <a:srgbClr val="C78E44"/>
            </a:solidFill>
          </c:spPr>
          <c:invertIfNegative val="0"/>
          <c:dLbls>
            <c:dLbl>
              <c:idx val="3"/>
              <c:layout/>
              <c:tx>
                <c:rich>
                  <a:bodyPr/>
                  <a:lstStyle/>
                  <a:p>
                    <a:r>
                      <a:rPr lang="en-US" dirty="0"/>
                      <a:t>47%</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AA3C-43CB-99FE-9BD5FDE84A6A}"/>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Lack of finances</c:v>
                </c:pt>
                <c:pt idx="1">
                  <c:v>Academically unprepared</c:v>
                </c:pt>
                <c:pt idx="2">
                  <c:v>Caring for dependents</c:v>
                </c:pt>
                <c:pt idx="3">
                  <c:v>Working full-time</c:v>
                </c:pt>
              </c:strCache>
            </c:strRef>
          </c:cat>
          <c:val>
            <c:numRef>
              <c:f>Sheet1!$B$2:$B$5</c:f>
              <c:numCache>
                <c:formatCode>0%</c:formatCode>
                <c:ptCount val="4"/>
                <c:pt idx="0">
                  <c:v>0.35</c:v>
                </c:pt>
                <c:pt idx="1">
                  <c:v>0.25</c:v>
                </c:pt>
                <c:pt idx="2">
                  <c:v>0.33</c:v>
                </c:pt>
                <c:pt idx="3">
                  <c:v>0.47</c:v>
                </c:pt>
              </c:numCache>
            </c:numRef>
          </c:val>
          <c:extLst>
            <c:ext xmlns:c16="http://schemas.microsoft.com/office/drawing/2014/chart" uri="{C3380CC4-5D6E-409C-BE32-E72D297353CC}">
              <c16:uniqueId val="{00000000-7A6C-4E1B-B901-8A5DBD20396D}"/>
            </c:ext>
          </c:extLst>
        </c:ser>
        <c:dLbls>
          <c:showLegendKey val="0"/>
          <c:showVal val="0"/>
          <c:showCatName val="0"/>
          <c:showSerName val="0"/>
          <c:showPercent val="0"/>
          <c:showBubbleSize val="0"/>
        </c:dLbls>
        <c:gapWidth val="150"/>
        <c:axId val="378948816"/>
        <c:axId val="380255864"/>
      </c:barChart>
      <c:catAx>
        <c:axId val="378948816"/>
        <c:scaling>
          <c:orientation val="minMax"/>
        </c:scaling>
        <c:delete val="0"/>
        <c:axPos val="l"/>
        <c:numFmt formatCode="General" sourceLinked="0"/>
        <c:majorTickMark val="out"/>
        <c:minorTickMark val="none"/>
        <c:tickLblPos val="nextTo"/>
        <c:crossAx val="380255864"/>
        <c:crosses val="autoZero"/>
        <c:auto val="1"/>
        <c:lblAlgn val="ctr"/>
        <c:lblOffset val="100"/>
        <c:noMultiLvlLbl val="0"/>
      </c:catAx>
      <c:valAx>
        <c:axId val="380255864"/>
        <c:scaling>
          <c:orientation val="minMax"/>
          <c:max val="1"/>
        </c:scaling>
        <c:delete val="0"/>
        <c:axPos val="b"/>
        <c:numFmt formatCode="0%" sourceLinked="1"/>
        <c:majorTickMark val="out"/>
        <c:minorTickMark val="none"/>
        <c:tickLblPos val="nextTo"/>
        <c:crossAx val="378948816"/>
        <c:crosses val="autoZero"/>
        <c:crossBetween val="between"/>
      </c:valAx>
    </c:plotArea>
    <c:plotVisOnly val="1"/>
    <c:dispBlanksAs val="gap"/>
    <c:showDLblsOverMax val="0"/>
  </c:chart>
  <c:txPr>
    <a:bodyPr/>
    <a:lstStyle/>
    <a:p>
      <a:pPr>
        <a:defRPr sz="20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40618389330292992"/>
          <c:y val="2.7707808564231738E-2"/>
          <c:w val="0.55902732746641959"/>
          <c:h val="0.83507844265058806"/>
        </c:manualLayout>
      </c:layout>
      <c:barChart>
        <c:barDir val="bar"/>
        <c:grouping val="clustered"/>
        <c:varyColors val="0"/>
        <c:ser>
          <c:idx val="0"/>
          <c:order val="0"/>
          <c:tx>
            <c:strRef>
              <c:f>Sheet1!$B$1</c:f>
              <c:strCache>
                <c:ptCount val="1"/>
                <c:pt idx="0">
                  <c:v>Medium-sized Colleges</c:v>
                </c:pt>
              </c:strCache>
            </c:strRef>
          </c:tx>
          <c:spPr>
            <a:solidFill>
              <a:srgbClr val="BF8A85"/>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Sheet1!$A$2:$A$9</c:f>
              <c:strCache>
                <c:ptCount val="8"/>
                <c:pt idx="0">
                  <c:v>Active military or veterans benefits</c:v>
                </c:pt>
                <c:pt idx="1">
                  <c:v>Student loans (bank, etc.)</c:v>
                </c:pt>
                <c:pt idx="2">
                  <c:v>Public assistance</c:v>
                </c:pt>
                <c:pt idx="3">
                  <c:v>Employer contributions</c:v>
                </c:pt>
                <c:pt idx="4">
                  <c:v>Scholarships</c:v>
                </c:pt>
                <c:pt idx="5">
                  <c:v>Grants</c:v>
                </c:pt>
                <c:pt idx="6">
                  <c:v>Income/savings from family</c:v>
                </c:pt>
                <c:pt idx="7">
                  <c:v>My own income/savings</c:v>
                </c:pt>
              </c:strCache>
            </c:strRef>
          </c:cat>
          <c:val>
            <c:numRef>
              <c:f>Sheet1!$B$2:$B$9</c:f>
              <c:numCache>
                <c:formatCode>0%</c:formatCode>
                <c:ptCount val="8"/>
                <c:pt idx="0">
                  <c:v>0.05</c:v>
                </c:pt>
                <c:pt idx="1">
                  <c:v>0.19</c:v>
                </c:pt>
                <c:pt idx="2">
                  <c:v>7.0000000000000007E-2</c:v>
                </c:pt>
                <c:pt idx="3">
                  <c:v>0.05</c:v>
                </c:pt>
                <c:pt idx="4">
                  <c:v>0.18</c:v>
                </c:pt>
                <c:pt idx="5">
                  <c:v>0.33</c:v>
                </c:pt>
                <c:pt idx="6">
                  <c:v>0.27</c:v>
                </c:pt>
                <c:pt idx="7">
                  <c:v>0.35</c:v>
                </c:pt>
              </c:numCache>
            </c:numRef>
          </c:val>
          <c:extLst>
            <c:ext xmlns:c16="http://schemas.microsoft.com/office/drawing/2014/chart" uri="{C3380CC4-5D6E-409C-BE32-E72D297353CC}">
              <c16:uniqueId val="{00000000-8073-41AF-869E-ABE555FCDE50}"/>
            </c:ext>
          </c:extLst>
        </c:ser>
        <c:ser>
          <c:idx val="1"/>
          <c:order val="1"/>
          <c:tx>
            <c:strRef>
              <c:f>Sheet1!$C$1</c:f>
              <c:strCache>
                <c:ptCount val="1"/>
                <c:pt idx="0">
                  <c:v>Cañada College</c:v>
                </c:pt>
              </c:strCache>
            </c:strRef>
          </c:tx>
          <c:spPr>
            <a:solidFill>
              <a:schemeClr val="accent1">
                <a:lumMod val="75000"/>
              </a:scheme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Sheet1!$A$2:$A$9</c:f>
              <c:strCache>
                <c:ptCount val="8"/>
                <c:pt idx="0">
                  <c:v>Active military or veterans benefits</c:v>
                </c:pt>
                <c:pt idx="1">
                  <c:v>Student loans (bank, etc.)</c:v>
                </c:pt>
                <c:pt idx="2">
                  <c:v>Public assistance</c:v>
                </c:pt>
                <c:pt idx="3">
                  <c:v>Employer contributions</c:v>
                </c:pt>
                <c:pt idx="4">
                  <c:v>Scholarships</c:v>
                </c:pt>
                <c:pt idx="5">
                  <c:v>Grants</c:v>
                </c:pt>
                <c:pt idx="6">
                  <c:v>Income/savings from family</c:v>
                </c:pt>
                <c:pt idx="7">
                  <c:v>My own income/savings</c:v>
                </c:pt>
              </c:strCache>
            </c:strRef>
          </c:cat>
          <c:val>
            <c:numRef>
              <c:f>Sheet1!$C$2:$C$9</c:f>
              <c:numCache>
                <c:formatCode>0%</c:formatCode>
                <c:ptCount val="8"/>
                <c:pt idx="0">
                  <c:v>0.02</c:v>
                </c:pt>
                <c:pt idx="1">
                  <c:v>0.03</c:v>
                </c:pt>
                <c:pt idx="2">
                  <c:v>0.05</c:v>
                </c:pt>
                <c:pt idx="3">
                  <c:v>0.06</c:v>
                </c:pt>
                <c:pt idx="4">
                  <c:v>0.17</c:v>
                </c:pt>
                <c:pt idx="5">
                  <c:v>0.18</c:v>
                </c:pt>
                <c:pt idx="6">
                  <c:v>0.37</c:v>
                </c:pt>
                <c:pt idx="7">
                  <c:v>0.54</c:v>
                </c:pt>
              </c:numCache>
            </c:numRef>
          </c:val>
          <c:extLst>
            <c:ext xmlns:c16="http://schemas.microsoft.com/office/drawing/2014/chart" uri="{C3380CC4-5D6E-409C-BE32-E72D297353CC}">
              <c16:uniqueId val="{00000001-8073-41AF-869E-ABE555FCDE50}"/>
            </c:ext>
          </c:extLst>
        </c:ser>
        <c:dLbls>
          <c:showLegendKey val="0"/>
          <c:showVal val="0"/>
          <c:showCatName val="0"/>
          <c:showSerName val="0"/>
          <c:showPercent val="0"/>
          <c:showBubbleSize val="0"/>
        </c:dLbls>
        <c:gapWidth val="150"/>
        <c:axId val="374220792"/>
        <c:axId val="374221184"/>
      </c:barChart>
      <c:catAx>
        <c:axId val="374220792"/>
        <c:scaling>
          <c:orientation val="minMax"/>
        </c:scaling>
        <c:delete val="0"/>
        <c:axPos val="l"/>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374221184"/>
        <c:crosses val="autoZero"/>
        <c:auto val="1"/>
        <c:lblAlgn val="ctr"/>
        <c:lblOffset val="100"/>
        <c:noMultiLvlLbl val="0"/>
      </c:catAx>
      <c:valAx>
        <c:axId val="374221184"/>
        <c:scaling>
          <c:orientation val="minMax"/>
          <c:max val="1"/>
        </c:scaling>
        <c:delete val="0"/>
        <c:axPos val="b"/>
        <c:numFmt formatCode="0%"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374220792"/>
        <c:crosses val="autoZero"/>
        <c:crossBetween val="between"/>
      </c:valAx>
      <c:spPr>
        <a:noFill/>
        <a:ln>
          <a:noFill/>
        </a:ln>
        <a:effectLst/>
      </c:spPr>
    </c:plotArea>
    <c:legend>
      <c:legendPos val="b"/>
      <c:layout>
        <c:manualLayout>
          <c:xMode val="edge"/>
          <c:yMode val="edge"/>
          <c:x val="0.19449297171186936"/>
          <c:y val="0.93529017206182563"/>
          <c:w val="0.67184879039441336"/>
          <c:h val="6.4709824023674894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20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10.xml><?xml version="1.0" encoding="utf-8"?>
<cs:colorStyle xmlns:cs="http://schemas.microsoft.com/office/drawing/2012/chartStyle" xmlns:a="http://schemas.openxmlformats.org/drawingml/2006/main" meth="withinLinear" id="14">
  <a:schemeClr val="accent1"/>
</cs:colorStyle>
</file>

<file path=ppt/charts/colors11.xml><?xml version="1.0" encoding="utf-8"?>
<cs:colorStyle xmlns:cs="http://schemas.microsoft.com/office/drawing/2012/chartStyle" xmlns:a="http://schemas.openxmlformats.org/drawingml/2006/main" meth="withinLinear" id="14">
  <a:schemeClr val="accent1"/>
</cs:colorStyle>
</file>

<file path=ppt/charts/colors12.xml><?xml version="1.0" encoding="utf-8"?>
<cs:colorStyle xmlns:cs="http://schemas.microsoft.com/office/drawing/2012/chartStyle" xmlns:a="http://schemas.openxmlformats.org/drawingml/2006/main" meth="withinLinear" id="14">
  <a:schemeClr val="accent1"/>
</cs:colorStyle>
</file>

<file path=ppt/charts/colors13.xml><?xml version="1.0" encoding="utf-8"?>
<cs:colorStyle xmlns:cs="http://schemas.microsoft.com/office/drawing/2012/chartStyle" xmlns:a="http://schemas.openxmlformats.org/drawingml/2006/main" meth="withinLinear" id="14">
  <a:schemeClr val="accent1"/>
</cs:colorStyle>
</file>

<file path=ppt/charts/colors14.xml><?xml version="1.0" encoding="utf-8"?>
<cs:colorStyle xmlns:cs="http://schemas.microsoft.com/office/drawing/2012/chartStyle" xmlns:a="http://schemas.openxmlformats.org/drawingml/2006/main" meth="withinLinear" id="14">
  <a:schemeClr val="accent1"/>
</cs:colorStyle>
</file>

<file path=ppt/charts/colors15.xml><?xml version="1.0" encoding="utf-8"?>
<cs:colorStyle xmlns:cs="http://schemas.microsoft.com/office/drawing/2012/chartStyle" xmlns:a="http://schemas.openxmlformats.org/drawingml/2006/main" meth="withinLinear" id="14">
  <a:schemeClr val="accent1"/>
</cs:colorStyle>
</file>

<file path=ppt/charts/colors16.xml><?xml version="1.0" encoding="utf-8"?>
<cs:colorStyle xmlns:cs="http://schemas.microsoft.com/office/drawing/2012/chartStyle" xmlns:a="http://schemas.openxmlformats.org/drawingml/2006/main" meth="withinLinear" id="18">
  <a:schemeClr val="accent5"/>
</cs:colorStyle>
</file>

<file path=ppt/charts/colors17.xml><?xml version="1.0" encoding="utf-8"?>
<cs:colorStyle xmlns:cs="http://schemas.microsoft.com/office/drawing/2012/chartStyle" xmlns:a="http://schemas.openxmlformats.org/drawingml/2006/main" meth="withinLinear" id="14">
  <a:schemeClr val="accent1"/>
</cs:colorStyle>
</file>

<file path=ppt/charts/colors18.xml><?xml version="1.0" encoding="utf-8"?>
<cs:colorStyle xmlns:cs="http://schemas.microsoft.com/office/drawing/2012/chartStyle" xmlns:a="http://schemas.openxmlformats.org/drawingml/2006/main" meth="withinLinear" id="14">
  <a:schemeClr val="accent1"/>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withinLinear" id="14">
  <a:schemeClr val="accent1"/>
</cs:colorStyle>
</file>

<file path=ppt/charts/colors23.xml><?xml version="1.0" encoding="utf-8"?>
<cs:colorStyle xmlns:cs="http://schemas.microsoft.com/office/drawing/2012/chartStyle" xmlns:a="http://schemas.openxmlformats.org/drawingml/2006/main" meth="withinLinear" id="14">
  <a:schemeClr val="accent1"/>
</cs:colorStyle>
</file>

<file path=ppt/charts/colors24.xml><?xml version="1.0" encoding="utf-8"?>
<cs:colorStyle xmlns:cs="http://schemas.microsoft.com/office/drawing/2012/chartStyle" xmlns:a="http://schemas.openxmlformats.org/drawingml/2006/main" meth="withinLinear" id="14">
  <a:schemeClr val="accent1"/>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withinLinear" id="14">
  <a:schemeClr val="accent1"/>
</cs:colorStyle>
</file>

<file path=ppt/charts/colors27.xml><?xml version="1.0" encoding="utf-8"?>
<cs:colorStyle xmlns:cs="http://schemas.microsoft.com/office/drawing/2012/chartStyle" xmlns:a="http://schemas.openxmlformats.org/drawingml/2006/main" meth="withinLinear" id="14">
  <a:schemeClr val="accent1"/>
</cs:colorStyle>
</file>

<file path=ppt/charts/colors28.xml><?xml version="1.0" encoding="utf-8"?>
<cs:colorStyle xmlns:cs="http://schemas.microsoft.com/office/drawing/2012/chartStyle" xmlns:a="http://schemas.openxmlformats.org/drawingml/2006/main" meth="withinLinear" id="14">
  <a:schemeClr val="accent1"/>
</cs:colorStyle>
</file>

<file path=ppt/charts/colors2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withinLinear" id="14">
  <a:schemeClr val="accent1"/>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 id="14">
  <a:schemeClr val="accent1"/>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3" dt="2019-11-20T09:15:09.605" idx="2">
    <p:pos x="10" y="10"/>
    <p:text>Possible data point for the future: how many student staff positions do we have on campus?</p:text>
    <p:extLst>
      <p:ext uri="{C676402C-5697-4E1C-873F-D02D1690AC5C}">
        <p15:threadingInfo xmlns:p15="http://schemas.microsoft.com/office/powerpoint/2012/main" timeZoneBias="480"/>
      </p:ext>
    </p:extLst>
  </p:cm>
  <p:cm authorId="3" dt="2019-11-20T09:15:44.652" idx="3">
    <p:pos x="106" y="106"/>
    <p:text>Possible future cabinet discussion: child care for future Cañada?</p:text>
    <p:extLst>
      <p:ext uri="{C676402C-5697-4E1C-873F-D02D1690AC5C}">
        <p15:threadingInfo xmlns:p15="http://schemas.microsoft.com/office/powerpoint/2012/main" timeZoneBias="4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3" dt="2019-11-20T09:24:50.578" idx="4">
    <p:pos x="10" y="10"/>
    <p:text>Other colleges in the state used the then SSSP funding formulas to create college practices and requirements related to student ed planning and meeting with counselors. These practices - while many have since eroded or been eliminated - have heavily influenced the culture of "you must meet with a counselor". Question: has Cañada ever made counseling and advising mandatory?</p:text>
    <p:extLst>
      <p:ext uri="{C676402C-5697-4E1C-873F-D02D1690AC5C}">
        <p15:threadingInfo xmlns:p15="http://schemas.microsoft.com/office/powerpoint/2012/main" timeZoneBias="480"/>
      </p:ext>
    </p:extLst>
  </p:cm>
</p:cmLst>
</file>

<file path=ppt/drawings/drawing1.xml><?xml version="1.0" encoding="utf-8"?>
<c:userShapes xmlns:c="http://schemas.openxmlformats.org/drawingml/2006/chart">
  <cdr:relSizeAnchor xmlns:cdr="http://schemas.openxmlformats.org/drawingml/2006/chartDrawing">
    <cdr:from>
      <cdr:x>0.08411</cdr:x>
      <cdr:y>0.27451</cdr:y>
    </cdr:from>
    <cdr:to>
      <cdr:x>0.98598</cdr:x>
      <cdr:y>0.27451</cdr:y>
    </cdr:to>
    <cdr:cxnSp macro="">
      <cdr:nvCxnSpPr>
        <cdr:cNvPr id="3" name="Straight Connector 2">
          <a:extLst xmlns:a="http://schemas.openxmlformats.org/drawingml/2006/main">
            <a:ext uri="{FF2B5EF4-FFF2-40B4-BE49-F238E27FC236}">
              <a16:creationId xmlns:a16="http://schemas.microsoft.com/office/drawing/2014/main" id="{96433F5D-E2C1-4397-BD33-3DEEA73B3AB3}"/>
            </a:ext>
          </a:extLst>
        </cdr:cNvPr>
        <cdr:cNvCxnSpPr/>
      </cdr:nvCxnSpPr>
      <cdr:spPr>
        <a:xfrm xmlns:a="http://schemas.openxmlformats.org/drawingml/2006/main">
          <a:off x="685800" y="1066800"/>
          <a:ext cx="7353307" cy="0"/>
        </a:xfrm>
        <a:prstGeom xmlns:a="http://schemas.openxmlformats.org/drawingml/2006/main" prst="line">
          <a:avLst/>
        </a:prstGeom>
        <a:ln xmlns:a="http://schemas.openxmlformats.org/drawingml/2006/main" w="41275">
          <a:solidFill>
            <a:schemeClr val="accent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240" cy="464820"/>
          </a:xfrm>
          <a:prstGeom prst="rect">
            <a:avLst/>
          </a:prstGeom>
        </p:spPr>
        <p:txBody>
          <a:bodyPr vert="horz" lIns="91723" tIns="45862" rIns="91723" bIns="45862" rtlCol="0"/>
          <a:lstStyle>
            <a:lvl1pPr algn="l">
              <a:defRPr sz="1200"/>
            </a:lvl1pPr>
          </a:lstStyle>
          <a:p>
            <a:endParaRPr lang="en-US" dirty="0"/>
          </a:p>
        </p:txBody>
      </p:sp>
      <p:sp>
        <p:nvSpPr>
          <p:cNvPr id="3" name="Date Placeholder 2"/>
          <p:cNvSpPr>
            <a:spLocks noGrp="1"/>
          </p:cNvSpPr>
          <p:nvPr>
            <p:ph type="dt" sz="quarter" idx="1"/>
          </p:nvPr>
        </p:nvSpPr>
        <p:spPr>
          <a:xfrm>
            <a:off x="3970960" y="0"/>
            <a:ext cx="3038240" cy="464820"/>
          </a:xfrm>
          <a:prstGeom prst="rect">
            <a:avLst/>
          </a:prstGeom>
        </p:spPr>
        <p:txBody>
          <a:bodyPr vert="horz" lIns="91723" tIns="45862" rIns="91723" bIns="45862" rtlCol="0"/>
          <a:lstStyle>
            <a:lvl1pPr algn="r">
              <a:defRPr sz="1200"/>
            </a:lvl1pPr>
          </a:lstStyle>
          <a:p>
            <a:fld id="{22F4B7A2-EDCA-494D-9B29-2CC7F0AF22C8}" type="datetimeFigureOut">
              <a:rPr lang="en-US" smtClean="0"/>
              <a:pPr/>
              <a:t>11/20/2019</a:t>
            </a:fld>
            <a:endParaRPr lang="en-US" dirty="0"/>
          </a:p>
        </p:txBody>
      </p:sp>
      <p:sp>
        <p:nvSpPr>
          <p:cNvPr id="4" name="Footer Placeholder 3"/>
          <p:cNvSpPr>
            <a:spLocks noGrp="1"/>
          </p:cNvSpPr>
          <p:nvPr>
            <p:ph type="ftr" sz="quarter" idx="2"/>
          </p:nvPr>
        </p:nvSpPr>
        <p:spPr>
          <a:xfrm>
            <a:off x="1" y="8829468"/>
            <a:ext cx="3038240" cy="464820"/>
          </a:xfrm>
          <a:prstGeom prst="rect">
            <a:avLst/>
          </a:prstGeom>
        </p:spPr>
        <p:txBody>
          <a:bodyPr vert="horz" lIns="91723" tIns="45862" rIns="91723" bIns="458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60" y="8829468"/>
            <a:ext cx="3038240" cy="464820"/>
          </a:xfrm>
          <a:prstGeom prst="rect">
            <a:avLst/>
          </a:prstGeom>
        </p:spPr>
        <p:txBody>
          <a:bodyPr vert="horz" lIns="91723" tIns="45862" rIns="91723" bIns="45862" rtlCol="0" anchor="b"/>
          <a:lstStyle>
            <a:lvl1pPr algn="r">
              <a:defRPr sz="1200"/>
            </a:lvl1pPr>
          </a:lstStyle>
          <a:p>
            <a:fld id="{6DCD718E-B8DA-4BC0-946E-EB87F279969D}" type="slidenum">
              <a:rPr lang="en-US" smtClean="0"/>
              <a:pPr/>
              <a:t>‹#›</a:t>
            </a:fld>
            <a:endParaRPr lang="en-US" dirty="0"/>
          </a:p>
        </p:txBody>
      </p:sp>
    </p:spTree>
    <p:extLst>
      <p:ext uri="{BB962C8B-B14F-4D97-AF65-F5344CB8AC3E}">
        <p14:creationId xmlns:p14="http://schemas.microsoft.com/office/powerpoint/2010/main" val="1687021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3" tIns="46586" rIns="93173" bIns="46586"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3" tIns="46586" rIns="93173" bIns="46586" rtlCol="0"/>
          <a:lstStyle>
            <a:lvl1pPr algn="r">
              <a:defRPr sz="1200"/>
            </a:lvl1pPr>
          </a:lstStyle>
          <a:p>
            <a:fld id="{EDBC6FBA-7E90-438D-8C7D-CC010FD57D7A}" type="datetimeFigureOut">
              <a:rPr lang="en-US" smtClean="0"/>
              <a:pPr/>
              <a:t>11/20/2019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3" tIns="46586" rIns="93173" bIns="4658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3" tIns="46586" rIns="93173"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3" tIns="46586" rIns="93173" bIns="4658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3" tIns="46586" rIns="93173" bIns="46586" rtlCol="0" anchor="b"/>
          <a:lstStyle>
            <a:lvl1pPr algn="r">
              <a:defRPr sz="1200"/>
            </a:lvl1pPr>
          </a:lstStyle>
          <a:p>
            <a:fld id="{93AF1055-CB92-40EF-BD09-A2225F1FCAC6}" type="slidenum">
              <a:rPr lang="en-US" smtClean="0"/>
              <a:pPr/>
              <a:t>‹#›</a:t>
            </a:fld>
            <a:endParaRPr lang="en-US" dirty="0"/>
          </a:p>
        </p:txBody>
      </p:sp>
    </p:spTree>
    <p:extLst>
      <p:ext uri="{BB962C8B-B14F-4D97-AF65-F5344CB8AC3E}">
        <p14:creationId xmlns:p14="http://schemas.microsoft.com/office/powerpoint/2010/main" val="4117553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AF1055-CB92-40EF-BD09-A2225F1FCAC6}" type="slidenum">
              <a:rPr lang="en-US" smtClean="0"/>
              <a:pPr/>
              <a:t>1</a:t>
            </a:fld>
            <a:endParaRPr lang="en-US" dirty="0"/>
          </a:p>
        </p:txBody>
      </p:sp>
    </p:spTree>
    <p:extLst>
      <p:ext uri="{BB962C8B-B14F-4D97-AF65-F5344CB8AC3E}">
        <p14:creationId xmlns:p14="http://schemas.microsoft.com/office/powerpoint/2010/main" val="42554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a:t>Sex</a:t>
            </a:r>
            <a:endParaRPr lang="en-US" dirty="0"/>
          </a:p>
          <a:p>
            <a:r>
              <a:rPr lang="en-US" dirty="0"/>
              <a:t>35% of</a:t>
            </a:r>
            <a:r>
              <a:rPr lang="en-US" baseline="0" dirty="0"/>
              <a:t> student</a:t>
            </a:r>
            <a:r>
              <a:rPr lang="en-US" dirty="0"/>
              <a:t> respondents identified</a:t>
            </a:r>
            <a:r>
              <a:rPr lang="en-US" baseline="0" dirty="0"/>
              <a:t> as </a:t>
            </a:r>
            <a:r>
              <a:rPr lang="en-US" dirty="0"/>
              <a:t>Men</a:t>
            </a:r>
            <a:r>
              <a:rPr lang="en-US" baseline="0" dirty="0"/>
              <a:t> and 58</a:t>
            </a:r>
            <a:r>
              <a:rPr lang="en-US" dirty="0"/>
              <a:t>% as Women. </a:t>
            </a:r>
            <a:r>
              <a:rPr lang="en-US" sz="1200" i="1" kern="1200" dirty="0">
                <a:solidFill>
                  <a:schemeClr val="tx1"/>
                </a:solidFill>
                <a:latin typeface="+mn-lt"/>
                <a:ea typeface="+mn-ea"/>
                <a:cs typeface="+mn-cs"/>
              </a:rPr>
              <a:t>Compare</a:t>
            </a:r>
            <a:r>
              <a:rPr lang="en-US" sz="1200" i="1" kern="1200" baseline="0" dirty="0">
                <a:solidFill>
                  <a:schemeClr val="tx1"/>
                </a:solidFill>
                <a:latin typeface="+mn-lt"/>
                <a:ea typeface="+mn-ea"/>
                <a:cs typeface="+mn-cs"/>
              </a:rPr>
              <a:t> this data with cohort respondents</a:t>
            </a:r>
            <a:r>
              <a:rPr lang="en-US" sz="1200" kern="1200" dirty="0">
                <a:solidFill>
                  <a:schemeClr val="tx1"/>
                </a:solidFill>
                <a:latin typeface="+mn-lt"/>
                <a:ea typeface="+mn-ea"/>
                <a:cs typeface="+mn-cs"/>
              </a:rPr>
              <a:t>.</a:t>
            </a:r>
            <a:r>
              <a:rPr lang="en-US" sz="1200" kern="1200" baseline="0" dirty="0">
                <a:solidFill>
                  <a:schemeClr val="tx1"/>
                </a:solidFill>
                <a:latin typeface="+mn-lt"/>
                <a:ea typeface="+mn-ea"/>
                <a:cs typeface="+mn-cs"/>
              </a:rPr>
              <a:t> </a:t>
            </a:r>
            <a:r>
              <a:rPr lang="en-US" i="1" dirty="0"/>
              <a:t>(survey item #39, Standard Reports/Appendix/Table 1: Respondents to Underlying Populations)</a:t>
            </a:r>
            <a:endParaRPr lang="en-US" dirty="0"/>
          </a:p>
          <a:p>
            <a:endParaRPr lang="en-US" dirty="0"/>
          </a:p>
          <a:p>
            <a:r>
              <a:rPr lang="en-US" sz="1200" dirty="0"/>
              <a:t>* Cañada College population data are Cañada College 2019 Spring enrollment data in data warehouse. No weighting procedure is applied.</a:t>
            </a:r>
          </a:p>
          <a:p>
            <a:r>
              <a:rPr lang="en-US" sz="1200" dirty="0"/>
              <a:t>* With 99% significance level, a chi-square test was conducted and indicated that our survey sample significantly  is different with the distribution of students we observed for Spring 19. (p-value =0.0000)</a:t>
            </a:r>
          </a:p>
        </p:txBody>
      </p:sp>
      <p:sp>
        <p:nvSpPr>
          <p:cNvPr id="4" name="Slide Number Placeholder 3"/>
          <p:cNvSpPr>
            <a:spLocks noGrp="1"/>
          </p:cNvSpPr>
          <p:nvPr>
            <p:ph type="sldNum" sz="quarter" idx="10"/>
          </p:nvPr>
        </p:nvSpPr>
        <p:spPr/>
        <p:txBody>
          <a:bodyPr/>
          <a:lstStyle/>
          <a:p>
            <a:fld id="{93AF1055-CB92-40EF-BD09-A2225F1FCAC6}" type="slidenum">
              <a:rPr lang="en-US" smtClean="0"/>
              <a:pPr/>
              <a:t>10</a:t>
            </a:fld>
            <a:endParaRPr lang="en-US" dirty="0"/>
          </a:p>
        </p:txBody>
      </p:sp>
    </p:spTree>
    <p:extLst>
      <p:ext uri="{BB962C8B-B14F-4D97-AF65-F5344CB8AC3E}">
        <p14:creationId xmlns:p14="http://schemas.microsoft.com/office/powerpoint/2010/main" val="1816973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a:t>
            </a:r>
          </a:p>
        </p:txBody>
      </p:sp>
      <p:sp>
        <p:nvSpPr>
          <p:cNvPr id="4" name="Slide Number Placeholder 3"/>
          <p:cNvSpPr>
            <a:spLocks noGrp="1"/>
          </p:cNvSpPr>
          <p:nvPr>
            <p:ph type="sldNum" sz="quarter" idx="10"/>
          </p:nvPr>
        </p:nvSpPr>
        <p:spPr/>
        <p:txBody>
          <a:bodyPr/>
          <a:lstStyle/>
          <a:p>
            <a:fld id="{93AF1055-CB92-40EF-BD09-A2225F1FCAC6}" type="slidenum">
              <a:rPr lang="en-US" smtClean="0"/>
              <a:pPr/>
              <a:t>11</a:t>
            </a:fld>
            <a:endParaRPr lang="en-US" dirty="0"/>
          </a:p>
        </p:txBody>
      </p:sp>
    </p:spTree>
    <p:extLst>
      <p:ext uri="{BB962C8B-B14F-4D97-AF65-F5344CB8AC3E}">
        <p14:creationId xmlns:p14="http://schemas.microsoft.com/office/powerpoint/2010/main" val="4292085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a:t>Updated with 2019 spring data</a:t>
            </a:r>
          </a:p>
          <a:p>
            <a:endParaRPr lang="en-US" b="1" u="sng" dirty="0"/>
          </a:p>
          <a:p>
            <a:r>
              <a:rPr lang="en-US" b="1" u="sng" dirty="0"/>
              <a:t>Racial Identification</a:t>
            </a:r>
            <a:endParaRPr lang="en-US" dirty="0"/>
          </a:p>
          <a:p>
            <a:r>
              <a:rPr lang="en-US" dirty="0"/>
              <a:t>9% of our student respondents identify themselves as of two or more races, 23% as White, 1% as Native Hawaiian or Pacific</a:t>
            </a:r>
            <a:r>
              <a:rPr lang="en-US" baseline="0" dirty="0"/>
              <a:t> Islander, 31% as Hispanic or Latino, 2% as Black or African American, 9% as Asian, 0</a:t>
            </a:r>
            <a:r>
              <a:rPr lang="en-US" dirty="0"/>
              <a:t>% as American Indian or Alaska</a:t>
            </a:r>
            <a:r>
              <a:rPr lang="en-US" baseline="0" dirty="0"/>
              <a:t> Native,(0% in the chart) and 11% chose not to respond</a:t>
            </a:r>
            <a:r>
              <a:rPr lang="en-US" dirty="0"/>
              <a:t>. </a:t>
            </a:r>
            <a:r>
              <a:rPr lang="en-US" sz="1200" i="1" kern="1200" dirty="0">
                <a:solidFill>
                  <a:schemeClr val="tx1"/>
                </a:solidFill>
                <a:latin typeface="+mn-lt"/>
                <a:ea typeface="+mn-ea"/>
                <a:cs typeface="+mn-cs"/>
              </a:rPr>
              <a:t>Compare</a:t>
            </a:r>
            <a:r>
              <a:rPr lang="en-US" sz="1200" i="1" kern="1200" baseline="0" dirty="0">
                <a:solidFill>
                  <a:schemeClr val="tx1"/>
                </a:solidFill>
                <a:latin typeface="+mn-lt"/>
                <a:ea typeface="+mn-ea"/>
                <a:cs typeface="+mn-cs"/>
              </a:rPr>
              <a:t> this data with cohort respondents</a:t>
            </a:r>
            <a:r>
              <a:rPr lang="en-US" sz="1200" kern="1200" dirty="0">
                <a:solidFill>
                  <a:schemeClr val="tx1"/>
                </a:solidFill>
                <a:latin typeface="+mn-lt"/>
                <a:ea typeface="+mn-ea"/>
                <a:cs typeface="+mn-cs"/>
              </a:rPr>
              <a:t>.</a:t>
            </a:r>
            <a:r>
              <a:rPr lang="en-US" sz="1200" kern="1200" baseline="0" dirty="0">
                <a:solidFill>
                  <a:schemeClr val="tx1"/>
                </a:solidFill>
                <a:latin typeface="+mn-lt"/>
                <a:ea typeface="+mn-ea"/>
                <a:cs typeface="+mn-cs"/>
              </a:rPr>
              <a:t> </a:t>
            </a:r>
            <a:r>
              <a:rPr lang="en-US" i="1" dirty="0"/>
              <a:t>(survey item #45, Standard Reports/Appendix/Table 1: Respondents to Underlying Populations)</a:t>
            </a:r>
          </a:p>
          <a:p>
            <a:r>
              <a:rPr lang="en-US" dirty="0"/>
              <a:t> </a:t>
            </a:r>
          </a:p>
          <a:p>
            <a:r>
              <a:rPr lang="en-US" b="1" u="sng" dirty="0"/>
              <a:t>International Students</a:t>
            </a:r>
            <a:endParaRPr lang="en-US" dirty="0"/>
          </a:p>
          <a:p>
            <a:r>
              <a:rPr lang="en-US" dirty="0"/>
              <a:t>15% of our students responded </a:t>
            </a:r>
            <a:r>
              <a:rPr lang="en-US" i="1" dirty="0"/>
              <a:t>yes</a:t>
            </a:r>
            <a:r>
              <a:rPr lang="en-US" dirty="0"/>
              <a:t> to the question, “Are you an international student or non-resident alien?” </a:t>
            </a:r>
            <a:r>
              <a:rPr lang="en-US" i="1" dirty="0"/>
              <a:t>(survey item #43, Standard Reports/Appendix/Table 1: Respondents to Underlying Populations).</a:t>
            </a:r>
          </a:p>
          <a:p>
            <a:endParaRPr lang="en-US" dirty="0"/>
          </a:p>
          <a:p>
            <a:r>
              <a:rPr lang="en-US" b="1" u="sng" dirty="0">
                <a:solidFill>
                  <a:srgbClr val="FFFF00"/>
                </a:solidFill>
              </a:rPr>
              <a:t>Limited English Speaking Students</a:t>
            </a:r>
            <a:endParaRPr lang="en-US" dirty="0">
              <a:solidFill>
                <a:srgbClr val="FFFF00"/>
              </a:solidFill>
            </a:endParaRPr>
          </a:p>
          <a:p>
            <a:r>
              <a:rPr lang="en-US" dirty="0">
                <a:solidFill>
                  <a:srgbClr val="FFFF00"/>
                </a:solidFill>
              </a:rPr>
              <a:t>At our institution, 15.3% of </a:t>
            </a:r>
            <a:r>
              <a:rPr lang="en-US" i="1" dirty="0">
                <a:solidFill>
                  <a:srgbClr val="FFFF00"/>
                </a:solidFill>
              </a:rPr>
              <a:t>CCSSE</a:t>
            </a:r>
            <a:r>
              <a:rPr lang="en-US" dirty="0">
                <a:solidFill>
                  <a:srgbClr val="FFFF00"/>
                </a:solidFill>
              </a:rPr>
              <a:t> </a:t>
            </a:r>
            <a:r>
              <a:rPr lang="en-US" baseline="0" dirty="0">
                <a:solidFill>
                  <a:srgbClr val="FFFF00"/>
                </a:solidFill>
              </a:rPr>
              <a:t>respondents</a:t>
            </a:r>
            <a:r>
              <a:rPr lang="en-US" dirty="0">
                <a:solidFill>
                  <a:srgbClr val="FFFF00"/>
                </a:solidFill>
              </a:rPr>
              <a:t> report that English is</a:t>
            </a:r>
            <a:r>
              <a:rPr lang="en-US" baseline="0" dirty="0">
                <a:solidFill>
                  <a:srgbClr val="FFFF00"/>
                </a:solidFill>
              </a:rPr>
              <a:t> not their first language</a:t>
            </a:r>
            <a:r>
              <a:rPr lang="en-US" dirty="0">
                <a:solidFill>
                  <a:srgbClr val="FFFF00"/>
                </a:solidFill>
              </a:rPr>
              <a:t> </a:t>
            </a:r>
            <a:r>
              <a:rPr lang="en-US" i="1" dirty="0">
                <a:solidFill>
                  <a:srgbClr val="FFFF00"/>
                </a:solidFill>
              </a:rPr>
              <a:t>(survey item #41, Standard Reports for [College Name]/All Students/Frequencies)</a:t>
            </a:r>
            <a:r>
              <a:rPr lang="en-US" dirty="0">
                <a:solidFill>
                  <a:srgbClr val="FFFF00"/>
                </a:solidFill>
              </a:rPr>
              <a:t>.</a:t>
            </a:r>
          </a:p>
          <a:p>
            <a:endParaRPr lang="en-US" dirty="0"/>
          </a:p>
        </p:txBody>
      </p:sp>
      <p:sp>
        <p:nvSpPr>
          <p:cNvPr id="4" name="Slide Number Placeholder 3"/>
          <p:cNvSpPr>
            <a:spLocks noGrp="1"/>
          </p:cNvSpPr>
          <p:nvPr>
            <p:ph type="sldNum" sz="quarter" idx="10"/>
          </p:nvPr>
        </p:nvSpPr>
        <p:spPr/>
        <p:txBody>
          <a:bodyPr/>
          <a:lstStyle/>
          <a:p>
            <a:fld id="{93AF1055-CB92-40EF-BD09-A2225F1FCAC6}" type="slidenum">
              <a:rPr lang="en-US" smtClean="0"/>
              <a:pPr/>
              <a:t>12</a:t>
            </a:fld>
            <a:endParaRPr lang="en-US" dirty="0"/>
          </a:p>
        </p:txBody>
      </p:sp>
    </p:spTree>
    <p:extLst>
      <p:ext uri="{BB962C8B-B14F-4D97-AF65-F5344CB8AC3E}">
        <p14:creationId xmlns:p14="http://schemas.microsoft.com/office/powerpoint/2010/main" val="3971322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a:t>Educational Attainment</a:t>
            </a:r>
            <a:endParaRPr lang="en-US" dirty="0"/>
          </a:p>
          <a:p>
            <a:r>
              <a:rPr lang="en-US" dirty="0"/>
              <a:t>48.4% of the respondents report starting their college careers at this community college.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3AF1055-CB92-40EF-BD09-A2225F1FCAC6}" type="slidenum">
              <a:rPr lang="en-US" smtClean="0"/>
              <a:pPr/>
              <a:t>13</a:t>
            </a:fld>
            <a:endParaRPr lang="en-US" dirty="0"/>
          </a:p>
        </p:txBody>
      </p:sp>
    </p:spTree>
    <p:extLst>
      <p:ext uri="{BB962C8B-B14F-4D97-AF65-F5344CB8AC3E}">
        <p14:creationId xmlns:p14="http://schemas.microsoft.com/office/powerpoint/2010/main" val="1761065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15.6</a:t>
            </a:r>
            <a:r>
              <a:rPr lang="en-US" dirty="0" smtClean="0"/>
              <a:t>% have</a:t>
            </a:r>
            <a:r>
              <a:rPr lang="en-US" baseline="0" dirty="0" smtClean="0"/>
              <a:t> yet to complete any credit hours at the college. </a:t>
            </a:r>
            <a:r>
              <a:rPr lang="en-US" sz="1200" b="0" i="0" u="none" strike="noStrike" kern="1200" dirty="0" smtClean="0">
                <a:solidFill>
                  <a:schemeClr val="tx1"/>
                </a:solidFill>
                <a:effectLst/>
                <a:latin typeface="+mn-lt"/>
                <a:ea typeface="+mn-ea"/>
                <a:cs typeface="+mn-cs"/>
              </a:rPr>
              <a:t>34.3</a:t>
            </a:r>
            <a:r>
              <a:rPr lang="en-US" dirty="0" smtClean="0"/>
              <a:t> </a:t>
            </a:r>
            <a:r>
              <a:rPr lang="en-US" baseline="0" dirty="0" smtClean="0"/>
              <a:t>% have completed 1-14 credits, </a:t>
            </a:r>
            <a:r>
              <a:rPr lang="en-US" sz="1200" b="0" i="0" u="none" strike="noStrike" kern="1200" dirty="0" smtClean="0">
                <a:solidFill>
                  <a:schemeClr val="tx1"/>
                </a:solidFill>
                <a:effectLst/>
                <a:latin typeface="+mn-lt"/>
                <a:ea typeface="+mn-ea"/>
                <a:cs typeface="+mn-cs"/>
              </a:rPr>
              <a:t>18.8</a:t>
            </a:r>
            <a:r>
              <a:rPr lang="en-US" baseline="0" dirty="0" smtClean="0"/>
              <a:t>% have completed 15-29 credit hours, and 31.4% have completed 30 or more credits at the college.</a:t>
            </a:r>
            <a:r>
              <a:rPr lang="en-US" dirty="0" smtClean="0"/>
              <a:t> </a:t>
            </a:r>
            <a:endParaRPr lang="en-US" dirty="0"/>
          </a:p>
        </p:txBody>
      </p:sp>
      <p:sp>
        <p:nvSpPr>
          <p:cNvPr id="4" name="Slide Number Placeholder 3"/>
          <p:cNvSpPr>
            <a:spLocks noGrp="1"/>
          </p:cNvSpPr>
          <p:nvPr>
            <p:ph type="sldNum" sz="quarter" idx="10"/>
          </p:nvPr>
        </p:nvSpPr>
        <p:spPr/>
        <p:txBody>
          <a:bodyPr/>
          <a:lstStyle/>
          <a:p>
            <a:fld id="{93AF1055-CB92-40EF-BD09-A2225F1FCAC6}" type="slidenum">
              <a:rPr lang="en-US" smtClean="0"/>
              <a:pPr/>
              <a:t>14</a:t>
            </a:fld>
            <a:endParaRPr lang="en-US" dirty="0"/>
          </a:p>
        </p:txBody>
      </p:sp>
    </p:spTree>
    <p:extLst>
      <p:ext uri="{BB962C8B-B14F-4D97-AF65-F5344CB8AC3E}">
        <p14:creationId xmlns:p14="http://schemas.microsoft.com/office/powerpoint/2010/main" val="258077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u="sng" dirty="0"/>
          </a:p>
          <a:p>
            <a:r>
              <a:rPr lang="en-US" b="1" u="sng" dirty="0"/>
              <a:t>College-Sponsored Activities</a:t>
            </a:r>
            <a:endParaRPr lang="en-US" dirty="0"/>
          </a:p>
          <a:p>
            <a:r>
              <a:rPr lang="en-US" dirty="0"/>
              <a:t>79.9% of student</a:t>
            </a:r>
            <a:r>
              <a:rPr lang="en-US" baseline="0" dirty="0"/>
              <a:t> respondents</a:t>
            </a:r>
            <a:r>
              <a:rPr lang="en-US" dirty="0"/>
              <a:t> do not</a:t>
            </a:r>
            <a:r>
              <a:rPr lang="en-US" baseline="0" dirty="0"/>
              <a:t> participate in any college-sponsored activities (including organizations, campus publications, student government, intramural sports, etc.) while </a:t>
            </a:r>
            <a:r>
              <a:rPr lang="en-US" sz="1200" b="0" i="0" u="none" strike="noStrike" kern="1200" dirty="0">
                <a:solidFill>
                  <a:schemeClr val="tx1"/>
                </a:solidFill>
                <a:effectLst/>
                <a:latin typeface="+mn-lt"/>
                <a:ea typeface="+mn-ea"/>
                <a:cs typeface="+mn-cs"/>
              </a:rPr>
              <a:t>15.8</a:t>
            </a:r>
            <a:r>
              <a:rPr lang="en-US" dirty="0"/>
              <a:t>% </a:t>
            </a:r>
            <a:r>
              <a:rPr lang="en-US" i="0" dirty="0"/>
              <a:t>typically</a:t>
            </a:r>
            <a:r>
              <a:rPr lang="en-US" i="0" baseline="0" dirty="0"/>
              <a:t> spend only 1 to </a:t>
            </a:r>
            <a:r>
              <a:rPr lang="en-US" baseline="0" dirty="0"/>
              <a:t>5 hours per week participating in these activities</a:t>
            </a:r>
            <a:r>
              <a:rPr lang="en-US" i="1" dirty="0"/>
              <a:t>(survey item</a:t>
            </a:r>
            <a:r>
              <a:rPr lang="en-US" i="1" baseline="0" dirty="0"/>
              <a:t> #10c, </a:t>
            </a:r>
            <a:r>
              <a:rPr lang="en-US" i="1" dirty="0"/>
              <a:t>Standard Reports for [College Name]/All Students/Frequencies).</a:t>
            </a:r>
          </a:p>
          <a:p>
            <a:endParaRPr lang="en-US" dirty="0"/>
          </a:p>
        </p:txBody>
      </p:sp>
      <p:sp>
        <p:nvSpPr>
          <p:cNvPr id="4" name="Slide Number Placeholder 3"/>
          <p:cNvSpPr>
            <a:spLocks noGrp="1"/>
          </p:cNvSpPr>
          <p:nvPr>
            <p:ph type="sldNum" sz="quarter" idx="10"/>
          </p:nvPr>
        </p:nvSpPr>
        <p:spPr/>
        <p:txBody>
          <a:bodyPr/>
          <a:lstStyle/>
          <a:p>
            <a:fld id="{93AF1055-CB92-40EF-BD09-A2225F1FCAC6}" type="slidenum">
              <a:rPr lang="en-US" smtClean="0"/>
              <a:pPr/>
              <a:t>15</a:t>
            </a:fld>
            <a:endParaRPr lang="en-US" dirty="0"/>
          </a:p>
        </p:txBody>
      </p:sp>
    </p:spTree>
    <p:extLst>
      <p:ext uri="{BB962C8B-B14F-4D97-AF65-F5344CB8AC3E}">
        <p14:creationId xmlns:p14="http://schemas.microsoft.com/office/powerpoint/2010/main" val="33829386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latin typeface="+mn-lt"/>
                <a:cs typeface="Arial" pitchFamily="34" charset="0"/>
              </a:rPr>
              <a:t>Among CCSSE respondents, 39% report that completing a certificate is a goal, 62% say obtaining an associate degree is a goal, and 68% say transferring</a:t>
            </a:r>
            <a:r>
              <a:rPr lang="en-US" i="1" baseline="0" dirty="0">
                <a:latin typeface="+mn-lt"/>
                <a:cs typeface="Arial" pitchFamily="34" charset="0"/>
              </a:rPr>
              <a:t> to a four-year college or university is a goal </a:t>
            </a:r>
            <a:r>
              <a:rPr lang="en-US" i="1" dirty="0">
                <a:latin typeface="+mn-lt"/>
                <a:cs typeface="Arial" pitchFamily="34" charset="0"/>
              </a:rPr>
              <a:t>(survey item #26, </a:t>
            </a:r>
            <a:r>
              <a:rPr lang="en-US" i="1" dirty="0"/>
              <a:t>Standard Reports for [College Name]/All Students/Frequencies</a:t>
            </a:r>
            <a:r>
              <a:rPr lang="en-US" i="1" baseline="0" dirty="0">
                <a:latin typeface="+mn-lt"/>
                <a:cs typeface="Arial" pitchFamily="34" charset="0"/>
              </a:rPr>
              <a:t>)</a:t>
            </a:r>
            <a:r>
              <a:rPr lang="en-US" i="1" dirty="0">
                <a:latin typeface="+mn-lt"/>
                <a:cs typeface="Arial" pitchFamily="34" charset="0"/>
              </a:rPr>
              <a:t>. </a:t>
            </a:r>
          </a:p>
          <a:p>
            <a:endParaRPr lang="en-US" dirty="0">
              <a:latin typeface="+mn-lt"/>
              <a:cs typeface="Arial" pitchFamily="34" charset="0"/>
            </a:endParaRPr>
          </a:p>
          <a:p>
            <a:endParaRPr lang="en-US" dirty="0">
              <a:latin typeface="+mn-lt"/>
              <a:cs typeface="Arial" pitchFamily="34" charset="0"/>
            </a:endParaRPr>
          </a:p>
        </p:txBody>
      </p:sp>
      <p:sp>
        <p:nvSpPr>
          <p:cNvPr id="4" name="Slide Number Placeholder 3"/>
          <p:cNvSpPr>
            <a:spLocks noGrp="1"/>
          </p:cNvSpPr>
          <p:nvPr>
            <p:ph type="sldNum" sz="quarter" idx="10"/>
          </p:nvPr>
        </p:nvSpPr>
        <p:spPr/>
        <p:txBody>
          <a:bodyPr/>
          <a:lstStyle/>
          <a:p>
            <a:fld id="{93AF1055-CB92-40EF-BD09-A2225F1FCAC6}" type="slidenum">
              <a:rPr lang="en-US" smtClean="0"/>
              <a:pPr/>
              <a:t>16</a:t>
            </a:fld>
            <a:endParaRPr lang="en-US"/>
          </a:p>
        </p:txBody>
      </p:sp>
    </p:spTree>
    <p:extLst>
      <p:ext uri="{BB962C8B-B14F-4D97-AF65-F5344CB8AC3E}">
        <p14:creationId xmlns:p14="http://schemas.microsoft.com/office/powerpoint/2010/main" val="556428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235">
              <a:defRPr/>
            </a:pPr>
            <a:r>
              <a:rPr lang="en-US" i="0" dirty="0">
                <a:latin typeface="+mn-lt"/>
                <a:cs typeface="Arial" pitchFamily="34" charset="0"/>
              </a:rPr>
              <a:t>#Carol’s note: academic unprepared is one of the reason, which is lower than other non-academic reasons. Compared to other medium colleges, the percentage is about the same. </a:t>
            </a:r>
          </a:p>
          <a:p>
            <a:pPr defTabSz="917235">
              <a:defRPr/>
            </a:pPr>
            <a:endParaRPr lang="en-US" i="0" dirty="0">
              <a:latin typeface="+mn-lt"/>
              <a:cs typeface="Arial" pitchFamily="34" charset="0"/>
            </a:endParaRPr>
          </a:p>
          <a:p>
            <a:pPr defTabSz="917235">
              <a:defRPr/>
            </a:pPr>
            <a:endParaRPr lang="en-US" i="0" dirty="0">
              <a:latin typeface="+mn-lt"/>
              <a:cs typeface="Arial" pitchFamily="34" charset="0"/>
            </a:endParaRPr>
          </a:p>
          <a:p>
            <a:pPr defTabSz="917235">
              <a:defRPr/>
            </a:pPr>
            <a:endParaRPr lang="en-US" i="0" dirty="0">
              <a:latin typeface="+mn-lt"/>
              <a:cs typeface="Arial" pitchFamily="34" charset="0"/>
            </a:endParaRPr>
          </a:p>
          <a:p>
            <a:pPr defTabSz="917235">
              <a:defRPr/>
            </a:pPr>
            <a:endParaRPr lang="en-US" i="0" dirty="0">
              <a:latin typeface="+mn-lt"/>
              <a:cs typeface="Arial" pitchFamily="34" charset="0"/>
            </a:endParaRPr>
          </a:p>
          <a:p>
            <a:pPr defTabSz="917235">
              <a:defRPr/>
            </a:pPr>
            <a:r>
              <a:rPr lang="en-US" i="0" dirty="0">
                <a:latin typeface="+mn-lt"/>
                <a:cs typeface="Arial" pitchFamily="34" charset="0"/>
              </a:rPr>
              <a:t>Asked about their plans after the current semester, 26% of students report </a:t>
            </a:r>
            <a:r>
              <a:rPr lang="en-US" i="1" dirty="0">
                <a:latin typeface="+mn-lt"/>
                <a:cs typeface="Arial" pitchFamily="34" charset="0"/>
              </a:rPr>
              <a:t>(survey</a:t>
            </a:r>
            <a:r>
              <a:rPr lang="en-US" i="1" baseline="0" dirty="0">
                <a:latin typeface="+mn-lt"/>
                <a:cs typeface="Arial" pitchFamily="34" charset="0"/>
              </a:rPr>
              <a:t> item #28</a:t>
            </a:r>
            <a:r>
              <a:rPr lang="en-US" i="1" dirty="0">
                <a:latin typeface="+mn-lt"/>
                <a:cs typeface="Arial" pitchFamily="34" charset="0"/>
              </a:rPr>
              <a:t>, </a:t>
            </a:r>
            <a:r>
              <a:rPr lang="en-US" i="1" dirty="0"/>
              <a:t>Standard Reports for [College Name]/All Students/Frequencies</a:t>
            </a:r>
            <a:r>
              <a:rPr lang="en-US" i="1" baseline="0" dirty="0">
                <a:latin typeface="+mn-lt"/>
                <a:cs typeface="Arial" pitchFamily="34" charset="0"/>
              </a:rPr>
              <a:t>)</a:t>
            </a:r>
            <a:r>
              <a:rPr lang="en-US" i="0" baseline="0" dirty="0">
                <a:latin typeface="+mn-lt"/>
                <a:cs typeface="Arial" pitchFamily="34" charset="0"/>
              </a:rPr>
              <a:t> </a:t>
            </a:r>
            <a:r>
              <a:rPr lang="en-US" i="0" dirty="0">
                <a:latin typeface="+mn-lt"/>
                <a:cs typeface="Arial" pitchFamily="34" charset="0"/>
              </a:rPr>
              <a:t>that they have no plans to return or are uncertain about their future plans. These data clearly point to an opportunity for our college, through strengthened academic planning and advising, to help students establish an academic plan and pathway that will help them persist in college.</a:t>
            </a:r>
          </a:p>
          <a:p>
            <a:endParaRPr lang="en-US" i="0" dirty="0">
              <a:latin typeface="+mn-lt"/>
              <a:cs typeface="Arial" pitchFamily="34" charset="0"/>
            </a:endParaRPr>
          </a:p>
          <a:p>
            <a:r>
              <a:rPr lang="en-US" i="0" dirty="0">
                <a:latin typeface="+mn-lt"/>
                <a:cs typeface="Arial" pitchFamily="34" charset="0"/>
              </a:rPr>
              <a:t>When</a:t>
            </a:r>
            <a:r>
              <a:rPr lang="en-US" i="0" baseline="0" dirty="0">
                <a:latin typeface="+mn-lt"/>
                <a:cs typeface="Arial" pitchFamily="34" charset="0"/>
              </a:rPr>
              <a:t> asked how likely </a:t>
            </a:r>
            <a:r>
              <a:rPr lang="en-US" i="1" baseline="0" dirty="0">
                <a:latin typeface="+mn-lt"/>
                <a:cs typeface="Arial" pitchFamily="34" charset="0"/>
              </a:rPr>
              <a:t>l</a:t>
            </a:r>
            <a:r>
              <a:rPr lang="en-US" i="0" baseline="0" dirty="0">
                <a:latin typeface="+mn-lt"/>
                <a:cs typeface="Arial" pitchFamily="34" charset="0"/>
              </a:rPr>
              <a:t>it is that the issues highlighted on the slide would cause them to withdraw from class or from this college, nearly half of students answered that lack of finances would be a </a:t>
            </a:r>
            <a:r>
              <a:rPr lang="en-US" i="1" baseline="0" dirty="0">
                <a:latin typeface="+mn-lt"/>
                <a:cs typeface="Arial" pitchFamily="34" charset="0"/>
              </a:rPr>
              <a:t>very </a:t>
            </a:r>
            <a:r>
              <a:rPr lang="en-US" i="1" baseline="0" dirty="0" err="1">
                <a:latin typeface="+mn-lt"/>
                <a:cs typeface="Arial" pitchFamily="34" charset="0"/>
              </a:rPr>
              <a:t>ikely</a:t>
            </a:r>
            <a:r>
              <a:rPr lang="en-US" i="1" baseline="0" dirty="0">
                <a:latin typeface="+mn-lt"/>
                <a:cs typeface="Arial" pitchFamily="34" charset="0"/>
              </a:rPr>
              <a:t> </a:t>
            </a:r>
            <a:r>
              <a:rPr lang="en-US" i="0" baseline="0" dirty="0">
                <a:latin typeface="+mn-lt"/>
                <a:cs typeface="Arial" pitchFamily="34" charset="0"/>
              </a:rPr>
              <a:t>or </a:t>
            </a:r>
            <a:r>
              <a:rPr lang="en-US" i="1" baseline="0" dirty="0">
                <a:latin typeface="+mn-lt"/>
                <a:cs typeface="Arial" pitchFamily="34" charset="0"/>
              </a:rPr>
              <a:t>likely</a:t>
            </a:r>
            <a:r>
              <a:rPr lang="en-US" i="0" baseline="0" dirty="0">
                <a:latin typeface="+mn-lt"/>
                <a:cs typeface="Arial" pitchFamily="34" charset="0"/>
              </a:rPr>
              <a:t>  cause for them to withdrawal </a:t>
            </a:r>
            <a:r>
              <a:rPr lang="en-US" i="1" baseline="0" dirty="0">
                <a:latin typeface="+mn-lt"/>
                <a:cs typeface="Arial" pitchFamily="34" charset="0"/>
              </a:rPr>
              <a:t>(survey item #23, </a:t>
            </a:r>
            <a:r>
              <a:rPr lang="en-US" i="1" dirty="0"/>
              <a:t>Standard Reports for [College Name]/All Students/Frequencies</a:t>
            </a:r>
            <a:r>
              <a:rPr lang="en-US" i="1" baseline="0" dirty="0">
                <a:latin typeface="+mn-lt"/>
                <a:cs typeface="Arial" pitchFamily="34" charset="0"/>
              </a:rPr>
              <a:t>)</a:t>
            </a:r>
            <a:r>
              <a:rPr lang="en-US" i="0" baseline="0" dirty="0">
                <a:latin typeface="+mn-lt"/>
                <a:cs typeface="Arial" pitchFamily="34" charset="0"/>
              </a:rPr>
              <a:t>.</a:t>
            </a:r>
          </a:p>
          <a:p>
            <a:endParaRPr lang="en-US" baseline="0" dirty="0">
              <a:latin typeface="+mn-lt"/>
              <a:cs typeface="Arial" pitchFamily="34" charset="0"/>
            </a:endParaRPr>
          </a:p>
          <a:p>
            <a:endParaRPr lang="en-US" dirty="0">
              <a:latin typeface="+mn-lt"/>
              <a:cs typeface="Arial" pitchFamily="34" charset="0"/>
            </a:endParaRPr>
          </a:p>
          <a:p>
            <a:endParaRPr lang="en-US" dirty="0">
              <a:latin typeface="+mn-lt"/>
              <a:cs typeface="Arial" pitchFamily="34" charset="0"/>
            </a:endParaRPr>
          </a:p>
        </p:txBody>
      </p:sp>
      <p:sp>
        <p:nvSpPr>
          <p:cNvPr id="4" name="Slide Number Placeholder 3"/>
          <p:cNvSpPr>
            <a:spLocks noGrp="1"/>
          </p:cNvSpPr>
          <p:nvPr>
            <p:ph type="sldNum" sz="quarter" idx="10"/>
          </p:nvPr>
        </p:nvSpPr>
        <p:spPr/>
        <p:txBody>
          <a:bodyPr/>
          <a:lstStyle/>
          <a:p>
            <a:fld id="{93AF1055-CB92-40EF-BD09-A2225F1FCAC6}" type="slidenum">
              <a:rPr lang="en-US" smtClean="0"/>
              <a:pPr/>
              <a:t>17</a:t>
            </a:fld>
            <a:endParaRPr lang="en-US"/>
          </a:p>
        </p:txBody>
      </p:sp>
    </p:spTree>
    <p:extLst>
      <p:ext uri="{BB962C8B-B14F-4D97-AF65-F5344CB8AC3E}">
        <p14:creationId xmlns:p14="http://schemas.microsoft.com/office/powerpoint/2010/main" val="37020816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93AF1055-CB92-40EF-BD09-A2225F1FCAC6}" type="slidenum">
              <a:rPr lang="en-US" smtClean="0"/>
              <a:pPr/>
              <a:t>18</a:t>
            </a:fld>
            <a:endParaRPr lang="en-US"/>
          </a:p>
        </p:txBody>
      </p:sp>
    </p:spTree>
    <p:extLst>
      <p:ext uri="{BB962C8B-B14F-4D97-AF65-F5344CB8AC3E}">
        <p14:creationId xmlns:p14="http://schemas.microsoft.com/office/powerpoint/2010/main" val="20794068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46.4% of student</a:t>
            </a:r>
            <a:r>
              <a:rPr lang="en-US" baseline="0" dirty="0"/>
              <a:t> respondents</a:t>
            </a:r>
            <a:r>
              <a:rPr lang="en-US" dirty="0"/>
              <a:t> work 21 or more hours per week, 7% care for dependents 6-10 hours per week, and 11.7% spend 6-10 hours per week commuting to class </a:t>
            </a:r>
            <a:r>
              <a:rPr lang="en-US" i="1" dirty="0"/>
              <a:t>(survey item</a:t>
            </a:r>
            <a:r>
              <a:rPr lang="en-US" i="1" baseline="0" dirty="0"/>
              <a:t> #10, </a:t>
            </a:r>
            <a:r>
              <a:rPr lang="en-US" i="1" dirty="0"/>
              <a:t>Standard Reports for [College Name]/All Students/Frequencies).</a:t>
            </a:r>
          </a:p>
          <a:p>
            <a:endParaRPr lang="en-US" i="1" dirty="0"/>
          </a:p>
          <a:p>
            <a:endParaRPr lang="en-US" i="1" dirty="0"/>
          </a:p>
          <a:p>
            <a:endParaRPr lang="en-US" i="1" dirty="0"/>
          </a:p>
          <a:p>
            <a:r>
              <a:rPr lang="en-US" i="1" dirty="0"/>
              <a:t> </a:t>
            </a:r>
          </a:p>
        </p:txBody>
      </p:sp>
      <p:sp>
        <p:nvSpPr>
          <p:cNvPr id="4" name="Slide Number Placeholder 3"/>
          <p:cNvSpPr>
            <a:spLocks noGrp="1"/>
          </p:cNvSpPr>
          <p:nvPr>
            <p:ph type="sldNum" sz="quarter" idx="10"/>
          </p:nvPr>
        </p:nvSpPr>
        <p:spPr/>
        <p:txBody>
          <a:bodyPr/>
          <a:lstStyle/>
          <a:p>
            <a:fld id="{93AF1055-CB92-40EF-BD09-A2225F1FCAC6}" type="slidenum">
              <a:rPr lang="en-US" smtClean="0"/>
              <a:pPr/>
              <a:t>19</a:t>
            </a:fld>
            <a:endParaRPr lang="en-US" dirty="0"/>
          </a:p>
        </p:txBody>
      </p:sp>
    </p:spTree>
    <p:extLst>
      <p:ext uri="{BB962C8B-B14F-4D97-AF65-F5344CB8AC3E}">
        <p14:creationId xmlns:p14="http://schemas.microsoft.com/office/powerpoint/2010/main" val="3487640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AF1055-CB92-40EF-BD09-A2225F1FCAC6}" type="slidenum">
              <a:rPr lang="en-US" smtClean="0"/>
              <a:pPr/>
              <a:t>2</a:t>
            </a:fld>
            <a:endParaRPr lang="en-US" dirty="0"/>
          </a:p>
        </p:txBody>
      </p:sp>
    </p:spTree>
    <p:extLst>
      <p:ext uri="{BB962C8B-B14F-4D97-AF65-F5344CB8AC3E}">
        <p14:creationId xmlns:p14="http://schemas.microsoft.com/office/powerpoint/2010/main" val="31037432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AF1055-CB92-40EF-BD09-A2225F1FCAC6}" type="slidenum">
              <a:rPr lang="en-US" smtClean="0"/>
              <a:pPr/>
              <a:t>20</a:t>
            </a:fld>
            <a:endParaRPr lang="en-US" dirty="0"/>
          </a:p>
        </p:txBody>
      </p:sp>
    </p:spTree>
    <p:extLst>
      <p:ext uri="{BB962C8B-B14F-4D97-AF65-F5344CB8AC3E}">
        <p14:creationId xmlns:p14="http://schemas.microsoft.com/office/powerpoint/2010/main" val="31702419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latin typeface="+mn-lt"/>
                <a:cs typeface="Arial" pitchFamily="34" charset="0"/>
              </a:rPr>
              <a:t>Question:</a:t>
            </a:r>
          </a:p>
          <a:p>
            <a:r>
              <a:rPr lang="en-US" i="1" dirty="0">
                <a:latin typeface="+mn-lt"/>
                <a:cs typeface="Arial" pitchFamily="34" charset="0"/>
              </a:rPr>
              <a:t>The Center offers five ways that colleges can use benchmarks to better understand their performance — and to reach for excellence. Colleges can:</a:t>
            </a:r>
          </a:p>
          <a:p>
            <a:endParaRPr lang="en-US" i="1" dirty="0">
              <a:latin typeface="+mn-lt"/>
              <a:cs typeface="Arial" pitchFamily="34" charset="0"/>
            </a:endParaRPr>
          </a:p>
          <a:p>
            <a:pPr marL="275170" indent="-275170">
              <a:buAutoNum type="arabicPeriod"/>
            </a:pPr>
            <a:r>
              <a:rPr lang="en-US" i="1" dirty="0">
                <a:latin typeface="+mn-lt"/>
                <a:cs typeface="Arial" pitchFamily="34" charset="0"/>
              </a:rPr>
              <a:t>Compare their performance to that of the national average — and at the same time, resist the average. Comparing themselves to the average of participating colleges (the 50 mark) is a start. But then colleges should assess their performance on the individual survey items that make up the benchmark. Most colleges will find areas for improvement at the item level.</a:t>
            </a:r>
          </a:p>
          <a:p>
            <a:pPr marL="275170" indent="-275170">
              <a:buAutoNum type="arabicPeriod"/>
            </a:pPr>
            <a:r>
              <a:rPr lang="en-US" i="1" dirty="0">
                <a:latin typeface="+mn-lt"/>
                <a:cs typeface="Arial" pitchFamily="34" charset="0"/>
              </a:rPr>
              <a:t>Measure their overall performance against results for their least-engaged group. A college might aspire to make sure all subgroups (e.g., less than full-time and full-time students; developmental students; students across all racial, ethnic, and income groups; etc.) engage in their education at similarly high levels.</a:t>
            </a:r>
          </a:p>
          <a:p>
            <a:pPr marL="275170" indent="-275170">
              <a:buAutoNum type="arabicPeriod"/>
            </a:pPr>
            <a:r>
              <a:rPr lang="en-US" i="1" dirty="0">
                <a:latin typeface="+mn-lt"/>
                <a:cs typeface="Arial" pitchFamily="34" charset="0"/>
              </a:rPr>
              <a:t>Examine areas that their college values strongly. They might focus, for example, on survey items related to service to high-risk students or on those related to academic rigor (e.g., are they asking students to read and write enough?).</a:t>
            </a:r>
          </a:p>
          <a:p>
            <a:pPr marL="275170" indent="-275170">
              <a:buAutoNum type="arabicPeriod"/>
            </a:pPr>
            <a:r>
              <a:rPr lang="en-US" b="1" i="1" dirty="0">
                <a:latin typeface="+mn-lt"/>
                <a:cs typeface="Arial" pitchFamily="34" charset="0"/>
              </a:rPr>
              <a:t>Make the most important comparison: where they are now, compared with where they want to be. This is the mark of an institution committed to continuous improvement.</a:t>
            </a:r>
          </a:p>
          <a:p>
            <a:endParaRPr lang="en-US" i="1" dirty="0">
              <a:latin typeface="+mn-lt"/>
              <a:cs typeface="Arial" pitchFamily="34" charset="0"/>
            </a:endParaRPr>
          </a:p>
          <a:p>
            <a:r>
              <a:rPr lang="en-US" i="1" dirty="0">
                <a:latin typeface="+mn-lt"/>
                <a:cs typeface="Arial" pitchFamily="34" charset="0"/>
              </a:rPr>
              <a:t>On</a:t>
            </a:r>
            <a:r>
              <a:rPr lang="en-US" i="1" baseline="0" dirty="0">
                <a:latin typeface="+mn-lt"/>
                <a:cs typeface="Arial" pitchFamily="34" charset="0"/>
              </a:rPr>
              <a:t> this slide, you can compare your benchmark scores to a comparison group. </a:t>
            </a:r>
            <a:r>
              <a:rPr lang="en-US" i="1" dirty="0">
                <a:latin typeface="+mn-lt"/>
                <a:cs typeface="Arial" pitchFamily="34" charset="0"/>
              </a:rPr>
              <a:t>Some comparisons you might want to make include:</a:t>
            </a:r>
          </a:p>
          <a:p>
            <a:pPr marL="183447" indent="-183447">
              <a:buFont typeface="Arial" pitchFamily="34" charset="0"/>
              <a:buChar char="•"/>
            </a:pPr>
            <a:r>
              <a:rPr lang="en-US" i="1" dirty="0">
                <a:latin typeface="+mn-lt"/>
                <a:cs typeface="Arial" pitchFamily="34" charset="0"/>
              </a:rPr>
              <a:t>Subgroups within your college</a:t>
            </a:r>
          </a:p>
          <a:p>
            <a:pPr marL="183447" indent="-183447">
              <a:buFont typeface="Arial" pitchFamily="34" charset="0"/>
              <a:buChar char="•"/>
            </a:pPr>
            <a:r>
              <a:rPr lang="en-US" i="1" baseline="0" dirty="0">
                <a:latin typeface="+mn-lt"/>
                <a:cs typeface="Arial" pitchFamily="34" charset="0"/>
              </a:rPr>
              <a:t>College</a:t>
            </a:r>
            <a:r>
              <a:rPr lang="en-US" i="1" dirty="0">
                <a:latin typeface="+mn-lt"/>
                <a:cs typeface="Arial" pitchFamily="34" charset="0"/>
              </a:rPr>
              <a:t>s of similar</a:t>
            </a:r>
            <a:r>
              <a:rPr lang="en-US" i="1" baseline="0" dirty="0">
                <a:latin typeface="+mn-lt"/>
                <a:cs typeface="Arial" pitchFamily="34" charset="0"/>
              </a:rPr>
              <a:t> size </a:t>
            </a:r>
          </a:p>
          <a:p>
            <a:pPr marL="183447" indent="-183447">
              <a:buFont typeface="Arial" pitchFamily="34" charset="0"/>
              <a:buChar char="•"/>
            </a:pPr>
            <a:r>
              <a:rPr lang="en-US" b="1" i="1" dirty="0"/>
              <a:t>Consortium</a:t>
            </a:r>
            <a:r>
              <a:rPr lang="en-US" b="1" i="1" baseline="0" dirty="0"/>
              <a:t> comparison group</a:t>
            </a:r>
            <a:endParaRPr lang="en-US" b="1" dirty="0">
              <a:latin typeface="+mn-lt"/>
              <a:cs typeface="Arial" pitchFamily="34" charset="0"/>
            </a:endParaRPr>
          </a:p>
        </p:txBody>
      </p:sp>
      <p:sp>
        <p:nvSpPr>
          <p:cNvPr id="4" name="Slide Number Placeholder 3"/>
          <p:cNvSpPr>
            <a:spLocks noGrp="1"/>
          </p:cNvSpPr>
          <p:nvPr>
            <p:ph type="sldNum" sz="quarter" idx="10"/>
          </p:nvPr>
        </p:nvSpPr>
        <p:spPr/>
        <p:txBody>
          <a:bodyPr/>
          <a:lstStyle/>
          <a:p>
            <a:fld id="{93AF1055-CB92-40EF-BD09-A2225F1FCAC6}" type="slidenum">
              <a:rPr lang="en-US" smtClean="0"/>
              <a:pPr/>
              <a:t>21</a:t>
            </a:fld>
            <a:endParaRPr lang="en-US"/>
          </a:p>
        </p:txBody>
      </p:sp>
    </p:spTree>
    <p:extLst>
      <p:ext uri="{BB962C8B-B14F-4D97-AF65-F5344CB8AC3E}">
        <p14:creationId xmlns:p14="http://schemas.microsoft.com/office/powerpoint/2010/main" val="14335600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latin typeface="+mn-lt"/>
              </a:rPr>
              <a:t>Students’ behaviors contribute significantly to their learning and the likelihood that they will attain their educational goals. “Time on task” is a key variable, and there are a variety of settings and means through which students may apply themselves to the learning process. </a:t>
            </a:r>
          </a:p>
          <a:p>
            <a:r>
              <a:rPr lang="en-US" sz="1200" dirty="0">
                <a:latin typeface="+mn-lt"/>
              </a:rPr>
              <a:t/>
            </a:r>
            <a:br>
              <a:rPr lang="en-US" sz="1200" dirty="0">
                <a:latin typeface="+mn-lt"/>
              </a:rPr>
            </a:br>
            <a:r>
              <a:rPr lang="en-US" sz="1200" i="1" dirty="0">
                <a:latin typeface="+mn-lt"/>
              </a:rPr>
              <a:t>Give  relevant survey results, such as the percentage of students who answered “</a:t>
            </a:r>
            <a:r>
              <a:rPr lang="en-US" sz="1200" i="1" dirty="0">
                <a:latin typeface="+mn-lt"/>
                <a:cs typeface="Calibri" pitchFamily="34" charset="0"/>
              </a:rPr>
              <a:t>often” or “very often” </a:t>
            </a:r>
            <a:r>
              <a:rPr lang="en-US" sz="1200" i="1" dirty="0">
                <a:latin typeface="+mn-lt"/>
              </a:rPr>
              <a:t>on survey items #4c and #4d and “never” on survey item #4e (Standard Reports for [College Name]/All Students/Frequencies).</a:t>
            </a:r>
            <a:endParaRPr lang="en-US" sz="1200" dirty="0">
              <a:latin typeface="+mn-lt"/>
            </a:endParaRPr>
          </a:p>
          <a:p>
            <a:endParaRPr lang="en-US" sz="1200" dirty="0">
              <a:latin typeface="+mn-lt"/>
            </a:endParaRPr>
          </a:p>
          <a:p>
            <a:r>
              <a:rPr lang="en-US" sz="1200" i="1" dirty="0">
                <a:latin typeface="+mn-lt"/>
              </a:rPr>
              <a:t>Discuss how you assist students in making their best effort at your college. For example “Students often benefit from writing assistance when drafting papers and assignments. [College Name] offers writing assistance through tutoring services, which is open every day from 9am to 5pm.”</a:t>
            </a:r>
          </a:p>
          <a:p>
            <a:endParaRPr lang="en-US" i="1" dirty="0"/>
          </a:p>
          <a:p>
            <a:endParaRPr lang="en-US" i="1" dirty="0"/>
          </a:p>
          <a:p>
            <a:r>
              <a:rPr lang="en-US" i="1" dirty="0"/>
              <a:t> </a:t>
            </a:r>
          </a:p>
        </p:txBody>
      </p:sp>
      <p:sp>
        <p:nvSpPr>
          <p:cNvPr id="4" name="Slide Number Placeholder 3"/>
          <p:cNvSpPr>
            <a:spLocks noGrp="1"/>
          </p:cNvSpPr>
          <p:nvPr>
            <p:ph type="sldNum" sz="quarter" idx="10"/>
          </p:nvPr>
        </p:nvSpPr>
        <p:spPr/>
        <p:txBody>
          <a:bodyPr/>
          <a:lstStyle/>
          <a:p>
            <a:fld id="{93AF1055-CB92-40EF-BD09-A2225F1FCAC6}" type="slidenum">
              <a:rPr lang="en-US" smtClean="0"/>
              <a:pPr/>
              <a:t>22</a:t>
            </a:fld>
            <a:endParaRPr lang="en-US" dirty="0"/>
          </a:p>
        </p:txBody>
      </p:sp>
    </p:spTree>
    <p:extLst>
      <p:ext uri="{BB962C8B-B14F-4D97-AF65-F5344CB8AC3E}">
        <p14:creationId xmlns:p14="http://schemas.microsoft.com/office/powerpoint/2010/main" val="9099170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dirty="0">
              <a:solidFill>
                <a:srgbClr val="FF0000"/>
              </a:solidFill>
              <a:highlight>
                <a:srgbClr val="FF0000"/>
              </a:highlight>
              <a:latin typeface="+mn-lt"/>
            </a:endParaRPr>
          </a:p>
          <a:p>
            <a:r>
              <a:rPr lang="en-US" sz="1200" dirty="0">
                <a:latin typeface="+mn-lt"/>
              </a:rPr>
              <a:t>Students’ behaviors contribute significantly to their learning and the likelihood that they will attain their educational goals. “Time on task” is a key variable, and there are a variety of settings and means through which students may apply themselves to the learning process. </a:t>
            </a:r>
          </a:p>
          <a:p>
            <a:r>
              <a:rPr lang="en-US" sz="1200" dirty="0">
                <a:latin typeface="+mn-lt"/>
              </a:rPr>
              <a:t/>
            </a:r>
            <a:br>
              <a:rPr lang="en-US" sz="1200" dirty="0">
                <a:latin typeface="+mn-lt"/>
              </a:rPr>
            </a:br>
            <a:r>
              <a:rPr lang="en-US" sz="1200" i="1" dirty="0">
                <a:latin typeface="+mn-lt"/>
              </a:rPr>
              <a:t>Give  relevant survey results, such as the percentage of students who answered “</a:t>
            </a:r>
            <a:r>
              <a:rPr lang="en-US" sz="1200" i="1" dirty="0">
                <a:latin typeface="+mn-lt"/>
                <a:cs typeface="Calibri" pitchFamily="34" charset="0"/>
              </a:rPr>
              <a:t>often” or “very often” </a:t>
            </a:r>
            <a:r>
              <a:rPr lang="en-US" sz="1200" i="1" dirty="0">
                <a:latin typeface="+mn-lt"/>
              </a:rPr>
              <a:t>on survey items #4c and #4d and “never” on survey item #4e (Standard Reports for [College Name]/All Students/Frequencies).</a:t>
            </a:r>
            <a:endParaRPr lang="en-US" sz="1200" dirty="0">
              <a:latin typeface="+mn-lt"/>
            </a:endParaRPr>
          </a:p>
          <a:p>
            <a:endParaRPr lang="en-US" sz="1200" dirty="0">
              <a:latin typeface="+mn-lt"/>
            </a:endParaRPr>
          </a:p>
          <a:p>
            <a:r>
              <a:rPr lang="en-US" sz="1200" i="1" dirty="0">
                <a:latin typeface="+mn-lt"/>
              </a:rPr>
              <a:t>Discuss how you assist students in making their best effort at your college. For example “Students often benefit from writing assistance when drafting papers and assignments. [College Name] offers writing assistance through tutoring services, which is open every day from 9am to 5pm.”</a:t>
            </a:r>
          </a:p>
          <a:p>
            <a:endParaRPr lang="en-US" i="1" dirty="0"/>
          </a:p>
          <a:p>
            <a:endParaRPr lang="en-US" i="1" dirty="0"/>
          </a:p>
          <a:p>
            <a:r>
              <a:rPr lang="en-US" i="1" dirty="0"/>
              <a:t> </a:t>
            </a:r>
          </a:p>
        </p:txBody>
      </p:sp>
      <p:sp>
        <p:nvSpPr>
          <p:cNvPr id="4" name="Slide Number Placeholder 3"/>
          <p:cNvSpPr>
            <a:spLocks noGrp="1"/>
          </p:cNvSpPr>
          <p:nvPr>
            <p:ph type="sldNum" sz="quarter" idx="10"/>
          </p:nvPr>
        </p:nvSpPr>
        <p:spPr/>
        <p:txBody>
          <a:bodyPr/>
          <a:lstStyle/>
          <a:p>
            <a:fld id="{93AF1055-CB92-40EF-BD09-A2225F1FCAC6}" type="slidenum">
              <a:rPr lang="en-US" smtClean="0"/>
              <a:pPr/>
              <a:t>23</a:t>
            </a:fld>
            <a:endParaRPr lang="en-US" dirty="0"/>
          </a:p>
        </p:txBody>
      </p:sp>
    </p:spTree>
    <p:extLst>
      <p:ext uri="{BB962C8B-B14F-4D97-AF65-F5344CB8AC3E}">
        <p14:creationId xmlns:p14="http://schemas.microsoft.com/office/powerpoint/2010/main" val="29852014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latin typeface="+mn-lt"/>
              </a:rPr>
              <a:t>Students’ behaviors contribute significantly to their learning and the likelihood that they will attain their educational goals. “Time on task” is a key variable, and there are a variety of settings and means through which students may apply themselves to the learning process. </a:t>
            </a:r>
          </a:p>
          <a:p>
            <a:r>
              <a:rPr lang="en-US" sz="1200" dirty="0">
                <a:latin typeface="+mn-lt"/>
              </a:rPr>
              <a:t/>
            </a:r>
            <a:br>
              <a:rPr lang="en-US" sz="1200" dirty="0">
                <a:latin typeface="+mn-lt"/>
              </a:rPr>
            </a:br>
            <a:r>
              <a:rPr lang="en-US" sz="1200" i="1" dirty="0">
                <a:latin typeface="+mn-lt"/>
              </a:rPr>
              <a:t>Give  relevant survey results, such as the percentage of students who answered “</a:t>
            </a:r>
            <a:r>
              <a:rPr lang="en-US" sz="1200" i="1" dirty="0">
                <a:latin typeface="+mn-lt"/>
                <a:cs typeface="Calibri" pitchFamily="34" charset="0"/>
              </a:rPr>
              <a:t>often” or “very often” </a:t>
            </a:r>
            <a:r>
              <a:rPr lang="en-US" sz="1200" i="1" dirty="0">
                <a:latin typeface="+mn-lt"/>
              </a:rPr>
              <a:t>on survey items #4c and #4d and “never” on survey item #4e (Standard Reports for [College Name]/All Students/Frequencies).</a:t>
            </a:r>
            <a:endParaRPr lang="en-US" sz="1200" dirty="0">
              <a:latin typeface="+mn-lt"/>
            </a:endParaRPr>
          </a:p>
          <a:p>
            <a:endParaRPr lang="en-US" sz="1200" dirty="0">
              <a:latin typeface="+mn-lt"/>
            </a:endParaRPr>
          </a:p>
          <a:p>
            <a:r>
              <a:rPr lang="en-US" sz="1200" i="1" dirty="0">
                <a:latin typeface="+mn-lt"/>
              </a:rPr>
              <a:t>Discuss how you assist students in making their best effort at your college. For example “Students often benefit from writing assistance when drafting papers and assignments. [College Name] offers writing assistance through tutoring services, which is open every day from 9am to 5pm.”</a:t>
            </a:r>
          </a:p>
          <a:p>
            <a:endParaRPr lang="en-US" sz="1200" i="1" dirty="0">
              <a:latin typeface="+mn-lt"/>
            </a:endParaRPr>
          </a:p>
          <a:p>
            <a:endParaRPr lang="en-US" sz="1200" i="1" dirty="0">
              <a:latin typeface="+mn-lt"/>
            </a:endParaRPr>
          </a:p>
          <a:p>
            <a:r>
              <a:rPr lang="en-US" sz="1200" i="1" dirty="0">
                <a:latin typeface="+mn-lt"/>
              </a:rPr>
              <a:t>#Our students benefits from skill lab like writing and math lab less comparing other colleges who are also in our size which are medium size.  The difference is wider for students use computer labs.</a:t>
            </a:r>
          </a:p>
          <a:p>
            <a:endParaRPr lang="en-US" sz="1200" i="1" dirty="0">
              <a:latin typeface="+mn-lt"/>
            </a:endParaRPr>
          </a:p>
          <a:p>
            <a:endParaRPr lang="en-US" i="1" dirty="0"/>
          </a:p>
          <a:p>
            <a:endParaRPr lang="en-US" i="1" dirty="0"/>
          </a:p>
          <a:p>
            <a:r>
              <a:rPr lang="en-US" i="1" dirty="0"/>
              <a:t> </a:t>
            </a:r>
          </a:p>
        </p:txBody>
      </p:sp>
      <p:sp>
        <p:nvSpPr>
          <p:cNvPr id="4" name="Slide Number Placeholder 3"/>
          <p:cNvSpPr>
            <a:spLocks noGrp="1"/>
          </p:cNvSpPr>
          <p:nvPr>
            <p:ph type="sldNum" sz="quarter" idx="10"/>
          </p:nvPr>
        </p:nvSpPr>
        <p:spPr/>
        <p:txBody>
          <a:bodyPr/>
          <a:lstStyle/>
          <a:p>
            <a:fld id="{93AF1055-CB92-40EF-BD09-A2225F1FCAC6}" type="slidenum">
              <a:rPr lang="en-US" smtClean="0"/>
              <a:pPr/>
              <a:t>24</a:t>
            </a:fld>
            <a:endParaRPr lang="en-US" dirty="0"/>
          </a:p>
        </p:txBody>
      </p:sp>
    </p:spTree>
    <p:extLst>
      <p:ext uri="{BB962C8B-B14F-4D97-AF65-F5344CB8AC3E}">
        <p14:creationId xmlns:p14="http://schemas.microsoft.com/office/powerpoint/2010/main" val="25760696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i="1" baseline="0" dirty="0">
                <a:latin typeface="+mn-lt"/>
                <a:cs typeface="Arial" pitchFamily="34" charset="0"/>
              </a:rPr>
              <a:t>Carol’s note: our performance is aligning with peer colleges.</a:t>
            </a:r>
          </a:p>
          <a:p>
            <a:pPr lvl="0"/>
            <a:r>
              <a:rPr lang="en-US" i="1" baseline="0" dirty="0">
                <a:latin typeface="+mn-lt"/>
                <a:cs typeface="Arial" pitchFamily="34" charset="0"/>
              </a:rPr>
              <a:t>Viewing results on student attendance and class preparedness might lead you to uncover areas where institutional policies could affect conditions for learning (survey items #4s and #4e, </a:t>
            </a:r>
            <a:r>
              <a:rPr lang="en-US" i="1" dirty="0"/>
              <a:t>Standard Reports for [College Name]/All Students/Frequencies</a:t>
            </a:r>
            <a:r>
              <a:rPr lang="en-US" i="1" baseline="0" dirty="0">
                <a:latin typeface="+mn-lt"/>
                <a:cs typeface="Arial" pitchFamily="34" charset="0"/>
              </a:rPr>
              <a:t>). </a:t>
            </a:r>
          </a:p>
        </p:txBody>
      </p:sp>
      <p:sp>
        <p:nvSpPr>
          <p:cNvPr id="4" name="Slide Number Placeholder 3"/>
          <p:cNvSpPr>
            <a:spLocks noGrp="1"/>
          </p:cNvSpPr>
          <p:nvPr>
            <p:ph type="sldNum" sz="quarter" idx="10"/>
          </p:nvPr>
        </p:nvSpPr>
        <p:spPr/>
        <p:txBody>
          <a:bodyPr/>
          <a:lstStyle/>
          <a:p>
            <a:fld id="{93AF1055-CB92-40EF-BD09-A2225F1FCAC6}" type="slidenum">
              <a:rPr lang="en-US" smtClean="0"/>
              <a:pPr/>
              <a:t>25</a:t>
            </a:fld>
            <a:endParaRPr lang="en-US" dirty="0"/>
          </a:p>
        </p:txBody>
      </p:sp>
    </p:spTree>
    <p:extLst>
      <p:ext uri="{BB962C8B-B14F-4D97-AF65-F5344CB8AC3E}">
        <p14:creationId xmlns:p14="http://schemas.microsoft.com/office/powerpoint/2010/main" val="1379401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dirty="0">
                <a:latin typeface="+mn-lt"/>
              </a:rPr>
              <a:t>Challenging intellectual and creative work is central to student learning and collegiate quality. </a:t>
            </a:r>
          </a:p>
          <a:p>
            <a:pPr defTabSz="917235">
              <a:defRPr/>
            </a:pPr>
            <a:endParaRPr lang="en-US" sz="1200" u="none" dirty="0">
              <a:latin typeface="+mn-lt"/>
            </a:endParaRPr>
          </a:p>
          <a:p>
            <a:pPr defTabSz="917235">
              <a:defRPr/>
            </a:pPr>
            <a:r>
              <a:rPr lang="en-US" sz="1200" i="0" u="none" dirty="0">
                <a:latin typeface="+mn-lt"/>
              </a:rPr>
              <a:t>Students report learning more when they are challenged</a:t>
            </a:r>
            <a:r>
              <a:rPr lang="en-US" sz="1200" i="0" u="none" baseline="0" dirty="0">
                <a:latin typeface="+mn-lt"/>
              </a:rPr>
              <a:t> to make judgments or apply theories they are studying in class to new situations</a:t>
            </a:r>
            <a:r>
              <a:rPr lang="en-US" sz="1200" i="0" u="none" dirty="0">
                <a:latin typeface="+mn-lt"/>
              </a:rPr>
              <a:t>. </a:t>
            </a:r>
            <a:r>
              <a:rPr lang="en-US" sz="1200" i="1" u="none" dirty="0">
                <a:latin typeface="+mn-lt"/>
              </a:rPr>
              <a:t>Quote a student here.</a:t>
            </a:r>
          </a:p>
          <a:p>
            <a:pPr defTabSz="917235">
              <a:defRPr/>
            </a:pPr>
            <a:endParaRPr lang="en-US" sz="1200" i="1" u="none" dirty="0">
              <a:latin typeface="+mn-lt"/>
            </a:endParaRPr>
          </a:p>
          <a:p>
            <a:pPr defTabSz="917235">
              <a:defRPr/>
            </a:pPr>
            <a:r>
              <a:rPr lang="en-US" sz="1200" i="1" dirty="0">
                <a:latin typeface="+mn-lt"/>
              </a:rPr>
              <a:t>Give relevant survey results, such as the percentage of students who answered “very much” or “quite a bit” on survey items #5b</a:t>
            </a:r>
            <a:r>
              <a:rPr lang="en-US" sz="1200" i="1" baseline="0" dirty="0">
                <a:latin typeface="+mn-lt"/>
              </a:rPr>
              <a:t> through #5f (</a:t>
            </a:r>
            <a:r>
              <a:rPr lang="en-US" sz="1200" i="1" dirty="0">
                <a:latin typeface="+mn-lt"/>
              </a:rPr>
              <a:t>Standard Reports for [College Name]/All Students/Frequencies).</a:t>
            </a:r>
            <a:endParaRPr lang="en-US" sz="1200" dirty="0">
              <a:latin typeface="+mn-lt"/>
            </a:endParaRPr>
          </a:p>
          <a:p>
            <a:endParaRPr lang="en-US" sz="1200" dirty="0">
              <a:latin typeface="+mn-lt"/>
            </a:endParaRPr>
          </a:p>
          <a:p>
            <a:r>
              <a:rPr lang="en-US" sz="1200" dirty="0">
                <a:latin typeface="+mn-lt"/>
              </a:rPr>
              <a:t>-</a:t>
            </a:r>
          </a:p>
          <a:p>
            <a:endParaRPr lang="en-US" sz="1200" i="1" dirty="0">
              <a:latin typeface="+mn-lt"/>
            </a:endParaRPr>
          </a:p>
          <a:p>
            <a:r>
              <a:rPr lang="en-US" sz="1200" i="1" dirty="0">
                <a:latin typeface="+mn-lt"/>
              </a:rPr>
              <a:t>Ten survey items address the nature and amount of assigned academic work, the complexity of cognitive tasks presented to students, and the standards faculty members use to evaluate student performance. They are: </a:t>
            </a:r>
            <a:br>
              <a:rPr lang="en-US" sz="1200" i="1" dirty="0">
                <a:latin typeface="+mn-lt"/>
              </a:rPr>
            </a:br>
            <a:endParaRPr lang="en-US" sz="1200" i="1" dirty="0">
              <a:latin typeface="+mn-lt"/>
            </a:endParaRPr>
          </a:p>
          <a:p>
            <a:r>
              <a:rPr lang="en-US" sz="1200" i="1" dirty="0">
                <a:latin typeface="+mn-lt"/>
              </a:rPr>
              <a:t>During the current academic year, how often have you: </a:t>
            </a:r>
          </a:p>
          <a:p>
            <a:pPr marL="183447" lvl="1" indent="-183447">
              <a:buFont typeface="Arial" pitchFamily="34" charset="0"/>
              <a:buChar char="•"/>
            </a:pPr>
            <a:r>
              <a:rPr lang="en-US" sz="1200" i="1" dirty="0">
                <a:latin typeface="+mn-lt"/>
              </a:rPr>
              <a:t>Worked harder than you thought you could to meet an instructor’s standards or expectations (#4o) </a:t>
            </a:r>
          </a:p>
          <a:p>
            <a:pPr>
              <a:buFont typeface="Arial" pitchFamily="34" charset="0"/>
              <a:buNone/>
            </a:pPr>
            <a:endParaRPr lang="en-US" sz="1200" i="1" dirty="0">
              <a:latin typeface="+mn-lt"/>
            </a:endParaRPr>
          </a:p>
          <a:p>
            <a:pPr>
              <a:buFont typeface="Arial" pitchFamily="34" charset="0"/>
              <a:buNone/>
            </a:pPr>
            <a:r>
              <a:rPr lang="en-US" sz="1200" i="1" dirty="0">
                <a:latin typeface="+mn-lt"/>
              </a:rPr>
              <a:t>How much does your coursework at this college emphasize: </a:t>
            </a:r>
          </a:p>
          <a:p>
            <a:pPr marL="183447" lvl="1" indent="-183447">
              <a:buFont typeface="Arial" pitchFamily="34" charset="0"/>
              <a:buChar char="•"/>
            </a:pPr>
            <a:r>
              <a:rPr lang="en-US" sz="1200" i="1" dirty="0">
                <a:latin typeface="+mn-lt"/>
              </a:rPr>
              <a:t>Analyzing the basic elements of an idea, experience, or theory (#5b) </a:t>
            </a:r>
          </a:p>
          <a:p>
            <a:pPr marL="183447" lvl="1" indent="-183447">
              <a:buFont typeface="Arial" pitchFamily="34" charset="0"/>
              <a:buChar char="•"/>
            </a:pPr>
            <a:r>
              <a:rPr lang="en-US" sz="1200" i="1" dirty="0">
                <a:latin typeface="+mn-lt"/>
              </a:rPr>
              <a:t>Forming a new idea or understanding from various pieces of information (#5c) </a:t>
            </a:r>
          </a:p>
          <a:p>
            <a:pPr marL="183447" lvl="1" indent="-183447">
              <a:buFont typeface="Arial" pitchFamily="34" charset="0"/>
              <a:buChar char="•"/>
            </a:pPr>
            <a:r>
              <a:rPr lang="en-US" sz="1200" i="1" dirty="0">
                <a:latin typeface="+mn-lt"/>
              </a:rPr>
              <a:t>Making judgments about the value or soundness of information, arguments, or methods (#5d) </a:t>
            </a:r>
          </a:p>
          <a:p>
            <a:pPr marL="183447" lvl="1" indent="-183447">
              <a:buFont typeface="Arial" pitchFamily="34" charset="0"/>
              <a:buChar char="•"/>
            </a:pPr>
            <a:r>
              <a:rPr lang="en-US" sz="1200" i="1" dirty="0">
                <a:latin typeface="+mn-lt"/>
              </a:rPr>
              <a:t>Applying theories or concepts to practical problems or in new situations (#5e) </a:t>
            </a:r>
          </a:p>
          <a:p>
            <a:pPr marL="183447" lvl="1" indent="-183447">
              <a:buFont typeface="Arial" pitchFamily="34" charset="0"/>
              <a:buChar char="•"/>
            </a:pPr>
            <a:r>
              <a:rPr lang="en-US" sz="1200" i="1" dirty="0">
                <a:latin typeface="+mn-lt"/>
              </a:rPr>
              <a:t>Using information you have read or heard to perform a new skill (#5f) </a:t>
            </a:r>
          </a:p>
          <a:p>
            <a:endParaRPr lang="en-US" sz="1200" i="1" dirty="0">
              <a:latin typeface="+mn-lt"/>
            </a:endParaRPr>
          </a:p>
          <a:p>
            <a:r>
              <a:rPr lang="en-US" sz="1200" i="1" dirty="0">
                <a:latin typeface="+mn-lt"/>
              </a:rPr>
              <a:t>During the current school year: </a:t>
            </a:r>
          </a:p>
          <a:p>
            <a:pPr marL="183447" lvl="1" indent="-183447">
              <a:buFont typeface="Arial" pitchFamily="34" charset="0"/>
              <a:buChar char="•"/>
            </a:pPr>
            <a:r>
              <a:rPr lang="en-US" sz="1200" i="1" dirty="0">
                <a:latin typeface="+mn-lt"/>
              </a:rPr>
              <a:t>How many assigned textbooks, manuals, books, or book-length packs of course readings did you read (#6a) </a:t>
            </a:r>
          </a:p>
          <a:p>
            <a:pPr marL="183447" lvl="1" indent="-183447">
              <a:buFont typeface="Arial" pitchFamily="34" charset="0"/>
              <a:buChar char="•"/>
            </a:pPr>
            <a:r>
              <a:rPr lang="en-US" sz="1200" i="1" dirty="0">
                <a:latin typeface="+mn-lt"/>
              </a:rPr>
              <a:t>How many papers or reports of any length did you write (#6c) </a:t>
            </a:r>
          </a:p>
          <a:p>
            <a:pPr marL="183447" lvl="1" indent="-183447">
              <a:buFont typeface="Arial" pitchFamily="34" charset="0"/>
              <a:buChar char="•"/>
            </a:pPr>
            <a:r>
              <a:rPr lang="en-US" sz="1200" i="1" dirty="0">
                <a:latin typeface="+mn-lt"/>
              </a:rPr>
              <a:t>To what extent have your examinations challenged you to do your best work (#7) </a:t>
            </a:r>
          </a:p>
          <a:p>
            <a:pPr>
              <a:buFont typeface="Arial" pitchFamily="34" charset="0"/>
              <a:buNone/>
            </a:pPr>
            <a:endParaRPr lang="en-US" sz="1200" i="1" dirty="0">
              <a:latin typeface="+mn-lt"/>
            </a:endParaRPr>
          </a:p>
          <a:p>
            <a:pPr>
              <a:buFont typeface="Arial" pitchFamily="34" charset="0"/>
              <a:buNone/>
            </a:pPr>
            <a:r>
              <a:rPr lang="en-US" sz="1200" i="1" dirty="0">
                <a:latin typeface="+mn-lt"/>
              </a:rPr>
              <a:t>How much does this college emphasize: </a:t>
            </a:r>
          </a:p>
          <a:p>
            <a:pPr marL="183447" lvl="1" indent="-183447">
              <a:buFont typeface="Arial" pitchFamily="34" charset="0"/>
              <a:buChar char="•"/>
            </a:pPr>
            <a:r>
              <a:rPr lang="en-US" sz="1200" i="1" dirty="0">
                <a:latin typeface="+mn-lt"/>
              </a:rPr>
              <a:t>Encouraging you to spend significant amounts of time studying (#9a) </a:t>
            </a:r>
          </a:p>
          <a:p>
            <a:pPr>
              <a:buFont typeface="Arial" pitchFamily="34" charset="0"/>
              <a:buChar char="•"/>
            </a:pPr>
            <a:endParaRPr lang="en-US" sz="1200" i="1" dirty="0">
              <a:latin typeface="+mn-lt"/>
            </a:endParaRPr>
          </a:p>
          <a:p>
            <a:pPr defTabSz="917235">
              <a:defRPr/>
            </a:pPr>
            <a:r>
              <a:rPr lang="en-US" sz="1200" i="1" dirty="0">
                <a:latin typeface="+mn-lt"/>
              </a:rPr>
              <a:t>Use the results</a:t>
            </a:r>
            <a:r>
              <a:rPr lang="en-US" sz="1200" i="1" baseline="0" dirty="0">
                <a:latin typeface="+mn-lt"/>
              </a:rPr>
              <a:t> you find most compelling for your college (</a:t>
            </a:r>
            <a:r>
              <a:rPr lang="en-US" sz="1200" i="1" dirty="0">
                <a:latin typeface="+mn-lt"/>
              </a:rPr>
              <a:t>Standard Reports for [College Name]/All Students/Frequencies).</a:t>
            </a:r>
          </a:p>
          <a:p>
            <a:pPr>
              <a:buFont typeface="Arial" pitchFamily="34" charset="0"/>
              <a:buChar char="•"/>
            </a:pPr>
            <a:endParaRPr lang="en-US" sz="1200" dirty="0">
              <a:latin typeface="+mn-lt"/>
            </a:endParaRPr>
          </a:p>
          <a:p>
            <a:endParaRPr lang="en-US" b="1" i="1" dirty="0"/>
          </a:p>
          <a:p>
            <a:r>
              <a:rPr lang="en-US" b="1" i="1" dirty="0"/>
              <a:t>Carol’s note: Subjective, Not quite reliable</a:t>
            </a:r>
          </a:p>
          <a:p>
            <a:r>
              <a:rPr lang="en-US" i="1" dirty="0"/>
              <a:t>Form student</a:t>
            </a:r>
          </a:p>
        </p:txBody>
      </p:sp>
      <p:sp>
        <p:nvSpPr>
          <p:cNvPr id="4" name="Slide Number Placeholder 3"/>
          <p:cNvSpPr>
            <a:spLocks noGrp="1"/>
          </p:cNvSpPr>
          <p:nvPr>
            <p:ph type="sldNum" sz="quarter" idx="10"/>
          </p:nvPr>
        </p:nvSpPr>
        <p:spPr/>
        <p:txBody>
          <a:bodyPr/>
          <a:lstStyle/>
          <a:p>
            <a:fld id="{93AF1055-CB92-40EF-BD09-A2225F1FCAC6}" type="slidenum">
              <a:rPr lang="en-US" smtClean="0"/>
              <a:pPr/>
              <a:t>26</a:t>
            </a:fld>
            <a:endParaRPr lang="en-US" dirty="0"/>
          </a:p>
        </p:txBody>
      </p:sp>
    </p:spTree>
    <p:extLst>
      <p:ext uri="{BB962C8B-B14F-4D97-AF65-F5344CB8AC3E}">
        <p14:creationId xmlns:p14="http://schemas.microsoft.com/office/powerpoint/2010/main" val="36254308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i="1" dirty="0">
              <a:latin typeface="+mn-lt"/>
            </a:endParaRPr>
          </a:p>
          <a:p>
            <a:endParaRPr lang="en-US" i="1" dirty="0"/>
          </a:p>
          <a:p>
            <a:endParaRPr lang="en-US" i="1" dirty="0"/>
          </a:p>
          <a:p>
            <a:r>
              <a:rPr lang="en-US" i="1" dirty="0"/>
              <a:t> </a:t>
            </a:r>
          </a:p>
        </p:txBody>
      </p:sp>
      <p:sp>
        <p:nvSpPr>
          <p:cNvPr id="4" name="Slide Number Placeholder 3"/>
          <p:cNvSpPr>
            <a:spLocks noGrp="1"/>
          </p:cNvSpPr>
          <p:nvPr>
            <p:ph type="sldNum" sz="quarter" idx="10"/>
          </p:nvPr>
        </p:nvSpPr>
        <p:spPr/>
        <p:txBody>
          <a:bodyPr/>
          <a:lstStyle/>
          <a:p>
            <a:fld id="{93AF1055-CB92-40EF-BD09-A2225F1FCAC6}" type="slidenum">
              <a:rPr lang="en-US" smtClean="0"/>
              <a:pPr/>
              <a:t>27</a:t>
            </a:fld>
            <a:endParaRPr lang="en-US" dirty="0"/>
          </a:p>
        </p:txBody>
      </p:sp>
    </p:spTree>
    <p:extLst>
      <p:ext uri="{BB962C8B-B14F-4D97-AF65-F5344CB8AC3E}">
        <p14:creationId xmlns:p14="http://schemas.microsoft.com/office/powerpoint/2010/main" val="9644021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1" u="none" dirty="0">
                <a:latin typeface="+mn-lt"/>
              </a:rPr>
              <a:t>Dividing up </a:t>
            </a:r>
          </a:p>
          <a:p>
            <a:endParaRPr lang="en-US" b="1" u="none" dirty="0">
              <a:latin typeface="+mn-lt"/>
            </a:endParaRPr>
          </a:p>
          <a:p>
            <a:r>
              <a:rPr lang="en-US" u="none" dirty="0">
                <a:latin typeface="+mn-lt"/>
              </a:rPr>
              <a:t>In general, the more interaction students have with their instructors, the more likely they are to learn effectively and persist toward achievement of their educational goals. Personal interaction with faculty members strengthens students’ connections to the college and helps them focus on their academic progress. Through student-faculty interaction, teachers become role models, mentors, and guides for continuous, life-long learning. </a:t>
            </a:r>
          </a:p>
          <a:p>
            <a:endParaRPr lang="en-US" u="none" dirty="0">
              <a:latin typeface="+mn-lt"/>
            </a:endParaRPr>
          </a:p>
          <a:p>
            <a:r>
              <a:rPr lang="en-US" i="1" u="none" dirty="0">
                <a:latin typeface="+mn-lt"/>
              </a:rPr>
              <a:t>Instructors report that students who visit them during their office hours or e-mail them to discuss ideas, readings, and assignments from their classes, as well as their grades, are more likely to succeed in their college courses. Quote an instructor here.</a:t>
            </a:r>
          </a:p>
          <a:p>
            <a:endParaRPr lang="en-US" u="none" dirty="0">
              <a:latin typeface="+mn-lt"/>
            </a:endParaRPr>
          </a:p>
          <a:p>
            <a:r>
              <a:rPr lang="en-US" i="1" u="none" dirty="0">
                <a:latin typeface="+mn-lt"/>
              </a:rPr>
              <a:t>Our CCSSE results indicate that students who “often” or “very often” used e-mail to communicate with an instructor or discussed grades or assignments with an instructor were also more likely to have “often” or “very often” worked harder than they thought they could to meet an instructor’s standards or expectations. Give relevant survey results, such as the percentage of students who answered or “</a:t>
            </a:r>
            <a:r>
              <a:rPr lang="en-US" i="1" dirty="0">
                <a:latin typeface="+mn-lt"/>
                <a:cs typeface="Calibri" pitchFamily="34" charset="0"/>
              </a:rPr>
              <a:t>“often” or “very often” </a:t>
            </a:r>
            <a:r>
              <a:rPr lang="en-US" i="1" u="none" dirty="0">
                <a:latin typeface="+mn-lt"/>
              </a:rPr>
              <a:t>on survey items #4j, #4k, and #4p. (</a:t>
            </a:r>
            <a:r>
              <a:rPr lang="en-US" i="1" dirty="0">
                <a:latin typeface="+mn-lt"/>
              </a:rPr>
              <a:t>Standard Reports for [College Name]/All Students/Frequencies)</a:t>
            </a:r>
            <a:endParaRPr lang="en-US" i="1" u="none" dirty="0">
              <a:latin typeface="+mn-lt"/>
            </a:endParaRPr>
          </a:p>
          <a:p>
            <a:endParaRPr lang="en-US" i="1" u="none" dirty="0">
              <a:latin typeface="+mn-lt"/>
            </a:endParaRPr>
          </a:p>
          <a:p>
            <a:endParaRPr lang="en-US" i="1" u="none" dirty="0">
              <a:latin typeface="+mn-lt"/>
            </a:endParaRPr>
          </a:p>
          <a:p>
            <a:endParaRPr lang="en-US" i="1" u="none" dirty="0">
              <a:latin typeface="+mn-lt"/>
            </a:endParaRPr>
          </a:p>
          <a:p>
            <a:r>
              <a:rPr lang="en-US" i="1" dirty="0">
                <a:latin typeface="+mn-lt"/>
              </a:rPr>
              <a:t>The six survey items are associated with student-faculty</a:t>
            </a:r>
            <a:r>
              <a:rPr lang="en-US" i="1" baseline="0" dirty="0">
                <a:latin typeface="+mn-lt"/>
              </a:rPr>
              <a:t> interaction. They</a:t>
            </a:r>
            <a:r>
              <a:rPr lang="en-US" i="1" dirty="0">
                <a:latin typeface="+mn-lt"/>
              </a:rPr>
              <a:t> are: </a:t>
            </a:r>
            <a:br>
              <a:rPr lang="en-US" i="1" dirty="0">
                <a:latin typeface="+mn-lt"/>
              </a:rPr>
            </a:br>
            <a:endParaRPr lang="en-US" i="1" dirty="0">
              <a:latin typeface="+mn-lt"/>
            </a:endParaRPr>
          </a:p>
          <a:p>
            <a:r>
              <a:rPr lang="en-US" i="1" dirty="0">
                <a:latin typeface="+mn-lt"/>
              </a:rPr>
              <a:t>During the current school year, how often have you: </a:t>
            </a:r>
          </a:p>
          <a:p>
            <a:pPr marL="183447" lvl="1" indent="-183447">
              <a:buFont typeface="Arial" pitchFamily="34" charset="0"/>
              <a:buChar char="•"/>
            </a:pPr>
            <a:r>
              <a:rPr lang="en-US" i="1" dirty="0">
                <a:latin typeface="+mn-lt"/>
              </a:rPr>
              <a:t>Used e-mail to communicate with an instructor (#4j) </a:t>
            </a:r>
          </a:p>
          <a:p>
            <a:pPr marL="183447" lvl="1" indent="-183447">
              <a:buFont typeface="Arial" pitchFamily="34" charset="0"/>
              <a:buChar char="•"/>
            </a:pPr>
            <a:r>
              <a:rPr lang="en-US" i="1" dirty="0">
                <a:latin typeface="+mn-lt"/>
              </a:rPr>
              <a:t>Discussed grades or assignments with an instructor (#4k) </a:t>
            </a:r>
          </a:p>
          <a:p>
            <a:pPr marL="183447" lvl="1" indent="-183447">
              <a:buFont typeface="Arial" pitchFamily="34" charset="0"/>
              <a:buChar char="•"/>
            </a:pPr>
            <a:r>
              <a:rPr lang="en-US" i="1" dirty="0">
                <a:latin typeface="+mn-lt"/>
              </a:rPr>
              <a:t>Talked about career plans with an instructor or advisor (#4l) </a:t>
            </a:r>
          </a:p>
          <a:p>
            <a:pPr marL="183447" lvl="1" indent="-183447">
              <a:buFont typeface="Arial" pitchFamily="34" charset="0"/>
              <a:buChar char="•"/>
            </a:pPr>
            <a:r>
              <a:rPr lang="en-US" i="1" dirty="0">
                <a:latin typeface="+mn-lt"/>
              </a:rPr>
              <a:t>Discussed ideas from your readings or classes with instructors outside of class (#4m) </a:t>
            </a:r>
          </a:p>
          <a:p>
            <a:pPr marL="183447" lvl="1" indent="-183447">
              <a:buFont typeface="Arial" pitchFamily="34" charset="0"/>
              <a:buChar char="•"/>
            </a:pPr>
            <a:r>
              <a:rPr lang="en-US" i="1" dirty="0">
                <a:latin typeface="+mn-lt"/>
              </a:rPr>
              <a:t>Received prompt feedback (written or oral) from instructors on your performance (#4n) </a:t>
            </a:r>
          </a:p>
          <a:p>
            <a:pPr marL="183447" lvl="1" indent="-183447">
              <a:buFont typeface="Arial" pitchFamily="34" charset="0"/>
              <a:buChar char="•"/>
            </a:pPr>
            <a:r>
              <a:rPr lang="en-US" i="1" dirty="0">
                <a:latin typeface="+mn-lt"/>
              </a:rPr>
              <a:t>Worked with instructors on activities other than coursework (#4p) </a:t>
            </a:r>
          </a:p>
          <a:p>
            <a:endParaRPr lang="en-US" i="1" u="none" dirty="0">
              <a:latin typeface="+mn-lt"/>
            </a:endParaRPr>
          </a:p>
          <a:p>
            <a:pPr defTabSz="917235">
              <a:defRPr/>
            </a:pPr>
            <a:r>
              <a:rPr lang="en-US" i="1" dirty="0">
                <a:latin typeface="+mn-lt"/>
              </a:rPr>
              <a:t>Use the results</a:t>
            </a:r>
            <a:r>
              <a:rPr lang="en-US" i="1" baseline="0" dirty="0">
                <a:latin typeface="+mn-lt"/>
              </a:rPr>
              <a:t> you find most compelling for your college (</a:t>
            </a:r>
            <a:r>
              <a:rPr lang="en-US" i="1" dirty="0">
                <a:latin typeface="+mn-lt"/>
              </a:rPr>
              <a:t>Standard Reports for [College Name]/All Students/Frequencies).</a:t>
            </a:r>
          </a:p>
          <a:p>
            <a:pPr defTabSz="917235">
              <a:defRPr/>
            </a:pPr>
            <a:endParaRPr lang="en-US" i="1" dirty="0">
              <a:latin typeface="+mn-lt"/>
            </a:endParaRPr>
          </a:p>
          <a:p>
            <a:pPr defTabSz="917235">
              <a:defRPr/>
            </a:pPr>
            <a:r>
              <a:rPr lang="en-US" i="1" dirty="0">
                <a:latin typeface="+mn-lt"/>
              </a:rPr>
              <a:t>#Carol’s note: In general, our college doesn’t do better or worse than medium colleges. One thing to brings up is Canada College students tends to talk about career plans with an instructors or advisors comparing to medium size colleges. (7% less) and being shy to discuss grades or assignments with an instructor (8%). But this difference is not significant due to sampling error or other factors. </a:t>
            </a:r>
          </a:p>
        </p:txBody>
      </p:sp>
      <p:sp>
        <p:nvSpPr>
          <p:cNvPr id="4" name="Slide Number Placeholder 3"/>
          <p:cNvSpPr>
            <a:spLocks noGrp="1"/>
          </p:cNvSpPr>
          <p:nvPr>
            <p:ph type="sldNum" sz="quarter" idx="10"/>
          </p:nvPr>
        </p:nvSpPr>
        <p:spPr/>
        <p:txBody>
          <a:bodyPr/>
          <a:lstStyle/>
          <a:p>
            <a:fld id="{93AF1055-CB92-40EF-BD09-A2225F1FCAC6}" type="slidenum">
              <a:rPr lang="en-US" smtClean="0"/>
              <a:pPr/>
              <a:t>29</a:t>
            </a:fld>
            <a:endParaRPr lang="en-US" dirty="0"/>
          </a:p>
        </p:txBody>
      </p:sp>
    </p:spTree>
    <p:extLst>
      <p:ext uri="{BB962C8B-B14F-4D97-AF65-F5344CB8AC3E}">
        <p14:creationId xmlns:p14="http://schemas.microsoft.com/office/powerpoint/2010/main" val="12851591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cs typeface="Arial" pitchFamily="34" charset="0"/>
              </a:rPr>
              <a:t>Some community college students may need help understanding where they stand and how to use feedback productively. In focus groups, students frequently report that they were unaware of their poor academic standing in a particular course until it was too late to salvage their grade.</a:t>
            </a:r>
          </a:p>
          <a:p>
            <a:endParaRPr lang="en-US" i="1" dirty="0">
              <a:latin typeface="+mn-lt"/>
              <a:cs typeface="Arial" pitchFamily="34" charset="0"/>
            </a:endParaRPr>
          </a:p>
          <a:p>
            <a:r>
              <a:rPr lang="en-US" i="1" dirty="0">
                <a:latin typeface="+mn-lt"/>
                <a:cs typeface="Arial" pitchFamily="34" charset="0"/>
              </a:rPr>
              <a:t>7% of CCSSE respondents report that they “never” received prompt written or oral feedback from instructors on their performance</a:t>
            </a:r>
            <a:r>
              <a:rPr lang="en-US" i="1" baseline="0" dirty="0">
                <a:latin typeface="+mn-lt"/>
                <a:cs typeface="Arial" pitchFamily="34" charset="0"/>
              </a:rPr>
              <a:t> </a:t>
            </a:r>
            <a:r>
              <a:rPr lang="en-US" i="1" dirty="0">
                <a:latin typeface="+mn-lt"/>
                <a:cs typeface="Arial" pitchFamily="34" charset="0"/>
              </a:rPr>
              <a:t>(survey item #4n, </a:t>
            </a:r>
            <a:r>
              <a:rPr lang="en-US" i="1" dirty="0"/>
              <a:t>Standard Reports for [College Name]/All Students/Frequencies</a:t>
            </a:r>
            <a:r>
              <a:rPr lang="en-US" i="1" baseline="0" dirty="0">
                <a:latin typeface="+mn-lt"/>
                <a:cs typeface="Arial" pitchFamily="34" charset="0"/>
              </a:rPr>
              <a:t>).</a:t>
            </a:r>
            <a:r>
              <a:rPr lang="en-US" i="1" dirty="0">
                <a:latin typeface="+mn-lt"/>
                <a:cs typeface="Arial" pitchFamily="34" charset="0"/>
              </a:rPr>
              <a:t> </a:t>
            </a:r>
          </a:p>
          <a:p>
            <a:endParaRPr lang="en-US" i="1" dirty="0">
              <a:latin typeface="+mn-lt"/>
              <a:cs typeface="Arial" pitchFamily="34" charset="0"/>
            </a:endParaRPr>
          </a:p>
          <a:p>
            <a:r>
              <a:rPr lang="en-US" i="1" dirty="0">
                <a:latin typeface="+mn-lt"/>
                <a:cs typeface="Arial" pitchFamily="34" charset="0"/>
              </a:rPr>
              <a:t>15% of CCSSE respondents report that they “never” discussed grades or assignments with an instructor</a:t>
            </a:r>
            <a:r>
              <a:rPr lang="en-US" i="1" baseline="0" dirty="0">
                <a:latin typeface="+mn-lt"/>
                <a:cs typeface="Arial" pitchFamily="34" charset="0"/>
              </a:rPr>
              <a:t> </a:t>
            </a:r>
            <a:r>
              <a:rPr lang="en-US" i="1" dirty="0">
                <a:latin typeface="+mn-lt"/>
                <a:cs typeface="Arial" pitchFamily="34" charset="0"/>
              </a:rPr>
              <a:t>(survey item #4k, </a:t>
            </a:r>
            <a:r>
              <a:rPr lang="en-US" i="1" dirty="0"/>
              <a:t>Standard Reports for [College Name]/All Students/Frequencies</a:t>
            </a:r>
            <a:r>
              <a:rPr lang="en-US" i="1" baseline="0" dirty="0">
                <a:latin typeface="+mn-lt"/>
                <a:cs typeface="Arial" pitchFamily="34" charset="0"/>
              </a:rPr>
              <a:t>).</a:t>
            </a:r>
            <a:endParaRPr lang="en-US" i="1" dirty="0">
              <a:latin typeface="+mn-lt"/>
              <a:cs typeface="Arial" pitchFamily="34" charset="0"/>
            </a:endParaRPr>
          </a:p>
          <a:p>
            <a:pPr marL="174699" indent="-174699">
              <a:buFont typeface="Arial" pitchFamily="34" charset="0"/>
              <a:buChar char="•"/>
            </a:pPr>
            <a:endParaRPr lang="en-US" dirty="0">
              <a:latin typeface="+mn-lt"/>
            </a:endParaRPr>
          </a:p>
          <a:p>
            <a:pPr marL="174699" indent="-174699">
              <a:buFont typeface="Arial" pitchFamily="34" charset="0"/>
              <a:buChar char="•"/>
            </a:pPr>
            <a:endParaRPr lang="en-US" dirty="0">
              <a:latin typeface="+mn-lt"/>
            </a:endParaRPr>
          </a:p>
          <a:p>
            <a:pPr marL="174699" marR="0" lvl="0" indent="-174699"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t>, how often have you received prompt feedback (written or oral) from instructors on your performance? </a:t>
            </a:r>
            <a:r>
              <a:rPr lang="en-US" dirty="0"/>
              <a:t>During the current school year</a:t>
            </a:r>
            <a:endParaRPr lang="en-US" sz="1200" dirty="0"/>
          </a:p>
          <a:p>
            <a:pPr marL="174699" indent="-174699">
              <a:buFont typeface="Arial" pitchFamily="34" charset="0"/>
              <a:buChar char="•"/>
            </a:pPr>
            <a:endParaRPr lang="en-US" dirty="0">
              <a:latin typeface="+mn-lt"/>
            </a:endParaRPr>
          </a:p>
        </p:txBody>
      </p:sp>
      <p:sp>
        <p:nvSpPr>
          <p:cNvPr id="4" name="Slide Number Placeholder 3"/>
          <p:cNvSpPr>
            <a:spLocks noGrp="1"/>
          </p:cNvSpPr>
          <p:nvPr>
            <p:ph type="sldNum" sz="quarter" idx="10"/>
          </p:nvPr>
        </p:nvSpPr>
        <p:spPr/>
        <p:txBody>
          <a:bodyPr/>
          <a:lstStyle/>
          <a:p>
            <a:fld id="{93AF1055-CB92-40EF-BD09-A2225F1FCAC6}" type="slidenum">
              <a:rPr lang="en-US" smtClean="0"/>
              <a:pPr/>
              <a:t>30</a:t>
            </a:fld>
            <a:endParaRPr lang="en-US" dirty="0"/>
          </a:p>
        </p:txBody>
      </p:sp>
    </p:spTree>
    <p:extLst>
      <p:ext uri="{BB962C8B-B14F-4D97-AF65-F5344CB8AC3E}">
        <p14:creationId xmlns:p14="http://schemas.microsoft.com/office/powerpoint/2010/main" val="2971360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AF1055-CB92-40EF-BD09-A2225F1FCAC6}" type="slidenum">
              <a:rPr lang="en-US" smtClean="0"/>
              <a:pPr/>
              <a:t>3</a:t>
            </a:fld>
            <a:endParaRPr lang="en-US" dirty="0"/>
          </a:p>
        </p:txBody>
      </p:sp>
    </p:spTree>
    <p:extLst>
      <p:ext uri="{BB962C8B-B14F-4D97-AF65-F5344CB8AC3E}">
        <p14:creationId xmlns:p14="http://schemas.microsoft.com/office/powerpoint/2010/main" val="14239290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AF1055-CB92-40EF-BD09-A2225F1FCAC6}" type="slidenum">
              <a:rPr lang="en-US" smtClean="0"/>
              <a:pPr/>
              <a:t>31</a:t>
            </a:fld>
            <a:endParaRPr lang="en-US"/>
          </a:p>
        </p:txBody>
      </p:sp>
    </p:spTree>
    <p:extLst>
      <p:ext uri="{BB962C8B-B14F-4D97-AF65-F5344CB8AC3E}">
        <p14:creationId xmlns:p14="http://schemas.microsoft.com/office/powerpoint/2010/main" val="15011295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latin typeface="+mn-lt"/>
                <a:cs typeface="Arial" pitchFamily="34" charset="0"/>
              </a:rPr>
              <a:t>While respondents say they value student services — XX% report “never” using academic advising/planning services. In addition, XX% report “never” using skill labs (survey items #12a, #12b, #12d, and #12e, </a:t>
            </a:r>
            <a:r>
              <a:rPr lang="en-US" i="1" dirty="0"/>
              <a:t>Standard Reports for [College Name]/All Students/Frequencies</a:t>
            </a:r>
            <a:r>
              <a:rPr lang="en-US" i="1" baseline="0" dirty="0">
                <a:latin typeface="+mn-lt"/>
                <a:cs typeface="Arial" pitchFamily="34" charset="0"/>
              </a:rPr>
              <a:t>).</a:t>
            </a:r>
            <a:endParaRPr lang="en-US" i="1" dirty="0">
              <a:latin typeface="+mn-lt"/>
              <a:cs typeface="Arial" pitchFamily="34" charset="0"/>
            </a:endParaRPr>
          </a:p>
          <a:p>
            <a:endParaRPr lang="en-US" dirty="0">
              <a:latin typeface="+mn-lt"/>
            </a:endParaRPr>
          </a:p>
        </p:txBody>
      </p:sp>
      <p:sp>
        <p:nvSpPr>
          <p:cNvPr id="4" name="Slide Number Placeholder 3"/>
          <p:cNvSpPr>
            <a:spLocks noGrp="1"/>
          </p:cNvSpPr>
          <p:nvPr>
            <p:ph type="sldNum" sz="quarter" idx="10"/>
          </p:nvPr>
        </p:nvSpPr>
        <p:spPr/>
        <p:txBody>
          <a:bodyPr/>
          <a:lstStyle/>
          <a:p>
            <a:fld id="{93AF1055-CB92-40EF-BD09-A2225F1FCAC6}" type="slidenum">
              <a:rPr lang="en-US" smtClean="0"/>
              <a:pPr/>
              <a:t>32</a:t>
            </a:fld>
            <a:endParaRPr lang="en-US" dirty="0"/>
          </a:p>
        </p:txBody>
      </p:sp>
    </p:spTree>
    <p:extLst>
      <p:ext uri="{BB962C8B-B14F-4D97-AF65-F5344CB8AC3E}">
        <p14:creationId xmlns:p14="http://schemas.microsoft.com/office/powerpoint/2010/main" val="34345611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b="1" dirty="0"/>
              <a:t>#Carol’s note, again, not materials difference between medium college and our college. The biggest gap is between “Providing the support you need to thrive socially” and “helping you cope with your non-academic responsibilities (work, family and </a:t>
            </a:r>
            <a:r>
              <a:rPr lang="en-US" b="1" dirty="0" err="1"/>
              <a:t>etc</a:t>
            </a:r>
            <a:r>
              <a:rPr lang="en-US" b="1" dirty="0"/>
              <a:t>). </a:t>
            </a:r>
          </a:p>
          <a:p>
            <a:r>
              <a:rPr lang="en-US" b="1" dirty="0"/>
              <a:t># to do. I want to navigate how many clubs is for woman, parents, or certain groups to provide support while </a:t>
            </a:r>
            <a:r>
              <a:rPr lang="en-US" b="1" dirty="0" err="1"/>
              <a:t>Skyeline</a:t>
            </a:r>
            <a:r>
              <a:rPr lang="en-US" b="1" dirty="0"/>
              <a:t> College has WIMLA club for woman, will research the list of club between Skyline, CSM and Canada College.</a:t>
            </a:r>
          </a:p>
          <a:p>
            <a:endParaRPr lang="en-US" dirty="0"/>
          </a:p>
          <a:p>
            <a:r>
              <a:rPr lang="en-US" b="1" dirty="0"/>
              <a:t> original notes</a:t>
            </a:r>
          </a:p>
          <a:p>
            <a:r>
              <a:rPr lang="en-US" dirty="0"/>
              <a:t>Students perform better and are more satisfied at colleges that are committed to their success and cultivate positive working and social relationships among different groups on campus. Community college students also benefit from services targeted to assist them </a:t>
            </a:r>
            <a:r>
              <a:rPr lang="en-US" b="1" dirty="0"/>
              <a:t>with academic and career planning, academic skill development, and other areas that may affect learning and retention. </a:t>
            </a:r>
          </a:p>
          <a:p>
            <a:endParaRPr lang="en-US" u="none" dirty="0"/>
          </a:p>
          <a:p>
            <a:pPr>
              <a:spcBef>
                <a:spcPts val="1806"/>
              </a:spcBef>
            </a:pPr>
            <a:r>
              <a:rPr lang="en-US" b="1" i="1" dirty="0"/>
              <a:t>The majority of students feel that the college emphasizes providing the support they need to help them succeed, yet smaller numbers use support services. Significant numbers also feel that their colleges do not offer support for non-academic</a:t>
            </a:r>
            <a:r>
              <a:rPr lang="en-US" b="1" i="1" baseline="0" dirty="0"/>
              <a:t> </a:t>
            </a:r>
            <a:r>
              <a:rPr lang="en-US" b="1" i="1" dirty="0"/>
              <a:t>social and financial issues. </a:t>
            </a:r>
            <a:r>
              <a:rPr lang="en-US" i="1" dirty="0"/>
              <a:t>Give relevant survey results, such as the percentage of students who answered “very much” or “quite a bit” on survey items #9b and #9d and/or “often” on survey items #12a and #12b. </a:t>
            </a:r>
            <a:r>
              <a:rPr lang="en-US" i="1" u="none" dirty="0"/>
              <a:t>(</a:t>
            </a:r>
            <a:r>
              <a:rPr lang="en-US" i="1" dirty="0"/>
              <a:t>Standard Reports for [College Name]/All Students/Frequencies)</a:t>
            </a:r>
          </a:p>
          <a:p>
            <a:pPr>
              <a:spcBef>
                <a:spcPts val="1806"/>
              </a:spcBef>
            </a:pPr>
            <a:endParaRPr lang="en-US" i="1" dirty="0"/>
          </a:p>
          <a:p>
            <a:pPr>
              <a:spcBef>
                <a:spcPts val="1806"/>
              </a:spcBef>
            </a:pPr>
            <a:r>
              <a:rPr lang="en-US" i="1" dirty="0"/>
              <a:t>Discuss how your college offers support for learners.</a:t>
            </a:r>
          </a:p>
          <a:p>
            <a:endParaRPr lang="en-US" u="none" dirty="0"/>
          </a:p>
          <a:p>
            <a:r>
              <a:rPr lang="en-US" i="1" u="none" dirty="0"/>
              <a:t>-</a:t>
            </a:r>
          </a:p>
          <a:p>
            <a:endParaRPr lang="en-US" i="1" u="none" dirty="0"/>
          </a:p>
          <a:p>
            <a:r>
              <a:rPr lang="en-US" i="1" dirty="0"/>
              <a:t>The seven survey items measuring support for learners are: </a:t>
            </a:r>
            <a:br>
              <a:rPr lang="en-US" i="1" dirty="0"/>
            </a:br>
            <a:endParaRPr lang="en-US" i="1" dirty="0"/>
          </a:p>
          <a:p>
            <a:pPr defTabSz="917235">
              <a:defRPr/>
            </a:pPr>
            <a:r>
              <a:rPr lang="en-US" i="1" dirty="0"/>
              <a:t>How much does this college emphasize: </a:t>
            </a:r>
          </a:p>
          <a:p>
            <a:pPr marL="183447" lvl="1" indent="-183447">
              <a:buFont typeface="Arial" pitchFamily="34" charset="0"/>
              <a:buChar char="•"/>
            </a:pPr>
            <a:r>
              <a:rPr lang="en-US" i="1" dirty="0"/>
              <a:t>Providing the support you need to help you succeed at this college (#9b) </a:t>
            </a:r>
          </a:p>
          <a:p>
            <a:pPr marL="183447" indent="-183447">
              <a:buFont typeface="Arial" pitchFamily="34" charset="0"/>
              <a:buChar char="•"/>
            </a:pPr>
            <a:r>
              <a:rPr lang="en-US" i="1" dirty="0"/>
              <a:t>Encouraging contact among students from different economic, social, and racial or ethnic backgrounds (#9c) </a:t>
            </a:r>
          </a:p>
          <a:p>
            <a:pPr marL="183447" indent="-183447">
              <a:buFont typeface="Arial" pitchFamily="34" charset="0"/>
              <a:buChar char="•"/>
            </a:pPr>
            <a:r>
              <a:rPr lang="en-US" i="1" dirty="0"/>
              <a:t>Helping you cope with your nonacademic responsibilities (work, family, etc.) (#9d) </a:t>
            </a:r>
          </a:p>
          <a:p>
            <a:pPr marL="183447" indent="-183447">
              <a:buFont typeface="Arial" pitchFamily="34" charset="0"/>
              <a:buChar char="•"/>
            </a:pPr>
            <a:r>
              <a:rPr lang="en-US" i="1" dirty="0"/>
              <a:t>Providing the support you need to thrive socially (#9e) </a:t>
            </a:r>
          </a:p>
          <a:p>
            <a:pPr marL="183447" indent="-183447">
              <a:buFont typeface="Arial" pitchFamily="34" charset="0"/>
              <a:buChar char="•"/>
            </a:pPr>
            <a:r>
              <a:rPr lang="en-US" i="1" dirty="0"/>
              <a:t>Providing the financial support you need to afford your education (#9f) </a:t>
            </a:r>
          </a:p>
          <a:p>
            <a:pPr marL="183447" indent="-183447"/>
            <a:endParaRPr lang="en-US" i="1" dirty="0"/>
          </a:p>
          <a:p>
            <a:pPr marL="183447" indent="-183447"/>
            <a:r>
              <a:rPr lang="en-US" i="1" dirty="0"/>
              <a:t>During the current school year, how often have you: </a:t>
            </a:r>
          </a:p>
          <a:p>
            <a:pPr marL="183447" indent="-183447">
              <a:buFont typeface="Arial" pitchFamily="34" charset="0"/>
              <a:buChar char="•"/>
            </a:pPr>
            <a:r>
              <a:rPr lang="en-US" i="1" dirty="0"/>
              <a:t>Used academic advising/planning services (#12a) </a:t>
            </a:r>
          </a:p>
          <a:p>
            <a:pPr marL="183447" indent="-183447">
              <a:buFont typeface="Arial" pitchFamily="34" charset="0"/>
              <a:buChar char="•"/>
            </a:pPr>
            <a:r>
              <a:rPr lang="en-US" i="1" dirty="0"/>
              <a:t>Used career counseling services (#12b) </a:t>
            </a:r>
          </a:p>
          <a:p>
            <a:endParaRPr lang="en-US" i="1" u="none" dirty="0"/>
          </a:p>
          <a:p>
            <a:pPr defTabSz="917235">
              <a:defRPr/>
            </a:pPr>
            <a:r>
              <a:rPr lang="en-US" i="1" dirty="0"/>
              <a:t>Use the results</a:t>
            </a:r>
            <a:r>
              <a:rPr lang="en-US" i="1" baseline="0" dirty="0"/>
              <a:t> you find most compelling for your college (</a:t>
            </a:r>
            <a:r>
              <a:rPr lang="en-US" i="1" dirty="0"/>
              <a:t>Standard Reports for [College Name]/All Students/Frequencies).</a:t>
            </a:r>
          </a:p>
          <a:p>
            <a:endParaRPr lang="en-US" u="none" dirty="0"/>
          </a:p>
          <a:p>
            <a:endParaRPr lang="en-US" sz="1000" baseline="30000" dirty="0">
              <a:latin typeface="Arial" pitchFamily="34" charset="0"/>
              <a:cs typeface="Arial" pitchFamily="34" charset="0"/>
            </a:endParaRPr>
          </a:p>
          <a:p>
            <a:endParaRPr lang="en-US" i="1" dirty="0">
              <a:latin typeface="+mn-lt"/>
            </a:endParaRPr>
          </a:p>
        </p:txBody>
      </p:sp>
      <p:sp>
        <p:nvSpPr>
          <p:cNvPr id="4" name="Slide Number Placeholder 3"/>
          <p:cNvSpPr>
            <a:spLocks noGrp="1"/>
          </p:cNvSpPr>
          <p:nvPr>
            <p:ph type="sldNum" sz="quarter" idx="10"/>
          </p:nvPr>
        </p:nvSpPr>
        <p:spPr/>
        <p:txBody>
          <a:bodyPr/>
          <a:lstStyle/>
          <a:p>
            <a:fld id="{93AF1055-CB92-40EF-BD09-A2225F1FCAC6}" type="slidenum">
              <a:rPr lang="en-US" smtClean="0"/>
              <a:pPr/>
              <a:t>36</a:t>
            </a:fld>
            <a:endParaRPr lang="en-US"/>
          </a:p>
        </p:txBody>
      </p:sp>
    </p:spTree>
    <p:extLst>
      <p:ext uri="{BB962C8B-B14F-4D97-AF65-F5344CB8AC3E}">
        <p14:creationId xmlns:p14="http://schemas.microsoft.com/office/powerpoint/2010/main" val="30701587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a:t>#Carol’s note: comparing to medium colleges in the survey, Canada College did a better job in having students use career counseling services. (29% VS 19%) while we are still lagging in encourage students using academic advising planning service. (47% vs 61%)</a:t>
            </a:r>
          </a:p>
          <a:p>
            <a:endParaRPr lang="en-US" dirty="0"/>
          </a:p>
          <a:p>
            <a:r>
              <a:rPr lang="en-US" dirty="0"/>
              <a:t> </a:t>
            </a:r>
          </a:p>
          <a:p>
            <a:r>
              <a:rPr lang="en-US" dirty="0"/>
              <a:t>Students perform better and are more satisfied at colleges that are committed to their success and cultivate positive working and social relationships among different groups on campus. Community college students also benefit from services targeted to assist them </a:t>
            </a:r>
            <a:r>
              <a:rPr lang="en-US" b="1" dirty="0"/>
              <a:t>with academic and career planning, academic skill development, and other areas that may affect learning and retention. </a:t>
            </a:r>
          </a:p>
          <a:p>
            <a:endParaRPr lang="en-US" u="none" dirty="0"/>
          </a:p>
          <a:p>
            <a:pPr>
              <a:spcBef>
                <a:spcPts val="1806"/>
              </a:spcBef>
            </a:pPr>
            <a:r>
              <a:rPr lang="en-US" b="1" i="1" dirty="0"/>
              <a:t>The majority of students feel that the college emphasizes providing the support they need to help them succeed, yet smaller numbers use support services. Significant numbers also feel that their colleges do not offer support for non-academic</a:t>
            </a:r>
            <a:r>
              <a:rPr lang="en-US" b="1" i="1" baseline="0" dirty="0"/>
              <a:t> </a:t>
            </a:r>
            <a:r>
              <a:rPr lang="en-US" b="1" i="1" dirty="0"/>
              <a:t>social and financial issues. </a:t>
            </a:r>
            <a:r>
              <a:rPr lang="en-US" i="1" dirty="0"/>
              <a:t>Give relevant survey results, such as the percentage of students who answered “very much” or “quite a bit” on survey items #9b and #9d and/or “often” on survey items #12a and #12b. </a:t>
            </a:r>
            <a:r>
              <a:rPr lang="en-US" i="1" u="none" dirty="0"/>
              <a:t>(</a:t>
            </a:r>
            <a:r>
              <a:rPr lang="en-US" i="1" dirty="0"/>
              <a:t>Standard Reports for [College Name]/All Students/Frequencies)</a:t>
            </a:r>
          </a:p>
          <a:p>
            <a:pPr>
              <a:spcBef>
                <a:spcPts val="1806"/>
              </a:spcBef>
            </a:pPr>
            <a:endParaRPr lang="en-US" i="1" dirty="0"/>
          </a:p>
          <a:p>
            <a:pPr>
              <a:spcBef>
                <a:spcPts val="1806"/>
              </a:spcBef>
            </a:pPr>
            <a:r>
              <a:rPr lang="en-US" i="1" dirty="0"/>
              <a:t>Discuss how your college offers support for learners.</a:t>
            </a:r>
          </a:p>
          <a:p>
            <a:endParaRPr lang="en-US" u="none" dirty="0"/>
          </a:p>
          <a:p>
            <a:r>
              <a:rPr lang="en-US" i="1" u="none" dirty="0"/>
              <a:t>-</a:t>
            </a:r>
          </a:p>
          <a:p>
            <a:endParaRPr lang="en-US" i="1" u="none" dirty="0"/>
          </a:p>
          <a:p>
            <a:r>
              <a:rPr lang="en-US" i="1" dirty="0"/>
              <a:t>The seven survey items measuring support for learners are: </a:t>
            </a:r>
            <a:br>
              <a:rPr lang="en-US" i="1" dirty="0"/>
            </a:br>
            <a:endParaRPr lang="en-US" i="1" dirty="0"/>
          </a:p>
          <a:p>
            <a:pPr defTabSz="917235">
              <a:defRPr/>
            </a:pPr>
            <a:r>
              <a:rPr lang="en-US" i="1" dirty="0"/>
              <a:t>How much does this college emphasize: </a:t>
            </a:r>
          </a:p>
          <a:p>
            <a:pPr marL="183447" lvl="1" indent="-183447">
              <a:buFont typeface="Arial" pitchFamily="34" charset="0"/>
              <a:buChar char="•"/>
            </a:pPr>
            <a:r>
              <a:rPr lang="en-US" i="1" dirty="0"/>
              <a:t>Providing the support you need to help you succeed at this college (#9b) </a:t>
            </a:r>
          </a:p>
          <a:p>
            <a:pPr marL="183447" indent="-183447">
              <a:buFont typeface="Arial" pitchFamily="34" charset="0"/>
              <a:buChar char="•"/>
            </a:pPr>
            <a:r>
              <a:rPr lang="en-US" i="1" dirty="0"/>
              <a:t>Encouraging contact among students from different economic, social, and racial or ethnic backgrounds (#9c) </a:t>
            </a:r>
          </a:p>
          <a:p>
            <a:pPr marL="183447" indent="-183447">
              <a:buFont typeface="Arial" pitchFamily="34" charset="0"/>
              <a:buChar char="•"/>
            </a:pPr>
            <a:r>
              <a:rPr lang="en-US" i="1" dirty="0"/>
              <a:t>Helping you cope with your nonacademic responsibilities (work, family, etc.) (#9d) </a:t>
            </a:r>
          </a:p>
          <a:p>
            <a:pPr marL="183447" indent="-183447">
              <a:buFont typeface="Arial" pitchFamily="34" charset="0"/>
              <a:buChar char="•"/>
            </a:pPr>
            <a:r>
              <a:rPr lang="en-US" i="1" dirty="0"/>
              <a:t>Providing the support you need to thrive socially (#9e) </a:t>
            </a:r>
          </a:p>
          <a:p>
            <a:pPr marL="183447" indent="-183447">
              <a:buFont typeface="Arial" pitchFamily="34" charset="0"/>
              <a:buChar char="•"/>
            </a:pPr>
            <a:r>
              <a:rPr lang="en-US" i="1" dirty="0"/>
              <a:t>Providing the financial support you need to afford your education (#9f) </a:t>
            </a:r>
          </a:p>
          <a:p>
            <a:pPr marL="183447" indent="-183447"/>
            <a:endParaRPr lang="en-US" i="1" dirty="0"/>
          </a:p>
          <a:p>
            <a:pPr marL="183447" indent="-183447"/>
            <a:r>
              <a:rPr lang="en-US" i="1" dirty="0"/>
              <a:t>During the current school year, how often have you: </a:t>
            </a:r>
          </a:p>
          <a:p>
            <a:pPr marL="183447" indent="-183447">
              <a:buFont typeface="Arial" pitchFamily="34" charset="0"/>
              <a:buChar char="•"/>
            </a:pPr>
            <a:r>
              <a:rPr lang="en-US" i="1" dirty="0"/>
              <a:t>Used academic advising/planning services (#12a) </a:t>
            </a:r>
          </a:p>
          <a:p>
            <a:pPr marL="183447" indent="-183447">
              <a:buFont typeface="Arial" pitchFamily="34" charset="0"/>
              <a:buChar char="•"/>
            </a:pPr>
            <a:r>
              <a:rPr lang="en-US" i="1" dirty="0"/>
              <a:t>Used career counseling services (#12b) </a:t>
            </a:r>
          </a:p>
          <a:p>
            <a:endParaRPr lang="en-US" i="1" u="none" dirty="0"/>
          </a:p>
          <a:p>
            <a:pPr defTabSz="917235">
              <a:defRPr/>
            </a:pPr>
            <a:r>
              <a:rPr lang="en-US" i="1" dirty="0"/>
              <a:t>Use the results</a:t>
            </a:r>
            <a:r>
              <a:rPr lang="en-US" i="1" baseline="0" dirty="0"/>
              <a:t> you find most compelling for your college (</a:t>
            </a:r>
            <a:r>
              <a:rPr lang="en-US" i="1" dirty="0"/>
              <a:t>Standard Reports for [College Name]/All Students/Frequencies).</a:t>
            </a:r>
          </a:p>
          <a:p>
            <a:endParaRPr lang="en-US" u="none" dirty="0"/>
          </a:p>
          <a:p>
            <a:endParaRPr lang="en-US" sz="1000" baseline="30000" dirty="0">
              <a:latin typeface="Arial" pitchFamily="34" charset="0"/>
              <a:cs typeface="Arial" pitchFamily="34" charset="0"/>
            </a:endParaRPr>
          </a:p>
          <a:p>
            <a:endParaRPr lang="en-US" i="1" dirty="0">
              <a:latin typeface="+mn-lt"/>
            </a:endParaRPr>
          </a:p>
        </p:txBody>
      </p:sp>
      <p:sp>
        <p:nvSpPr>
          <p:cNvPr id="4" name="Slide Number Placeholder 3"/>
          <p:cNvSpPr>
            <a:spLocks noGrp="1"/>
          </p:cNvSpPr>
          <p:nvPr>
            <p:ph type="sldNum" sz="quarter" idx="10"/>
          </p:nvPr>
        </p:nvSpPr>
        <p:spPr/>
        <p:txBody>
          <a:bodyPr/>
          <a:lstStyle/>
          <a:p>
            <a:fld id="{93AF1055-CB92-40EF-BD09-A2225F1FCAC6}" type="slidenum">
              <a:rPr lang="en-US" smtClean="0"/>
              <a:pPr/>
              <a:t>37</a:t>
            </a:fld>
            <a:endParaRPr lang="en-US"/>
          </a:p>
        </p:txBody>
      </p:sp>
    </p:spTree>
    <p:extLst>
      <p:ext uri="{BB962C8B-B14F-4D97-AF65-F5344CB8AC3E}">
        <p14:creationId xmlns:p14="http://schemas.microsoft.com/office/powerpoint/2010/main" val="4098670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#Carol’s note: #13: </a:t>
            </a:r>
            <a:r>
              <a:rPr lang="en-US" i="0" dirty="0">
                <a:latin typeface="+mn-lt"/>
                <a:cs typeface="Arial" pitchFamily="34" charset="0"/>
              </a:rPr>
              <a:t>Asked about their plans after the current semester,</a:t>
            </a:r>
            <a:r>
              <a:rPr lang="en-US" i="0" baseline="0" dirty="0">
                <a:latin typeface="+mn-lt"/>
                <a:cs typeface="Arial" pitchFamily="34" charset="0"/>
              </a:rPr>
              <a:t> 26</a:t>
            </a:r>
            <a:r>
              <a:rPr lang="en-US" i="0" dirty="0">
                <a:latin typeface="+mn-lt"/>
                <a:cs typeface="Arial" pitchFamily="34" charset="0"/>
              </a:rPr>
              <a:t>% of students report </a:t>
            </a:r>
            <a:r>
              <a:rPr lang="en-US" i="1" dirty="0">
                <a:latin typeface="+mn-lt"/>
                <a:cs typeface="Arial" pitchFamily="34" charset="0"/>
              </a:rPr>
              <a:t>(survey</a:t>
            </a:r>
            <a:r>
              <a:rPr lang="en-US" i="1" baseline="0" dirty="0">
                <a:latin typeface="+mn-lt"/>
                <a:cs typeface="Arial" pitchFamily="34" charset="0"/>
              </a:rPr>
              <a:t> item #28</a:t>
            </a:r>
            <a:r>
              <a:rPr lang="en-US" i="1" dirty="0">
                <a:latin typeface="+mn-lt"/>
                <a:cs typeface="Arial" pitchFamily="34" charset="0"/>
              </a:rPr>
              <a:t>, </a:t>
            </a:r>
            <a:r>
              <a:rPr lang="en-US" i="1" dirty="0"/>
              <a:t>Standard Reports for [College Name]/All Students/Frequencies</a:t>
            </a:r>
            <a:r>
              <a:rPr lang="en-US" i="1" baseline="0" dirty="0">
                <a:latin typeface="+mn-lt"/>
                <a:cs typeface="Arial" pitchFamily="34" charset="0"/>
              </a:rPr>
              <a:t>)</a:t>
            </a:r>
            <a:r>
              <a:rPr lang="en-US" i="0" baseline="0" dirty="0">
                <a:latin typeface="+mn-lt"/>
                <a:cs typeface="Arial" pitchFamily="34" charset="0"/>
              </a:rPr>
              <a:t> </a:t>
            </a:r>
            <a:r>
              <a:rPr lang="en-US" i="0" dirty="0">
                <a:latin typeface="+mn-lt"/>
                <a:cs typeface="Arial" pitchFamily="34" charset="0"/>
              </a:rPr>
              <a:t>that they have no plans to return or are uncertain about their future plans (compared to 22% of peer colleges) These data clearly point to an opportunity for our college, through strengthened academic planning and advising, to help students establish an academic plan and pathway that will help them persist in college.</a:t>
            </a:r>
          </a:p>
          <a:p>
            <a:endParaRPr lang="en-US" i="1" dirty="0">
              <a:latin typeface="+mn-lt"/>
            </a:endParaRPr>
          </a:p>
          <a:p>
            <a:endParaRPr lang="en-US" i="1" dirty="0">
              <a:latin typeface="+mn-lt"/>
            </a:endParaRPr>
          </a:p>
          <a:p>
            <a:endParaRPr lang="en-US" i="1" dirty="0">
              <a:latin typeface="+mn-lt"/>
            </a:endParaRPr>
          </a:p>
          <a:p>
            <a:endParaRPr lang="en-US" i="1" dirty="0">
              <a:latin typeface="+mn-lt"/>
            </a:endParaRPr>
          </a:p>
        </p:txBody>
      </p:sp>
      <p:sp>
        <p:nvSpPr>
          <p:cNvPr id="4" name="Slide Number Placeholder 3"/>
          <p:cNvSpPr>
            <a:spLocks noGrp="1"/>
          </p:cNvSpPr>
          <p:nvPr>
            <p:ph type="sldNum" sz="quarter" idx="10"/>
          </p:nvPr>
        </p:nvSpPr>
        <p:spPr/>
        <p:txBody>
          <a:bodyPr/>
          <a:lstStyle/>
          <a:p>
            <a:fld id="{93AF1055-CB92-40EF-BD09-A2225F1FCAC6}" type="slidenum">
              <a:rPr lang="en-US" smtClean="0"/>
              <a:pPr/>
              <a:t>38</a:t>
            </a:fld>
            <a:endParaRPr lang="en-US" dirty="0"/>
          </a:p>
        </p:txBody>
      </p:sp>
    </p:spTree>
    <p:extLst>
      <p:ext uri="{BB962C8B-B14F-4D97-AF65-F5344CB8AC3E}">
        <p14:creationId xmlns:p14="http://schemas.microsoft.com/office/powerpoint/2010/main" val="23655866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#Carol’s note: #14: Orientation is a good place to provide welcoming and good resource to help new students succeed in their academic journey. In our college, 57% of students enrolled and attended in an orientation while there are 66% of students enrolled and attended in an orientation in our peer colleges. There is almost 10% difference between us and peer colleges. It looks like we still could work on helping students to understand the importance to attend orientation. </a:t>
            </a:r>
            <a:endParaRPr lang="en-US" i="1" dirty="0">
              <a:latin typeface="+mn-lt"/>
            </a:endParaRPr>
          </a:p>
          <a:p>
            <a:endParaRPr lang="en-US" i="1" dirty="0">
              <a:latin typeface="+mn-lt"/>
            </a:endParaRPr>
          </a:p>
          <a:p>
            <a:endParaRPr lang="en-US" i="1" dirty="0">
              <a:latin typeface="+mn-lt"/>
            </a:endParaRPr>
          </a:p>
          <a:p>
            <a:endParaRPr lang="en-US" i="1" dirty="0">
              <a:latin typeface="+mn-lt"/>
            </a:endParaRPr>
          </a:p>
        </p:txBody>
      </p:sp>
      <p:sp>
        <p:nvSpPr>
          <p:cNvPr id="4" name="Slide Number Placeholder 3"/>
          <p:cNvSpPr>
            <a:spLocks noGrp="1"/>
          </p:cNvSpPr>
          <p:nvPr>
            <p:ph type="sldNum" sz="quarter" idx="10"/>
          </p:nvPr>
        </p:nvSpPr>
        <p:spPr/>
        <p:txBody>
          <a:bodyPr/>
          <a:lstStyle/>
          <a:p>
            <a:fld id="{93AF1055-CB92-40EF-BD09-A2225F1FCAC6}" type="slidenum">
              <a:rPr lang="en-US" smtClean="0"/>
              <a:pPr/>
              <a:t>40</a:t>
            </a:fld>
            <a:endParaRPr lang="en-US" dirty="0"/>
          </a:p>
        </p:txBody>
      </p:sp>
    </p:spTree>
    <p:extLst>
      <p:ext uri="{BB962C8B-B14F-4D97-AF65-F5344CB8AC3E}">
        <p14:creationId xmlns:p14="http://schemas.microsoft.com/office/powerpoint/2010/main" val="34094175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#Carol’s note: #20: not material difference between us and peer colleges. Half of our students said they worked with their instructor to develop an academic plan. </a:t>
            </a:r>
            <a:endParaRPr lang="en-US" i="1" dirty="0">
              <a:latin typeface="+mn-lt"/>
            </a:endParaRPr>
          </a:p>
          <a:p>
            <a:endParaRPr lang="en-US" i="1" dirty="0">
              <a:latin typeface="+mn-lt"/>
            </a:endParaRPr>
          </a:p>
          <a:p>
            <a:endParaRPr lang="en-US" i="1" dirty="0">
              <a:latin typeface="+mn-lt"/>
            </a:endParaRPr>
          </a:p>
        </p:txBody>
      </p:sp>
      <p:sp>
        <p:nvSpPr>
          <p:cNvPr id="4" name="Slide Number Placeholder 3"/>
          <p:cNvSpPr>
            <a:spLocks noGrp="1"/>
          </p:cNvSpPr>
          <p:nvPr>
            <p:ph type="sldNum" sz="quarter" idx="10"/>
          </p:nvPr>
        </p:nvSpPr>
        <p:spPr/>
        <p:txBody>
          <a:bodyPr/>
          <a:lstStyle/>
          <a:p>
            <a:fld id="{93AF1055-CB92-40EF-BD09-A2225F1FCAC6}" type="slidenum">
              <a:rPr lang="en-US" smtClean="0"/>
              <a:pPr/>
              <a:t>41</a:t>
            </a:fld>
            <a:endParaRPr lang="en-US" dirty="0"/>
          </a:p>
        </p:txBody>
      </p:sp>
    </p:spTree>
    <p:extLst>
      <p:ext uri="{BB962C8B-B14F-4D97-AF65-F5344CB8AC3E}">
        <p14:creationId xmlns:p14="http://schemas.microsoft.com/office/powerpoint/2010/main" val="12800192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#Carol’s note: #21: From this survey, we are very glad to see we outperform peer colleges in providing help to struggling students. We think xxx programs could play a big role in this success. </a:t>
            </a:r>
            <a:endParaRPr lang="en-US" i="1" dirty="0">
              <a:latin typeface="+mn-lt"/>
            </a:endParaRPr>
          </a:p>
        </p:txBody>
      </p:sp>
      <p:sp>
        <p:nvSpPr>
          <p:cNvPr id="4" name="Slide Number Placeholder 3"/>
          <p:cNvSpPr>
            <a:spLocks noGrp="1"/>
          </p:cNvSpPr>
          <p:nvPr>
            <p:ph type="sldNum" sz="quarter" idx="10"/>
          </p:nvPr>
        </p:nvSpPr>
        <p:spPr/>
        <p:txBody>
          <a:bodyPr/>
          <a:lstStyle/>
          <a:p>
            <a:fld id="{93AF1055-CB92-40EF-BD09-A2225F1FCAC6}" type="slidenum">
              <a:rPr lang="en-US" smtClean="0"/>
              <a:pPr/>
              <a:t>42</a:t>
            </a:fld>
            <a:endParaRPr lang="en-US" dirty="0"/>
          </a:p>
        </p:txBody>
      </p:sp>
    </p:spTree>
    <p:extLst>
      <p:ext uri="{BB962C8B-B14F-4D97-AF65-F5344CB8AC3E}">
        <p14:creationId xmlns:p14="http://schemas.microsoft.com/office/powerpoint/2010/main" val="12532563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#Carol’s note: #35: we have more responses recommend our college than other peer colleges.</a:t>
            </a:r>
            <a:endParaRPr lang="en-US" i="1" dirty="0">
              <a:latin typeface="+mn-lt"/>
            </a:endParaRPr>
          </a:p>
        </p:txBody>
      </p:sp>
      <p:sp>
        <p:nvSpPr>
          <p:cNvPr id="4" name="Slide Number Placeholder 3"/>
          <p:cNvSpPr>
            <a:spLocks noGrp="1"/>
          </p:cNvSpPr>
          <p:nvPr>
            <p:ph type="sldNum" sz="quarter" idx="10"/>
          </p:nvPr>
        </p:nvSpPr>
        <p:spPr/>
        <p:txBody>
          <a:bodyPr/>
          <a:lstStyle/>
          <a:p>
            <a:fld id="{93AF1055-CB92-40EF-BD09-A2225F1FCAC6}" type="slidenum">
              <a:rPr lang="en-US" smtClean="0"/>
              <a:pPr/>
              <a:t>43</a:t>
            </a:fld>
            <a:endParaRPr lang="en-US" dirty="0"/>
          </a:p>
        </p:txBody>
      </p:sp>
    </p:spTree>
    <p:extLst>
      <p:ext uri="{BB962C8B-B14F-4D97-AF65-F5344CB8AC3E}">
        <p14:creationId xmlns:p14="http://schemas.microsoft.com/office/powerpoint/2010/main" val="22262102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#Carol’s note: #36: overall, our students rate the experience in our college is great. about 91% students rate “good” or “excellent” for experience in our college. </a:t>
            </a:r>
            <a:endParaRPr lang="en-US" i="1" dirty="0">
              <a:latin typeface="+mn-lt"/>
            </a:endParaRPr>
          </a:p>
        </p:txBody>
      </p:sp>
      <p:sp>
        <p:nvSpPr>
          <p:cNvPr id="4" name="Slide Number Placeholder 3"/>
          <p:cNvSpPr>
            <a:spLocks noGrp="1"/>
          </p:cNvSpPr>
          <p:nvPr>
            <p:ph type="sldNum" sz="quarter" idx="10"/>
          </p:nvPr>
        </p:nvSpPr>
        <p:spPr/>
        <p:txBody>
          <a:bodyPr/>
          <a:lstStyle/>
          <a:p>
            <a:fld id="{93AF1055-CB92-40EF-BD09-A2225F1FCAC6}" type="slidenum">
              <a:rPr lang="en-US" smtClean="0"/>
              <a:pPr/>
              <a:t>44</a:t>
            </a:fld>
            <a:endParaRPr lang="en-US" dirty="0"/>
          </a:p>
        </p:txBody>
      </p:sp>
    </p:spTree>
    <p:extLst>
      <p:ext uri="{BB962C8B-B14F-4D97-AF65-F5344CB8AC3E}">
        <p14:creationId xmlns:p14="http://schemas.microsoft.com/office/powerpoint/2010/main" val="4051497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AF1055-CB92-40EF-BD09-A2225F1FCAC6}" type="slidenum">
              <a:rPr lang="en-US" smtClean="0"/>
              <a:pPr/>
              <a:t>4</a:t>
            </a:fld>
            <a:endParaRPr lang="en-US" dirty="0"/>
          </a:p>
        </p:txBody>
      </p:sp>
    </p:spTree>
    <p:extLst>
      <p:ext uri="{BB962C8B-B14F-4D97-AF65-F5344CB8AC3E}">
        <p14:creationId xmlns:p14="http://schemas.microsoft.com/office/powerpoint/2010/main" val="9892458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AF1055-CB92-40EF-BD09-A2225F1FCAC6}" type="slidenum">
              <a:rPr lang="en-US" smtClean="0"/>
              <a:pPr/>
              <a:t>45</a:t>
            </a:fld>
            <a:endParaRPr lang="en-US" dirty="0"/>
          </a:p>
        </p:txBody>
      </p:sp>
    </p:spTree>
    <p:extLst>
      <p:ext uri="{BB962C8B-B14F-4D97-AF65-F5344CB8AC3E}">
        <p14:creationId xmlns:p14="http://schemas.microsoft.com/office/powerpoint/2010/main" val="2525250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27"/>
            <a:r>
              <a:rPr lang="en-US" dirty="0"/>
              <a:t>The Community College Survey of Student Engagement (</a:t>
            </a:r>
            <a:r>
              <a:rPr lang="en-US" i="1" dirty="0"/>
              <a:t>CCSSE</a:t>
            </a:r>
            <a:r>
              <a:rPr lang="en-US" dirty="0"/>
              <a:t>) is a</a:t>
            </a:r>
            <a:r>
              <a:rPr lang="en-US" baseline="0" dirty="0"/>
              <a:t> product and service</a:t>
            </a:r>
            <a:r>
              <a:rPr lang="en-US" dirty="0"/>
              <a:t> of The Center for Community College Student Engagement. It provides information about effective educational practice in community colleges and assists institutions in using that information to promote improvements in student learning and persistence. The Center’s goal is to provide member colleges with results that can be used to inform decision making and target institutional improvements. Student engagement, or the amount of time and energy students invest in meaningful educational practices, is the underlying foundation for the Center’s work. The </a:t>
            </a:r>
            <a:r>
              <a:rPr lang="en-US" i="1" dirty="0"/>
              <a:t>CCSSE</a:t>
            </a:r>
            <a:r>
              <a:rPr lang="en-US" dirty="0"/>
              <a:t> survey instrument is designed to capture student engagement as a measure of institutional quality.</a:t>
            </a:r>
          </a:p>
          <a:p>
            <a:pPr defTabSz="931727"/>
            <a:endParaRPr lang="en-US" dirty="0"/>
          </a:p>
          <a:p>
            <a:pPr defTabSz="931727"/>
            <a:endParaRPr lang="en-US" dirty="0"/>
          </a:p>
          <a:p>
            <a:endParaRPr lang="en-US" dirty="0"/>
          </a:p>
        </p:txBody>
      </p:sp>
      <p:sp>
        <p:nvSpPr>
          <p:cNvPr id="4" name="Slide Number Placeholder 3"/>
          <p:cNvSpPr>
            <a:spLocks noGrp="1"/>
          </p:cNvSpPr>
          <p:nvPr>
            <p:ph type="sldNum" sz="quarter" idx="10"/>
          </p:nvPr>
        </p:nvSpPr>
        <p:spPr/>
        <p:txBody>
          <a:bodyPr/>
          <a:lstStyle/>
          <a:p>
            <a:fld id="{93AF1055-CB92-40EF-BD09-A2225F1FCAC6}" type="slidenum">
              <a:rPr lang="en-US" smtClean="0"/>
              <a:pPr/>
              <a:t>5</a:t>
            </a:fld>
            <a:endParaRPr lang="en-US" dirty="0"/>
          </a:p>
        </p:txBody>
      </p:sp>
    </p:spTree>
    <p:extLst>
      <p:ext uri="{BB962C8B-B14F-4D97-AF65-F5344CB8AC3E}">
        <p14:creationId xmlns:p14="http://schemas.microsoft.com/office/powerpoint/2010/main" val="2745335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AF1055-CB92-40EF-BD09-A2225F1FCAC6}" type="slidenum">
              <a:rPr lang="en-US" smtClean="0"/>
              <a:pPr/>
              <a:t>6</a:t>
            </a:fld>
            <a:endParaRPr lang="en-US" dirty="0"/>
          </a:p>
        </p:txBody>
      </p:sp>
    </p:spTree>
    <p:extLst>
      <p:ext uri="{BB962C8B-B14F-4D97-AF65-F5344CB8AC3E}">
        <p14:creationId xmlns:p14="http://schemas.microsoft.com/office/powerpoint/2010/main" val="706889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AF1055-CB92-40EF-BD09-A2225F1FCAC6}" type="slidenum">
              <a:rPr lang="en-US" smtClean="0"/>
              <a:pPr/>
              <a:t>7</a:t>
            </a:fld>
            <a:endParaRPr lang="en-US" dirty="0"/>
          </a:p>
        </p:txBody>
      </p:sp>
    </p:spTree>
    <p:extLst>
      <p:ext uri="{BB962C8B-B14F-4D97-AF65-F5344CB8AC3E}">
        <p14:creationId xmlns:p14="http://schemas.microsoft.com/office/powerpoint/2010/main" val="687620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dirty="0"/>
              <a:t>* Cañada College population data are those reported to IPEDS in 2016-2017, which align with Cañada College 2019 Spring enrollment data in data warehouse. CCSSE center applied a statistical weighting procedure to Cañada College survey result basic on IPEDS data in 2016-2017 to adjust a sampling bias in which full-time students who enrolled in more classes than part-time students are more likely to be sampled).</a:t>
            </a:r>
          </a:p>
          <a:p>
            <a:r>
              <a:rPr lang="en-US" sz="1200" dirty="0"/>
              <a:t>* With 99% significance level, a chi-square test was conducted and indicated that our survey sample significantly deviated from the distribution of students we observed for Spring 19. (p-value =0.0000)</a:t>
            </a:r>
          </a:p>
          <a:p>
            <a:endParaRPr lang="en-US" b="1" u="sng" dirty="0"/>
          </a:p>
          <a:p>
            <a:endParaRPr lang="en-US" b="1" u="sng" dirty="0"/>
          </a:p>
          <a:p>
            <a:r>
              <a:rPr lang="en-US" b="1" u="sng" dirty="0"/>
              <a:t>Enrollment Status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45% of surveyed students report being part-time college students</a:t>
            </a:r>
            <a:r>
              <a:rPr lang="en-US" baseline="0" dirty="0"/>
              <a:t> compared to 29% of the 2019 </a:t>
            </a:r>
            <a:r>
              <a:rPr lang="en-US" i="1" baseline="0" dirty="0"/>
              <a:t>CCSSE </a:t>
            </a:r>
            <a:r>
              <a:rPr lang="en-US" baseline="0" dirty="0"/>
              <a:t>colleges’ student respondents (</a:t>
            </a:r>
            <a:r>
              <a:rPr lang="en-US" i="1" baseline="0" dirty="0"/>
              <a:t>CCSSE</a:t>
            </a:r>
            <a:r>
              <a:rPr lang="en-US" i="0" baseline="0" dirty="0"/>
              <a:t> </a:t>
            </a:r>
            <a:r>
              <a:rPr lang="en-US" baseline="0" dirty="0"/>
              <a:t>2019 Cohort Overview).  55% </a:t>
            </a:r>
            <a:r>
              <a:rPr lang="en-US" i="1" u="none" dirty="0"/>
              <a:t>(survey</a:t>
            </a:r>
            <a:r>
              <a:rPr lang="en-US" i="1" u="none" baseline="0" dirty="0"/>
              <a:t> item #2, </a:t>
            </a:r>
            <a:r>
              <a:rPr lang="en-US" i="1" u="none" dirty="0"/>
              <a:t>Standard Reports/Appendix/Table 1: Respondents to Underlying Populations) </a:t>
            </a:r>
            <a:r>
              <a:rPr lang="en-US" i="0" u="none" dirty="0"/>
              <a:t>of</a:t>
            </a:r>
            <a:r>
              <a:rPr lang="en-US" i="0" u="none" baseline="0" dirty="0"/>
              <a:t> the student respondents at our college report attending full-time, while 71% of the 2019 </a:t>
            </a:r>
            <a:r>
              <a:rPr lang="en-US" i="1" u="none" baseline="0" dirty="0"/>
              <a:t>CCSSE</a:t>
            </a:r>
            <a:r>
              <a:rPr lang="en-US" i="0" u="none" baseline="0" dirty="0"/>
              <a:t> colleges’ student respondents attended full-time.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u="non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Population data* for all students at our college, however, is 84% part-time and 16% full-time. </a:t>
            </a:r>
            <a:r>
              <a:rPr lang="en-US" u="none" dirty="0"/>
              <a:t>This inverse representation is a result of the sampling technique and the in-class administration process. For this reason, survey results are either weighted or disaggregated on the full-time/less than full-time variable so that reports will accurately </a:t>
            </a:r>
            <a:r>
              <a:rPr lang="en-US" dirty="0"/>
              <a:t>reflect the underlying student population.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u="none"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u="none" dirty="0"/>
          </a:p>
          <a:p>
            <a:pPr marL="0" marR="0" indent="0" algn="l" defTabSz="914400" rtl="0" eaLnBrk="1" fontAlgn="auto" latinLnBrk="0" hangingPunct="1">
              <a:lnSpc>
                <a:spcPct val="100000"/>
              </a:lnSpc>
              <a:spcBef>
                <a:spcPts val="0"/>
              </a:spcBef>
              <a:spcAft>
                <a:spcPts val="0"/>
              </a:spcAft>
              <a:buClrTx/>
              <a:buSzTx/>
              <a:buFontTx/>
              <a:buNone/>
              <a:tabLst/>
              <a:defRPr/>
            </a:pPr>
            <a:r>
              <a:rPr lang="en-US" u="none" dirty="0"/>
              <a:t>*Population</a:t>
            </a:r>
            <a:r>
              <a:rPr lang="en-US" u="none" baseline="0" dirty="0"/>
              <a:t> data are those reported for the most recent IPEDS enrollment report. </a:t>
            </a:r>
            <a:r>
              <a:rPr lang="en-US" u="none" dirty="0"/>
              <a:t> </a:t>
            </a:r>
            <a:endParaRPr lang="en-US" dirty="0"/>
          </a:p>
        </p:txBody>
      </p:sp>
      <p:sp>
        <p:nvSpPr>
          <p:cNvPr id="4" name="Slide Number Placeholder 3"/>
          <p:cNvSpPr>
            <a:spLocks noGrp="1"/>
          </p:cNvSpPr>
          <p:nvPr>
            <p:ph type="sldNum" sz="quarter" idx="10"/>
          </p:nvPr>
        </p:nvSpPr>
        <p:spPr/>
        <p:txBody>
          <a:bodyPr/>
          <a:lstStyle/>
          <a:p>
            <a:fld id="{93AF1055-CB92-40EF-BD09-A2225F1FCAC6}" type="slidenum">
              <a:rPr lang="en-US" smtClean="0"/>
              <a:pPr/>
              <a:t>8</a:t>
            </a:fld>
            <a:endParaRPr lang="en-US" dirty="0"/>
          </a:p>
        </p:txBody>
      </p:sp>
    </p:spTree>
    <p:extLst>
      <p:ext uri="{BB962C8B-B14F-4D97-AF65-F5344CB8AC3E}">
        <p14:creationId xmlns:p14="http://schemas.microsoft.com/office/powerpoint/2010/main" val="4079932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a:t>Age</a:t>
            </a:r>
          </a:p>
          <a:p>
            <a:r>
              <a:rPr lang="en-US" dirty="0"/>
              <a:t>Updated with 2019 spring college data from the data warehouse.</a:t>
            </a:r>
          </a:p>
          <a:p>
            <a:endParaRPr lang="en-US" dirty="0"/>
          </a:p>
          <a:p>
            <a:r>
              <a:rPr lang="en-US" sz="1200" dirty="0"/>
              <a:t>* Cañada College population data are Cañada College 2019 Spring enrollment data in data warehouse. No weighting procedure is applied.</a:t>
            </a:r>
          </a:p>
          <a:p>
            <a:r>
              <a:rPr lang="en-US" sz="1200" dirty="0"/>
              <a:t>* With 99% significance level, a chi-square test was conducted and indicated that our survey sample significantly  is younger than the distribution of students we observed for Spring 19. (p-value =0.0000)</a:t>
            </a:r>
          </a:p>
          <a:p>
            <a:endParaRPr lang="en-US" dirty="0"/>
          </a:p>
          <a:p>
            <a:endParaRPr lang="en-US" dirty="0"/>
          </a:p>
          <a:p>
            <a:r>
              <a:rPr lang="en-US" dirty="0"/>
              <a:t>Student respondents at our college range in age from 18 to 65+ years old. Approximately 58% are between 18 to 24</a:t>
            </a:r>
            <a:r>
              <a:rPr lang="en-US" baseline="0" dirty="0"/>
              <a:t> </a:t>
            </a:r>
            <a:r>
              <a:rPr lang="en-US" dirty="0"/>
              <a:t>years old while 37% are 25+ (add up not is 100% is maybe because we exclude all 18- students). </a:t>
            </a:r>
            <a:r>
              <a:rPr lang="en-US" sz="1200" i="1" kern="1200" dirty="0">
                <a:solidFill>
                  <a:schemeClr val="tx1"/>
                </a:solidFill>
                <a:latin typeface="+mn-lt"/>
                <a:ea typeface="+mn-ea"/>
                <a:cs typeface="+mn-cs"/>
              </a:rPr>
              <a:t>Compare</a:t>
            </a:r>
            <a:r>
              <a:rPr lang="en-US" sz="1200" i="1" kern="1200" baseline="0" dirty="0">
                <a:solidFill>
                  <a:schemeClr val="tx1"/>
                </a:solidFill>
                <a:latin typeface="+mn-lt"/>
                <a:ea typeface="+mn-ea"/>
                <a:cs typeface="+mn-cs"/>
              </a:rPr>
              <a:t> this data with cohort respondents</a:t>
            </a:r>
            <a:r>
              <a:rPr lang="en-US" sz="1200" kern="1200" dirty="0">
                <a:solidFill>
                  <a:schemeClr val="tx1"/>
                </a:solidFill>
                <a:latin typeface="+mn-lt"/>
                <a:ea typeface="+mn-ea"/>
                <a:cs typeface="+mn-cs"/>
              </a:rPr>
              <a:t>.</a:t>
            </a:r>
            <a:r>
              <a:rPr lang="en-US" sz="1200" kern="1200" baseline="0" dirty="0">
                <a:solidFill>
                  <a:schemeClr val="tx1"/>
                </a:solidFill>
                <a:latin typeface="+mn-lt"/>
                <a:ea typeface="+mn-ea"/>
                <a:cs typeface="+mn-cs"/>
              </a:rPr>
              <a:t> </a:t>
            </a:r>
            <a:r>
              <a:rPr lang="en-US" i="1" dirty="0"/>
              <a:t>(survey item #38, Standard Reports/Appendix/Table 1: Respondents to Underlying Populations)</a:t>
            </a:r>
          </a:p>
          <a:p>
            <a:r>
              <a:rPr lang="en-US" b="1" dirty="0"/>
              <a:t> </a:t>
            </a:r>
            <a:endParaRPr lang="en-US" dirty="0"/>
          </a:p>
          <a:p>
            <a:endParaRPr lang="en-US" dirty="0"/>
          </a:p>
        </p:txBody>
      </p:sp>
      <p:sp>
        <p:nvSpPr>
          <p:cNvPr id="4" name="Slide Number Placeholder 3"/>
          <p:cNvSpPr>
            <a:spLocks noGrp="1"/>
          </p:cNvSpPr>
          <p:nvPr>
            <p:ph type="sldNum" sz="quarter" idx="10"/>
          </p:nvPr>
        </p:nvSpPr>
        <p:spPr/>
        <p:txBody>
          <a:bodyPr/>
          <a:lstStyle/>
          <a:p>
            <a:fld id="{93AF1055-CB92-40EF-BD09-A2225F1FCAC6}" type="slidenum">
              <a:rPr lang="en-US" smtClean="0"/>
              <a:pPr/>
              <a:t>9</a:t>
            </a:fld>
            <a:endParaRPr lang="en-US" dirty="0"/>
          </a:p>
        </p:txBody>
      </p:sp>
    </p:spTree>
    <p:extLst>
      <p:ext uri="{BB962C8B-B14F-4D97-AF65-F5344CB8AC3E}">
        <p14:creationId xmlns:p14="http://schemas.microsoft.com/office/powerpoint/2010/main" val="1206576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D063983B-072E-4D29-A6D3-1A6E145E5353}" type="datetimeFigureOut">
              <a:rPr lang="en-US" smtClean="0"/>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2A4830-D6AC-4A40-BD05-A8BEA7CA2213}" type="slidenum">
              <a:rPr lang="en-US" smtClean="0"/>
              <a:t>‹#›</a:t>
            </a:fld>
            <a:endParaRPr lang="en-US"/>
          </a:p>
        </p:txBody>
      </p:sp>
    </p:spTree>
    <p:extLst>
      <p:ext uri="{BB962C8B-B14F-4D97-AF65-F5344CB8AC3E}">
        <p14:creationId xmlns:p14="http://schemas.microsoft.com/office/powerpoint/2010/main" val="2541133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63983B-072E-4D29-A6D3-1A6E145E5353}" type="datetimeFigureOut">
              <a:rPr lang="en-US" smtClean="0"/>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2A4830-D6AC-4A40-BD05-A8BEA7CA2213}" type="slidenum">
              <a:rPr lang="en-US" smtClean="0"/>
              <a:t>‹#›</a:t>
            </a:fld>
            <a:endParaRPr lang="en-US"/>
          </a:p>
        </p:txBody>
      </p:sp>
    </p:spTree>
    <p:extLst>
      <p:ext uri="{BB962C8B-B14F-4D97-AF65-F5344CB8AC3E}">
        <p14:creationId xmlns:p14="http://schemas.microsoft.com/office/powerpoint/2010/main" val="512095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63983B-072E-4D29-A6D3-1A6E145E5353}" type="datetimeFigureOut">
              <a:rPr lang="en-US" smtClean="0"/>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2A4830-D6AC-4A40-BD05-A8BEA7CA2213}" type="slidenum">
              <a:rPr lang="en-US" smtClean="0"/>
              <a:t>‹#›</a:t>
            </a:fld>
            <a:endParaRPr lang="en-US"/>
          </a:p>
        </p:txBody>
      </p:sp>
    </p:spTree>
    <p:extLst>
      <p:ext uri="{BB962C8B-B14F-4D97-AF65-F5344CB8AC3E}">
        <p14:creationId xmlns:p14="http://schemas.microsoft.com/office/powerpoint/2010/main" val="2813147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D063983B-072E-4D29-A6D3-1A6E145E5353}" type="datetimeFigureOut">
              <a:rPr lang="en-US" smtClean="0"/>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2A4830-D6AC-4A40-BD05-A8BEA7CA2213}" type="slidenum">
              <a:rPr lang="en-US" smtClean="0"/>
              <a:t>‹#›</a:t>
            </a:fld>
            <a:endParaRPr lang="en-US"/>
          </a:p>
        </p:txBody>
      </p:sp>
    </p:spTree>
    <p:extLst>
      <p:ext uri="{BB962C8B-B14F-4D97-AF65-F5344CB8AC3E}">
        <p14:creationId xmlns:p14="http://schemas.microsoft.com/office/powerpoint/2010/main" val="1066603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63983B-072E-4D29-A6D3-1A6E145E5353}" type="datetimeFigureOut">
              <a:rPr lang="en-US" smtClean="0"/>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2A4830-D6AC-4A40-BD05-A8BEA7CA2213}" type="slidenum">
              <a:rPr lang="en-US" smtClean="0"/>
              <a:t>‹#›</a:t>
            </a:fld>
            <a:endParaRPr lang="en-US"/>
          </a:p>
        </p:txBody>
      </p:sp>
    </p:spTree>
    <p:extLst>
      <p:ext uri="{BB962C8B-B14F-4D97-AF65-F5344CB8AC3E}">
        <p14:creationId xmlns:p14="http://schemas.microsoft.com/office/powerpoint/2010/main" val="1628765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063983B-072E-4D29-A6D3-1A6E145E5353}" type="datetimeFigureOut">
              <a:rPr lang="en-US" smtClean="0"/>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2A4830-D6AC-4A40-BD05-A8BEA7CA2213}" type="slidenum">
              <a:rPr lang="en-US" smtClean="0"/>
              <a:t>‹#›</a:t>
            </a:fld>
            <a:endParaRPr lang="en-US"/>
          </a:p>
        </p:txBody>
      </p:sp>
    </p:spTree>
    <p:extLst>
      <p:ext uri="{BB962C8B-B14F-4D97-AF65-F5344CB8AC3E}">
        <p14:creationId xmlns:p14="http://schemas.microsoft.com/office/powerpoint/2010/main" val="1417258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63983B-072E-4D29-A6D3-1A6E145E5353}" type="datetimeFigureOut">
              <a:rPr lang="en-US" smtClean="0"/>
              <a:t>11/20/2019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2A4830-D6AC-4A40-BD05-A8BEA7CA2213}" type="slidenum">
              <a:rPr lang="en-US" smtClean="0"/>
              <a:t>‹#›</a:t>
            </a:fld>
            <a:endParaRPr lang="en-US"/>
          </a:p>
        </p:txBody>
      </p:sp>
    </p:spTree>
    <p:extLst>
      <p:ext uri="{BB962C8B-B14F-4D97-AF65-F5344CB8AC3E}">
        <p14:creationId xmlns:p14="http://schemas.microsoft.com/office/powerpoint/2010/main" val="41873016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63983B-072E-4D29-A6D3-1A6E145E5353}" type="datetimeFigureOut">
              <a:rPr lang="en-US" smtClean="0"/>
              <a:t>11/20/2019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2A4830-D6AC-4A40-BD05-A8BEA7CA2213}" type="slidenum">
              <a:rPr lang="en-US" smtClean="0"/>
              <a:t>‹#›</a:t>
            </a:fld>
            <a:endParaRPr lang="en-US"/>
          </a:p>
        </p:txBody>
      </p:sp>
    </p:spTree>
    <p:extLst>
      <p:ext uri="{BB962C8B-B14F-4D97-AF65-F5344CB8AC3E}">
        <p14:creationId xmlns:p14="http://schemas.microsoft.com/office/powerpoint/2010/main" val="15559668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63983B-072E-4D29-A6D3-1A6E145E5353}" type="datetimeFigureOut">
              <a:rPr lang="en-US" smtClean="0"/>
              <a:t>11/20/2019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2A4830-D6AC-4A40-BD05-A8BEA7CA2213}" type="slidenum">
              <a:rPr lang="en-US" smtClean="0"/>
              <a:t>‹#›</a:t>
            </a:fld>
            <a:endParaRPr lang="en-US"/>
          </a:p>
        </p:txBody>
      </p:sp>
    </p:spTree>
    <p:extLst>
      <p:ext uri="{BB962C8B-B14F-4D97-AF65-F5344CB8AC3E}">
        <p14:creationId xmlns:p14="http://schemas.microsoft.com/office/powerpoint/2010/main" val="98229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63983B-072E-4D29-A6D3-1A6E145E5353}" type="datetimeFigureOut">
              <a:rPr lang="en-US" smtClean="0"/>
              <a:t>11/20/2019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2A4830-D6AC-4A40-BD05-A8BEA7CA2213}" type="slidenum">
              <a:rPr lang="en-US" smtClean="0"/>
              <a:t>‹#›</a:t>
            </a:fld>
            <a:endParaRPr lang="en-US"/>
          </a:p>
        </p:txBody>
      </p:sp>
    </p:spTree>
    <p:extLst>
      <p:ext uri="{BB962C8B-B14F-4D97-AF65-F5344CB8AC3E}">
        <p14:creationId xmlns:p14="http://schemas.microsoft.com/office/powerpoint/2010/main" val="26497438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63983B-072E-4D29-A6D3-1A6E145E5353}" type="datetimeFigureOut">
              <a:rPr lang="en-US" smtClean="0"/>
              <a:t>11/20/2019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2A4830-D6AC-4A40-BD05-A8BEA7CA2213}" type="slidenum">
              <a:rPr lang="en-US" smtClean="0"/>
              <a:t>‹#›</a:t>
            </a:fld>
            <a:endParaRPr lang="en-US"/>
          </a:p>
        </p:txBody>
      </p:sp>
    </p:spTree>
    <p:extLst>
      <p:ext uri="{BB962C8B-B14F-4D97-AF65-F5344CB8AC3E}">
        <p14:creationId xmlns:p14="http://schemas.microsoft.com/office/powerpoint/2010/main" val="4670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63983B-072E-4D29-A6D3-1A6E145E5353}" type="datetimeFigureOut">
              <a:rPr lang="en-US" smtClean="0"/>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2A4830-D6AC-4A40-BD05-A8BEA7CA2213}" type="slidenum">
              <a:rPr lang="en-US" smtClean="0"/>
              <a:t>‹#›</a:t>
            </a:fld>
            <a:endParaRPr lang="en-US"/>
          </a:p>
        </p:txBody>
      </p:sp>
    </p:spTree>
    <p:extLst>
      <p:ext uri="{BB962C8B-B14F-4D97-AF65-F5344CB8AC3E}">
        <p14:creationId xmlns:p14="http://schemas.microsoft.com/office/powerpoint/2010/main" val="5273740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63983B-072E-4D29-A6D3-1A6E145E5353}" type="datetimeFigureOut">
              <a:rPr lang="en-US" smtClean="0"/>
              <a:t>11/20/2019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2A4830-D6AC-4A40-BD05-A8BEA7CA2213}" type="slidenum">
              <a:rPr lang="en-US" smtClean="0"/>
              <a:t>‹#›</a:t>
            </a:fld>
            <a:endParaRPr lang="en-US"/>
          </a:p>
        </p:txBody>
      </p:sp>
    </p:spTree>
    <p:extLst>
      <p:ext uri="{BB962C8B-B14F-4D97-AF65-F5344CB8AC3E}">
        <p14:creationId xmlns:p14="http://schemas.microsoft.com/office/powerpoint/2010/main" val="21606081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63983B-072E-4D29-A6D3-1A6E145E5353}" type="datetimeFigureOut">
              <a:rPr lang="en-US" smtClean="0"/>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2A4830-D6AC-4A40-BD05-A8BEA7CA2213}" type="slidenum">
              <a:rPr lang="en-US" smtClean="0"/>
              <a:t>‹#›</a:t>
            </a:fld>
            <a:endParaRPr lang="en-US"/>
          </a:p>
        </p:txBody>
      </p:sp>
    </p:spTree>
    <p:extLst>
      <p:ext uri="{BB962C8B-B14F-4D97-AF65-F5344CB8AC3E}">
        <p14:creationId xmlns:p14="http://schemas.microsoft.com/office/powerpoint/2010/main" val="24355191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63983B-072E-4D29-A6D3-1A6E145E5353}" type="datetimeFigureOut">
              <a:rPr lang="en-US" smtClean="0"/>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2A4830-D6AC-4A40-BD05-A8BEA7CA2213}" type="slidenum">
              <a:rPr lang="en-US" smtClean="0"/>
              <a:t>‹#›</a:t>
            </a:fld>
            <a:endParaRPr lang="en-US"/>
          </a:p>
        </p:txBody>
      </p:sp>
    </p:spTree>
    <p:extLst>
      <p:ext uri="{BB962C8B-B14F-4D97-AF65-F5344CB8AC3E}">
        <p14:creationId xmlns:p14="http://schemas.microsoft.com/office/powerpoint/2010/main" val="31107735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D063983B-072E-4D29-A6D3-1A6E145E5353}" type="datetimeFigureOut">
              <a:rPr lang="en-US" smtClean="0"/>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2A4830-D6AC-4A40-BD05-A8BEA7CA2213}" type="slidenum">
              <a:rPr lang="en-US" smtClean="0"/>
              <a:t>‹#›</a:t>
            </a:fld>
            <a:endParaRPr lang="en-US"/>
          </a:p>
        </p:txBody>
      </p:sp>
    </p:spTree>
    <p:extLst>
      <p:ext uri="{BB962C8B-B14F-4D97-AF65-F5344CB8AC3E}">
        <p14:creationId xmlns:p14="http://schemas.microsoft.com/office/powerpoint/2010/main" val="12097111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63983B-072E-4D29-A6D3-1A6E145E5353}" type="datetimeFigureOut">
              <a:rPr lang="en-US" smtClean="0"/>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2A4830-D6AC-4A40-BD05-A8BEA7CA2213}" type="slidenum">
              <a:rPr lang="en-US" smtClean="0"/>
              <a:t>‹#›</a:t>
            </a:fld>
            <a:endParaRPr lang="en-US"/>
          </a:p>
        </p:txBody>
      </p:sp>
    </p:spTree>
    <p:extLst>
      <p:ext uri="{BB962C8B-B14F-4D97-AF65-F5344CB8AC3E}">
        <p14:creationId xmlns:p14="http://schemas.microsoft.com/office/powerpoint/2010/main" val="37981092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063983B-072E-4D29-A6D3-1A6E145E5353}" type="datetimeFigureOut">
              <a:rPr lang="en-US" smtClean="0"/>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2A4830-D6AC-4A40-BD05-A8BEA7CA2213}" type="slidenum">
              <a:rPr lang="en-US" smtClean="0"/>
              <a:t>‹#›</a:t>
            </a:fld>
            <a:endParaRPr lang="en-US"/>
          </a:p>
        </p:txBody>
      </p:sp>
    </p:spTree>
    <p:extLst>
      <p:ext uri="{BB962C8B-B14F-4D97-AF65-F5344CB8AC3E}">
        <p14:creationId xmlns:p14="http://schemas.microsoft.com/office/powerpoint/2010/main" val="5787728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63983B-072E-4D29-A6D3-1A6E145E5353}" type="datetimeFigureOut">
              <a:rPr lang="en-US" smtClean="0"/>
              <a:t>11/20/2019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2A4830-D6AC-4A40-BD05-A8BEA7CA2213}" type="slidenum">
              <a:rPr lang="en-US" smtClean="0"/>
              <a:t>‹#›</a:t>
            </a:fld>
            <a:endParaRPr lang="en-US"/>
          </a:p>
        </p:txBody>
      </p:sp>
    </p:spTree>
    <p:extLst>
      <p:ext uri="{BB962C8B-B14F-4D97-AF65-F5344CB8AC3E}">
        <p14:creationId xmlns:p14="http://schemas.microsoft.com/office/powerpoint/2010/main" val="37293884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63983B-072E-4D29-A6D3-1A6E145E5353}" type="datetimeFigureOut">
              <a:rPr lang="en-US" smtClean="0"/>
              <a:t>11/20/2019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2A4830-D6AC-4A40-BD05-A8BEA7CA2213}" type="slidenum">
              <a:rPr lang="en-US" smtClean="0"/>
              <a:t>‹#›</a:t>
            </a:fld>
            <a:endParaRPr lang="en-US"/>
          </a:p>
        </p:txBody>
      </p:sp>
    </p:spTree>
    <p:extLst>
      <p:ext uri="{BB962C8B-B14F-4D97-AF65-F5344CB8AC3E}">
        <p14:creationId xmlns:p14="http://schemas.microsoft.com/office/powerpoint/2010/main" val="6544091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63983B-072E-4D29-A6D3-1A6E145E5353}" type="datetimeFigureOut">
              <a:rPr lang="en-US" smtClean="0"/>
              <a:t>11/20/2019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2A4830-D6AC-4A40-BD05-A8BEA7CA2213}" type="slidenum">
              <a:rPr lang="en-US" smtClean="0"/>
              <a:t>‹#›</a:t>
            </a:fld>
            <a:endParaRPr lang="en-US"/>
          </a:p>
        </p:txBody>
      </p:sp>
    </p:spTree>
    <p:extLst>
      <p:ext uri="{BB962C8B-B14F-4D97-AF65-F5344CB8AC3E}">
        <p14:creationId xmlns:p14="http://schemas.microsoft.com/office/powerpoint/2010/main" val="11460706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63983B-072E-4D29-A6D3-1A6E145E5353}" type="datetimeFigureOut">
              <a:rPr lang="en-US" smtClean="0"/>
              <a:t>11/20/2019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2A4830-D6AC-4A40-BD05-A8BEA7CA2213}" type="slidenum">
              <a:rPr lang="en-US" smtClean="0"/>
              <a:t>‹#›</a:t>
            </a:fld>
            <a:endParaRPr lang="en-US"/>
          </a:p>
        </p:txBody>
      </p:sp>
    </p:spTree>
    <p:extLst>
      <p:ext uri="{BB962C8B-B14F-4D97-AF65-F5344CB8AC3E}">
        <p14:creationId xmlns:p14="http://schemas.microsoft.com/office/powerpoint/2010/main" val="1091559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063983B-072E-4D29-A6D3-1A6E145E5353}" type="datetimeFigureOut">
              <a:rPr lang="en-US" smtClean="0"/>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2A4830-D6AC-4A40-BD05-A8BEA7CA2213}" type="slidenum">
              <a:rPr lang="en-US" smtClean="0"/>
              <a:t>‹#›</a:t>
            </a:fld>
            <a:endParaRPr lang="en-US"/>
          </a:p>
        </p:txBody>
      </p:sp>
    </p:spTree>
    <p:extLst>
      <p:ext uri="{BB962C8B-B14F-4D97-AF65-F5344CB8AC3E}">
        <p14:creationId xmlns:p14="http://schemas.microsoft.com/office/powerpoint/2010/main" val="2720233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63983B-072E-4D29-A6D3-1A6E145E5353}" type="datetimeFigureOut">
              <a:rPr lang="en-US" smtClean="0"/>
              <a:t>11/20/2019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2A4830-D6AC-4A40-BD05-A8BEA7CA2213}" type="slidenum">
              <a:rPr lang="en-US" smtClean="0"/>
              <a:t>‹#›</a:t>
            </a:fld>
            <a:endParaRPr lang="en-US"/>
          </a:p>
        </p:txBody>
      </p:sp>
    </p:spTree>
    <p:extLst>
      <p:ext uri="{BB962C8B-B14F-4D97-AF65-F5344CB8AC3E}">
        <p14:creationId xmlns:p14="http://schemas.microsoft.com/office/powerpoint/2010/main" val="26601389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63983B-072E-4D29-A6D3-1A6E145E5353}" type="datetimeFigureOut">
              <a:rPr lang="en-US" smtClean="0"/>
              <a:t>11/20/2019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2A4830-D6AC-4A40-BD05-A8BEA7CA2213}" type="slidenum">
              <a:rPr lang="en-US" smtClean="0"/>
              <a:t>‹#›</a:t>
            </a:fld>
            <a:endParaRPr lang="en-US"/>
          </a:p>
        </p:txBody>
      </p:sp>
    </p:spTree>
    <p:extLst>
      <p:ext uri="{BB962C8B-B14F-4D97-AF65-F5344CB8AC3E}">
        <p14:creationId xmlns:p14="http://schemas.microsoft.com/office/powerpoint/2010/main" val="34195104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63983B-072E-4D29-A6D3-1A6E145E5353}" type="datetimeFigureOut">
              <a:rPr lang="en-US" smtClean="0"/>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2A4830-D6AC-4A40-BD05-A8BEA7CA2213}" type="slidenum">
              <a:rPr lang="en-US" smtClean="0"/>
              <a:t>‹#›</a:t>
            </a:fld>
            <a:endParaRPr lang="en-US"/>
          </a:p>
        </p:txBody>
      </p:sp>
    </p:spTree>
    <p:extLst>
      <p:ext uri="{BB962C8B-B14F-4D97-AF65-F5344CB8AC3E}">
        <p14:creationId xmlns:p14="http://schemas.microsoft.com/office/powerpoint/2010/main" val="5540222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63983B-072E-4D29-A6D3-1A6E145E5353}" type="datetimeFigureOut">
              <a:rPr lang="en-US" smtClean="0"/>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2A4830-D6AC-4A40-BD05-A8BEA7CA2213}" type="slidenum">
              <a:rPr lang="en-US" smtClean="0"/>
              <a:t>‹#›</a:t>
            </a:fld>
            <a:endParaRPr lang="en-US"/>
          </a:p>
        </p:txBody>
      </p:sp>
    </p:spTree>
    <p:extLst>
      <p:ext uri="{BB962C8B-B14F-4D97-AF65-F5344CB8AC3E}">
        <p14:creationId xmlns:p14="http://schemas.microsoft.com/office/powerpoint/2010/main" val="1751616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63983B-072E-4D29-A6D3-1A6E145E5353}" type="datetimeFigureOut">
              <a:rPr lang="en-US" smtClean="0"/>
              <a:t>11/20/2019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2A4830-D6AC-4A40-BD05-A8BEA7CA2213}" type="slidenum">
              <a:rPr lang="en-US" smtClean="0"/>
              <a:t>‹#›</a:t>
            </a:fld>
            <a:endParaRPr lang="en-US"/>
          </a:p>
        </p:txBody>
      </p:sp>
    </p:spTree>
    <p:extLst>
      <p:ext uri="{BB962C8B-B14F-4D97-AF65-F5344CB8AC3E}">
        <p14:creationId xmlns:p14="http://schemas.microsoft.com/office/powerpoint/2010/main" val="3164279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63983B-072E-4D29-A6D3-1A6E145E5353}" type="datetimeFigureOut">
              <a:rPr lang="en-US" smtClean="0"/>
              <a:t>11/20/2019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2A4830-D6AC-4A40-BD05-A8BEA7CA2213}" type="slidenum">
              <a:rPr lang="en-US" smtClean="0"/>
              <a:t>‹#›</a:t>
            </a:fld>
            <a:endParaRPr lang="en-US"/>
          </a:p>
        </p:txBody>
      </p:sp>
    </p:spTree>
    <p:extLst>
      <p:ext uri="{BB962C8B-B14F-4D97-AF65-F5344CB8AC3E}">
        <p14:creationId xmlns:p14="http://schemas.microsoft.com/office/powerpoint/2010/main" val="1676462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63983B-072E-4D29-A6D3-1A6E145E5353}" type="datetimeFigureOut">
              <a:rPr lang="en-US" smtClean="0"/>
              <a:t>11/20/2019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2A4830-D6AC-4A40-BD05-A8BEA7CA2213}" type="slidenum">
              <a:rPr lang="en-US" smtClean="0"/>
              <a:t>‹#›</a:t>
            </a:fld>
            <a:endParaRPr lang="en-US"/>
          </a:p>
        </p:txBody>
      </p:sp>
    </p:spTree>
    <p:extLst>
      <p:ext uri="{BB962C8B-B14F-4D97-AF65-F5344CB8AC3E}">
        <p14:creationId xmlns:p14="http://schemas.microsoft.com/office/powerpoint/2010/main" val="3273664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63983B-072E-4D29-A6D3-1A6E145E5353}" type="datetimeFigureOut">
              <a:rPr lang="en-US" smtClean="0"/>
              <a:t>11/20/2019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2A4830-D6AC-4A40-BD05-A8BEA7CA2213}" type="slidenum">
              <a:rPr lang="en-US" smtClean="0"/>
              <a:t>‹#›</a:t>
            </a:fld>
            <a:endParaRPr lang="en-US"/>
          </a:p>
        </p:txBody>
      </p:sp>
    </p:spTree>
    <p:extLst>
      <p:ext uri="{BB962C8B-B14F-4D97-AF65-F5344CB8AC3E}">
        <p14:creationId xmlns:p14="http://schemas.microsoft.com/office/powerpoint/2010/main" val="3170283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63983B-072E-4D29-A6D3-1A6E145E5353}" type="datetimeFigureOut">
              <a:rPr lang="en-US" smtClean="0"/>
              <a:t>11/20/2019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2A4830-D6AC-4A40-BD05-A8BEA7CA2213}" type="slidenum">
              <a:rPr lang="en-US" smtClean="0"/>
              <a:t>‹#›</a:t>
            </a:fld>
            <a:endParaRPr lang="en-US"/>
          </a:p>
        </p:txBody>
      </p:sp>
    </p:spTree>
    <p:extLst>
      <p:ext uri="{BB962C8B-B14F-4D97-AF65-F5344CB8AC3E}">
        <p14:creationId xmlns:p14="http://schemas.microsoft.com/office/powerpoint/2010/main" val="3480669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63983B-072E-4D29-A6D3-1A6E145E5353}" type="datetimeFigureOut">
              <a:rPr lang="en-US" smtClean="0"/>
              <a:t>11/20/2019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2A4830-D6AC-4A40-BD05-A8BEA7CA2213}" type="slidenum">
              <a:rPr lang="en-US" smtClean="0"/>
              <a:t>‹#›</a:t>
            </a:fld>
            <a:endParaRPr lang="en-US"/>
          </a:p>
        </p:txBody>
      </p:sp>
    </p:spTree>
    <p:extLst>
      <p:ext uri="{BB962C8B-B14F-4D97-AF65-F5344CB8AC3E}">
        <p14:creationId xmlns:p14="http://schemas.microsoft.com/office/powerpoint/2010/main" val="1939886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063983B-072E-4D29-A6D3-1A6E145E5353}" type="datetimeFigureOut">
              <a:rPr lang="en-US" smtClean="0"/>
              <a:t>11/20/2019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B2A4830-D6AC-4A40-BD05-A8BEA7CA2213}" type="slidenum">
              <a:rPr lang="en-US" smtClean="0"/>
              <a:t>‹#›</a:t>
            </a:fld>
            <a:endParaRPr lang="en-US"/>
          </a:p>
        </p:txBody>
      </p:sp>
    </p:spTree>
    <p:extLst>
      <p:ext uri="{BB962C8B-B14F-4D97-AF65-F5344CB8AC3E}">
        <p14:creationId xmlns:p14="http://schemas.microsoft.com/office/powerpoint/2010/main" val="86688447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063983B-072E-4D29-A6D3-1A6E145E5353}" type="datetimeFigureOut">
              <a:rPr lang="en-US" smtClean="0"/>
              <a:t>11/20/2019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B2A4830-D6AC-4A40-BD05-A8BEA7CA2213}" type="slidenum">
              <a:rPr lang="en-US" smtClean="0"/>
              <a:t>‹#›</a:t>
            </a:fld>
            <a:endParaRPr lang="en-US"/>
          </a:p>
        </p:txBody>
      </p:sp>
    </p:spTree>
    <p:extLst>
      <p:ext uri="{BB962C8B-B14F-4D97-AF65-F5344CB8AC3E}">
        <p14:creationId xmlns:p14="http://schemas.microsoft.com/office/powerpoint/2010/main" val="3534249266"/>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063983B-072E-4D29-A6D3-1A6E145E5353}" type="datetimeFigureOut">
              <a:rPr lang="en-US" smtClean="0"/>
              <a:t>11/20/2019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B2A4830-D6AC-4A40-BD05-A8BEA7CA2213}" type="slidenum">
              <a:rPr lang="en-US" smtClean="0"/>
              <a:t>‹#›</a:t>
            </a:fld>
            <a:endParaRPr lang="en-US"/>
          </a:p>
        </p:txBody>
      </p:sp>
    </p:spTree>
    <p:extLst>
      <p:ext uri="{BB962C8B-B14F-4D97-AF65-F5344CB8AC3E}">
        <p14:creationId xmlns:p14="http://schemas.microsoft.com/office/powerpoint/2010/main" val="775411904"/>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comments" Target="../comments/comment1.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comments" Target="../comments/comment2.xml"/></Relationships>
</file>

<file path=ppt/slides/_rels/slide38.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8.xml"/><Relationship Id="rId1" Type="http://schemas.openxmlformats.org/officeDocument/2006/relationships/slideLayout" Target="../slideLayouts/slideLayout13.xml"/><Relationship Id="rId4" Type="http://schemas.openxmlformats.org/officeDocument/2006/relationships/chart" Target="../charts/chart32.xml"/></Relationships>
</file>

<file path=ppt/slides/_rels/slide44.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400" dirty="0"/>
              <a:t>Community College Survey of Student Engagement (CCSSE):  Spring 2019</a:t>
            </a:r>
          </a:p>
        </p:txBody>
      </p:sp>
      <p:sp>
        <p:nvSpPr>
          <p:cNvPr id="3" name="Subtitle 2"/>
          <p:cNvSpPr>
            <a:spLocks noGrp="1"/>
          </p:cNvSpPr>
          <p:nvPr>
            <p:ph type="subTitle" idx="1"/>
          </p:nvPr>
        </p:nvSpPr>
        <p:spPr/>
        <p:txBody>
          <a:bodyPr>
            <a:normAutofit/>
          </a:bodyPr>
          <a:lstStyle/>
          <a:p>
            <a:r>
              <a:rPr lang="en-US" dirty="0"/>
              <a:t>Results summarized by </a:t>
            </a:r>
            <a:r>
              <a:rPr lang="en-US" dirty="0" smtClean="0"/>
              <a:t>the </a:t>
            </a:r>
            <a:r>
              <a:rPr lang="en-US" dirty="0"/>
              <a:t>Office of Planning, Research and Institutional Effectiveness (PRIE)</a:t>
            </a:r>
          </a:p>
          <a:p>
            <a:r>
              <a:rPr lang="en-US" dirty="0"/>
              <a:t>November 20, 2019</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9937" y="4783137"/>
            <a:ext cx="2524125" cy="1133475"/>
          </a:xfrm>
          <a:prstGeom prst="rect">
            <a:avLst/>
          </a:prstGeom>
        </p:spPr>
      </p:pic>
    </p:spTree>
    <p:extLst>
      <p:ext uri="{BB962C8B-B14F-4D97-AF65-F5344CB8AC3E}">
        <p14:creationId xmlns:p14="http://schemas.microsoft.com/office/powerpoint/2010/main" val="1663906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007" y="533400"/>
            <a:ext cx="6589199" cy="671290"/>
          </a:xfrm>
        </p:spPr>
        <p:txBody>
          <a:bodyPr>
            <a:normAutofit/>
          </a:bodyPr>
          <a:lstStyle/>
          <a:p>
            <a:pPr algn="ctr"/>
            <a:r>
              <a:rPr lang="en-US" sz="2800" dirty="0"/>
              <a:t>Student Profile: Gender Identity</a:t>
            </a:r>
          </a:p>
        </p:txBody>
      </p:sp>
      <p:graphicFrame>
        <p:nvGraphicFramePr>
          <p:cNvPr id="7" name="Chart 6"/>
          <p:cNvGraphicFramePr>
            <a:graphicFrameLocks/>
          </p:cNvGraphicFramePr>
          <p:nvPr>
            <p:extLst>
              <p:ext uri="{D42A27DB-BD31-4B8C-83A1-F6EECF244321}">
                <p14:modId xmlns:p14="http://schemas.microsoft.com/office/powerpoint/2010/main" val="1696760828"/>
              </p:ext>
            </p:extLst>
          </p:nvPr>
        </p:nvGraphicFramePr>
        <p:xfrm>
          <a:off x="0" y="1143000"/>
          <a:ext cx="9144000" cy="5715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843291497"/>
              </p:ext>
            </p:extLst>
          </p:nvPr>
        </p:nvGraphicFramePr>
        <p:xfrm>
          <a:off x="505132" y="1460067"/>
          <a:ext cx="8229600" cy="4788333"/>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a:extLst>
              <a:ext uri="{FF2B5EF4-FFF2-40B4-BE49-F238E27FC236}">
                <a16:creationId xmlns:a16="http://schemas.microsoft.com/office/drawing/2014/main" id="{E1779056-D04A-4F0F-BE4D-5502AA25778D}"/>
              </a:ext>
            </a:extLst>
          </p:cNvPr>
          <p:cNvSpPr txBox="1">
            <a:spLocks/>
          </p:cNvSpPr>
          <p:nvPr/>
        </p:nvSpPr>
        <p:spPr>
          <a:xfrm>
            <a:off x="1190932" y="533400"/>
            <a:ext cx="6858000" cy="6607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dirty="0"/>
              <a:t>Student Profile: First-Generation Status</a:t>
            </a:r>
          </a:p>
        </p:txBody>
      </p:sp>
      <p:sp>
        <p:nvSpPr>
          <p:cNvPr id="8" name="TextBox 7">
            <a:extLst>
              <a:ext uri="{FF2B5EF4-FFF2-40B4-BE49-F238E27FC236}">
                <a16:creationId xmlns:a16="http://schemas.microsoft.com/office/drawing/2014/main" id="{FA461204-97E7-4EA9-BE28-07B0EB4CE282}"/>
              </a:ext>
            </a:extLst>
          </p:cNvPr>
          <p:cNvSpPr txBox="1"/>
          <p:nvPr/>
        </p:nvSpPr>
        <p:spPr>
          <a:xfrm>
            <a:off x="4558136" y="6382953"/>
            <a:ext cx="5334000" cy="584775"/>
          </a:xfrm>
          <a:prstGeom prst="rect">
            <a:avLst/>
          </a:prstGeom>
          <a:noFill/>
        </p:spPr>
        <p:txBody>
          <a:bodyPr wrap="square" rtlCol="0">
            <a:spAutoFit/>
          </a:bodyPr>
          <a:lstStyle/>
          <a:p>
            <a:r>
              <a:rPr lang="en-US" sz="1600" dirty="0"/>
              <a:t>* medium-sized colleges data are not available</a:t>
            </a:r>
          </a:p>
          <a:p>
            <a:endParaRPr lang="en-US" sz="1600" dirty="0"/>
          </a:p>
        </p:txBody>
      </p:sp>
    </p:spTree>
    <p:extLst>
      <p:ext uri="{BB962C8B-B14F-4D97-AF65-F5344CB8AC3E}">
        <p14:creationId xmlns:p14="http://schemas.microsoft.com/office/powerpoint/2010/main" val="2514402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3600" y="136977"/>
            <a:ext cx="6589199" cy="640445"/>
          </a:xfrm>
        </p:spPr>
        <p:txBody>
          <a:bodyPr>
            <a:normAutofit/>
          </a:bodyPr>
          <a:lstStyle/>
          <a:p>
            <a:pPr algn="ctr"/>
            <a:r>
              <a:rPr lang="en-US" sz="2800" dirty="0"/>
              <a:t>Student Profile: Race/Ethnicity</a:t>
            </a:r>
          </a:p>
        </p:txBody>
      </p:sp>
      <p:graphicFrame>
        <p:nvGraphicFramePr>
          <p:cNvPr id="7" name="Chart 6"/>
          <p:cNvGraphicFramePr/>
          <p:nvPr>
            <p:extLst>
              <p:ext uri="{D42A27DB-BD31-4B8C-83A1-F6EECF244321}">
                <p14:modId xmlns:p14="http://schemas.microsoft.com/office/powerpoint/2010/main" val="772896072"/>
              </p:ext>
            </p:extLst>
          </p:nvPr>
        </p:nvGraphicFramePr>
        <p:xfrm>
          <a:off x="152400" y="457200"/>
          <a:ext cx="8991600" cy="64008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4495800" y="2590800"/>
            <a:ext cx="627095" cy="400110"/>
          </a:xfrm>
          <a:prstGeom prst="rect">
            <a:avLst/>
          </a:prstGeom>
          <a:noFill/>
        </p:spPr>
        <p:txBody>
          <a:bodyPr wrap="none" rtlCol="0">
            <a:spAutoFit/>
          </a:bodyPr>
          <a:lstStyle/>
          <a:p>
            <a:r>
              <a:rPr lang="en-US" sz="2000" dirty="0"/>
              <a:t>11%</a:t>
            </a:r>
            <a:endParaRPr lang="en-US" dirty="0"/>
          </a:p>
        </p:txBody>
      </p:sp>
    </p:spTree>
    <p:extLst>
      <p:ext uri="{BB962C8B-B14F-4D97-AF65-F5344CB8AC3E}">
        <p14:creationId xmlns:p14="http://schemas.microsoft.com/office/powerpoint/2010/main" val="4273846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04800"/>
            <a:ext cx="6477000" cy="467599"/>
          </a:xfrm>
        </p:spPr>
        <p:txBody>
          <a:bodyPr>
            <a:normAutofit fontScale="90000"/>
          </a:bodyPr>
          <a:lstStyle/>
          <a:p>
            <a:r>
              <a:rPr lang="en-US" sz="2800" dirty="0"/>
              <a:t>Student Profile: Educational Attainment</a:t>
            </a:r>
          </a:p>
        </p:txBody>
      </p:sp>
      <p:graphicFrame>
        <p:nvGraphicFramePr>
          <p:cNvPr id="5" name="Chart 4"/>
          <p:cNvGraphicFramePr>
            <a:graphicFrameLocks/>
          </p:cNvGraphicFramePr>
          <p:nvPr>
            <p:extLst>
              <p:ext uri="{D42A27DB-BD31-4B8C-83A1-F6EECF244321}">
                <p14:modId xmlns:p14="http://schemas.microsoft.com/office/powerpoint/2010/main" val="2907624865"/>
              </p:ext>
            </p:extLst>
          </p:nvPr>
        </p:nvGraphicFramePr>
        <p:xfrm>
          <a:off x="228600" y="1447800"/>
          <a:ext cx="8458200" cy="52578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6019800" y="781305"/>
            <a:ext cx="2819400" cy="830997"/>
          </a:xfrm>
          <a:prstGeom prst="rect">
            <a:avLst/>
          </a:prstGeom>
          <a:noFill/>
        </p:spPr>
        <p:txBody>
          <a:bodyPr wrap="square" rtlCol="0">
            <a:spAutoFit/>
          </a:bodyPr>
          <a:lstStyle/>
          <a:p>
            <a:pPr algn="ctr"/>
            <a:r>
              <a:rPr lang="en-US" sz="1600" dirty="0"/>
              <a:t>48% of respondents report starting their college careers at Cañada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mn-lt"/>
              </a:rPr>
              <a:t>CCSSE Survey Respondents</a:t>
            </a:r>
            <a:endParaRPr lang="en-US"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87856826"/>
              </p:ext>
            </p:extLst>
          </p:nvPr>
        </p:nvGraphicFramePr>
        <p:xfrm>
          <a:off x="762000" y="1828800"/>
          <a:ext cx="7391400" cy="4023360"/>
        </p:xfrm>
        <a:graphic>
          <a:graphicData uri="http://schemas.openxmlformats.org/drawingml/2006/table">
            <a:tbl>
              <a:tblPr lastCol="1">
                <a:tableStyleId>{F5AB1C69-6EDB-4FF4-983F-18BD219EF322}</a:tableStyleId>
              </a:tblPr>
              <a:tblGrid>
                <a:gridCol w="5052575">
                  <a:extLst>
                    <a:ext uri="{9D8B030D-6E8A-4147-A177-3AD203B41FA5}">
                      <a16:colId xmlns:a16="http://schemas.microsoft.com/office/drawing/2014/main" val="2574675629"/>
                    </a:ext>
                  </a:extLst>
                </a:gridCol>
                <a:gridCol w="2338825">
                  <a:extLst>
                    <a:ext uri="{9D8B030D-6E8A-4147-A177-3AD203B41FA5}">
                      <a16:colId xmlns:a16="http://schemas.microsoft.com/office/drawing/2014/main" val="2393848998"/>
                    </a:ext>
                  </a:extLst>
                </a:gridCol>
              </a:tblGrid>
              <a:tr h="1005840">
                <a:tc>
                  <a:txBody>
                    <a:bodyPr/>
                    <a:lstStyle/>
                    <a:p>
                      <a:pPr algn="l" fontAlgn="b"/>
                      <a:r>
                        <a:rPr lang="en-US" sz="2800" u="none" strike="noStrike" dirty="0">
                          <a:effectLst/>
                        </a:rPr>
                        <a:t>New to the college</a:t>
                      </a:r>
                      <a:endParaRPr lang="en-US" sz="28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2800" u="none" strike="noStrike" dirty="0">
                          <a:effectLst/>
                        </a:rPr>
                        <a:t>16%</a:t>
                      </a:r>
                      <a:endParaRPr lang="en-US" sz="28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938014190"/>
                  </a:ext>
                </a:extLst>
              </a:tr>
              <a:tr h="1005840">
                <a:tc>
                  <a:txBody>
                    <a:bodyPr/>
                    <a:lstStyle/>
                    <a:p>
                      <a:pPr algn="l" fontAlgn="b"/>
                      <a:r>
                        <a:rPr lang="en-US" sz="2800" u="none" strike="noStrike" dirty="0">
                          <a:effectLst/>
                        </a:rPr>
                        <a:t>1-14 units</a:t>
                      </a:r>
                      <a:endParaRPr lang="en-US" sz="28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2800" u="none" strike="noStrike" dirty="0">
                          <a:effectLst/>
                        </a:rPr>
                        <a:t>34%</a:t>
                      </a:r>
                      <a:endParaRPr lang="en-US" sz="28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608084691"/>
                  </a:ext>
                </a:extLst>
              </a:tr>
              <a:tr h="1005840">
                <a:tc>
                  <a:txBody>
                    <a:bodyPr/>
                    <a:lstStyle/>
                    <a:p>
                      <a:pPr algn="l" fontAlgn="b"/>
                      <a:r>
                        <a:rPr lang="en-US" sz="2800" u="none" strike="noStrike">
                          <a:effectLst/>
                        </a:rPr>
                        <a:t>15-29 units</a:t>
                      </a:r>
                      <a:endParaRPr lang="en-US" sz="28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2800" u="none" strike="noStrike" dirty="0">
                          <a:effectLst/>
                        </a:rPr>
                        <a:t>19%</a:t>
                      </a:r>
                      <a:endParaRPr lang="en-US" sz="28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4281107736"/>
                  </a:ext>
                </a:extLst>
              </a:tr>
              <a:tr h="1005840">
                <a:tc>
                  <a:txBody>
                    <a:bodyPr/>
                    <a:lstStyle/>
                    <a:p>
                      <a:pPr algn="l" fontAlgn="b"/>
                      <a:r>
                        <a:rPr lang="en-US" sz="2800" u="none" strike="noStrike">
                          <a:effectLst/>
                        </a:rPr>
                        <a:t>30 or more units</a:t>
                      </a:r>
                      <a:endParaRPr lang="en-US" sz="28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2800" u="none" strike="noStrike" dirty="0">
                          <a:effectLst/>
                        </a:rPr>
                        <a:t>31%</a:t>
                      </a:r>
                      <a:endParaRPr lang="en-US" sz="28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531089944"/>
                  </a:ext>
                </a:extLst>
              </a:tr>
            </a:tbl>
          </a:graphicData>
        </a:graphic>
      </p:graphicFrame>
    </p:spTree>
    <p:extLst>
      <p:ext uri="{BB962C8B-B14F-4D97-AF65-F5344CB8AC3E}">
        <p14:creationId xmlns:p14="http://schemas.microsoft.com/office/powerpoint/2010/main" val="3663904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6956372" cy="1280890"/>
          </a:xfrm>
        </p:spPr>
        <p:txBody>
          <a:bodyPr>
            <a:normAutofit/>
          </a:bodyPr>
          <a:lstStyle/>
          <a:p>
            <a:pPr algn="ctr"/>
            <a:r>
              <a:rPr lang="en-US" sz="2800" dirty="0">
                <a:latin typeface="+mn-lt"/>
              </a:rPr>
              <a:t>Student Profile: </a:t>
            </a:r>
            <a:r>
              <a:rPr lang="en-US" sz="2800" dirty="0">
                <a:latin typeface="+mn-lt"/>
              </a:rPr>
              <a:t>p</a:t>
            </a:r>
            <a:r>
              <a:rPr lang="en-US" sz="2800" dirty="0" smtClean="0">
                <a:latin typeface="+mn-lt"/>
              </a:rPr>
              <a:t>articipation in </a:t>
            </a:r>
            <a:r>
              <a:rPr lang="en-US" sz="2800" dirty="0">
                <a:latin typeface="+mn-lt"/>
              </a:rPr>
              <a:t>College Life</a:t>
            </a:r>
            <a:endParaRPr lang="en-US" sz="2800" dirty="0">
              <a:solidFill>
                <a:srgbClr val="FF0000"/>
              </a:solidFill>
              <a:latin typeface="+mn-lt"/>
            </a:endParaRPr>
          </a:p>
        </p:txBody>
      </p:sp>
      <p:graphicFrame>
        <p:nvGraphicFramePr>
          <p:cNvPr id="9" name="Chart 8"/>
          <p:cNvGraphicFramePr/>
          <p:nvPr>
            <p:extLst>
              <p:ext uri="{D42A27DB-BD31-4B8C-83A1-F6EECF244321}">
                <p14:modId xmlns:p14="http://schemas.microsoft.com/office/powerpoint/2010/main" val="2864803903"/>
              </p:ext>
            </p:extLst>
          </p:nvPr>
        </p:nvGraphicFramePr>
        <p:xfrm>
          <a:off x="152400" y="1152908"/>
          <a:ext cx="8686800" cy="57050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6689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6000" y="515728"/>
            <a:ext cx="6589199" cy="671290"/>
          </a:xfrm>
        </p:spPr>
        <p:txBody>
          <a:bodyPr>
            <a:normAutofit/>
          </a:bodyPr>
          <a:lstStyle/>
          <a:p>
            <a:pPr algn="ctr"/>
            <a:r>
              <a:rPr lang="en-US" sz="2800" dirty="0"/>
              <a:t>Student Aspirations</a:t>
            </a:r>
          </a:p>
        </p:txBody>
      </p:sp>
      <p:sp>
        <p:nvSpPr>
          <p:cNvPr id="3" name="Content Placeholder 2"/>
          <p:cNvSpPr>
            <a:spLocks noGrp="1"/>
          </p:cNvSpPr>
          <p:nvPr>
            <p:ph idx="1"/>
          </p:nvPr>
        </p:nvSpPr>
        <p:spPr>
          <a:xfrm>
            <a:off x="685800" y="1543050"/>
            <a:ext cx="8229600" cy="762000"/>
          </a:xfrm>
        </p:spPr>
        <p:txBody>
          <a:bodyPr>
            <a:noAutofit/>
          </a:bodyPr>
          <a:lstStyle/>
          <a:p>
            <a:pPr marL="0" indent="0">
              <a:buNone/>
            </a:pPr>
            <a:r>
              <a:rPr lang="en-US" sz="1800" dirty="0"/>
              <a:t>Indicate which of the following are your reasons/goals for attending this college.</a:t>
            </a:r>
          </a:p>
        </p:txBody>
      </p:sp>
      <p:graphicFrame>
        <p:nvGraphicFramePr>
          <p:cNvPr id="6" name="Table 5"/>
          <p:cNvGraphicFramePr>
            <a:graphicFrameLocks noGrp="1"/>
          </p:cNvGraphicFramePr>
          <p:nvPr>
            <p:extLst/>
          </p:nvPr>
        </p:nvGraphicFramePr>
        <p:xfrm>
          <a:off x="990600" y="2299745"/>
          <a:ext cx="5737194" cy="3936999"/>
        </p:xfrm>
        <a:graphic>
          <a:graphicData uri="http://schemas.openxmlformats.org/drawingml/2006/table">
            <a:tbl>
              <a:tblPr>
                <a:tableStyleId>{5C22544A-7EE6-4342-B048-85BDC9FD1C3A}</a:tableStyleId>
              </a:tblPr>
              <a:tblGrid>
                <a:gridCol w="4311589">
                  <a:extLst>
                    <a:ext uri="{9D8B030D-6E8A-4147-A177-3AD203B41FA5}">
                      <a16:colId xmlns:a16="http://schemas.microsoft.com/office/drawing/2014/main" val="20000"/>
                    </a:ext>
                  </a:extLst>
                </a:gridCol>
                <a:gridCol w="1425605">
                  <a:extLst>
                    <a:ext uri="{9D8B030D-6E8A-4147-A177-3AD203B41FA5}">
                      <a16:colId xmlns:a16="http://schemas.microsoft.com/office/drawing/2014/main" val="20001"/>
                    </a:ext>
                  </a:extLst>
                </a:gridCol>
              </a:tblGrid>
              <a:tr h="497840">
                <a:tc>
                  <a:txBody>
                    <a:bodyPr/>
                    <a:lstStyle/>
                    <a:p>
                      <a:endParaRPr lang="en-US" sz="2000" dirty="0"/>
                    </a:p>
                  </a:txBody>
                  <a:tcP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solidFill>
                          <a:effectLst/>
                          <a:uLnTx/>
                          <a:uFillTx/>
                          <a:latin typeface="Arial Narrow"/>
                          <a:ea typeface="+mn-ea"/>
                          <a:cs typeface="+mn-cs"/>
                        </a:rPr>
                        <a:t>Yes</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539327">
                <a:tc>
                  <a:txBody>
                    <a:bodyPr/>
                    <a:lstStyle/>
                    <a:p>
                      <a:r>
                        <a:rPr lang="en-US" sz="2000" dirty="0">
                          <a:latin typeface="+mj-lt"/>
                        </a:rPr>
                        <a:t>Transfer</a:t>
                      </a:r>
                      <a:r>
                        <a:rPr lang="en-US" sz="2000" baseline="0" dirty="0">
                          <a:latin typeface="+mj-lt"/>
                        </a:rPr>
                        <a:t> to a four-year college or university</a:t>
                      </a:r>
                      <a:endParaRPr lang="en-US" sz="2000" dirty="0">
                        <a:latin typeface="+mj-l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2000" dirty="0">
                          <a:latin typeface="+mj-lt"/>
                        </a:rPr>
                        <a:t>68%</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10139769"/>
                  </a:ext>
                </a:extLst>
              </a:tr>
              <a:tr h="539327">
                <a:tc>
                  <a:txBody>
                    <a:bodyPr/>
                    <a:lstStyle/>
                    <a:p>
                      <a:r>
                        <a:rPr lang="en-US" sz="2000" dirty="0">
                          <a:latin typeface="+mj-lt"/>
                        </a:rPr>
                        <a:t>Obtain an associate degree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2000" dirty="0">
                          <a:latin typeface="+mj-lt"/>
                        </a:rPr>
                        <a:t>62%</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80813">
                <a:tc>
                  <a:txBody>
                    <a:bodyPr/>
                    <a:lstStyle/>
                    <a:p>
                      <a:r>
                        <a:rPr lang="en-US" sz="2000" dirty="0">
                          <a:latin typeface="+mj-lt"/>
                        </a:rPr>
                        <a:t>Obtain</a:t>
                      </a:r>
                      <a:r>
                        <a:rPr lang="en-US" sz="2000" baseline="0" dirty="0">
                          <a:latin typeface="+mj-lt"/>
                        </a:rPr>
                        <a:t> or update job-related skills</a:t>
                      </a:r>
                      <a:endParaRPr lang="en-US" sz="2000" dirty="0">
                        <a:latin typeface="+mj-l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2000" dirty="0">
                          <a:latin typeface="+mj-lt"/>
                        </a:rPr>
                        <a:t>51%</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580813">
                <a:tc>
                  <a:txBody>
                    <a:bodyPr/>
                    <a:lstStyle/>
                    <a:p>
                      <a:r>
                        <a:rPr lang="en-US" sz="2000" dirty="0">
                          <a:latin typeface="+mj-lt"/>
                        </a:rPr>
                        <a:t>Complete a certificate program</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2000" dirty="0">
                          <a:latin typeface="+mj-lt"/>
                        </a:rPr>
                        <a:t>39%</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9486734"/>
                  </a:ext>
                </a:extLst>
              </a:tr>
              <a:tr h="518583">
                <a:tc>
                  <a:txBody>
                    <a:bodyPr/>
                    <a:lstStyle/>
                    <a:p>
                      <a:r>
                        <a:rPr lang="en-US" sz="2000" dirty="0">
                          <a:latin typeface="+mj-lt"/>
                        </a:rPr>
                        <a:t>Change careers</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2000" dirty="0">
                          <a:latin typeface="+mj-lt"/>
                        </a:rPr>
                        <a:t>32%</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518583">
                <a:tc>
                  <a:txBody>
                    <a:bodyPr/>
                    <a:lstStyle/>
                    <a:p>
                      <a:r>
                        <a:rPr lang="en-US" sz="2000" dirty="0">
                          <a:latin typeface="+mj-lt"/>
                        </a:rPr>
                        <a:t>Self-improvement/personal enjoyment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2000" dirty="0">
                          <a:latin typeface="+mj-lt"/>
                        </a:rPr>
                        <a:t>32%</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5" name="TextBox 4"/>
          <p:cNvSpPr txBox="1"/>
          <p:nvPr/>
        </p:nvSpPr>
        <p:spPr>
          <a:xfrm>
            <a:off x="7171968" y="2661082"/>
            <a:ext cx="1295400" cy="1200329"/>
          </a:xfrm>
          <a:prstGeom prst="rect">
            <a:avLst/>
          </a:prstGeom>
          <a:noFill/>
        </p:spPr>
        <p:txBody>
          <a:bodyPr wrap="square" rtlCol="0">
            <a:spAutoFit/>
          </a:bodyPr>
          <a:lstStyle/>
          <a:p>
            <a:pPr algn="ctr"/>
            <a:r>
              <a:rPr lang="en-US" dirty="0"/>
              <a:t>63% of all students are seeking to transfer</a:t>
            </a:r>
          </a:p>
        </p:txBody>
      </p:sp>
    </p:spTree>
    <p:extLst>
      <p:ext uri="{BB962C8B-B14F-4D97-AF65-F5344CB8AC3E}">
        <p14:creationId xmlns:p14="http://schemas.microsoft.com/office/powerpoint/2010/main" val="2492148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nvPr>
        </p:nvGraphicFramePr>
        <p:xfrm>
          <a:off x="228600" y="1828800"/>
          <a:ext cx="8762999"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1447800" y="304800"/>
            <a:ext cx="6589199" cy="671290"/>
          </a:xfrm>
        </p:spPr>
        <p:txBody>
          <a:bodyPr>
            <a:normAutofit/>
          </a:bodyPr>
          <a:lstStyle/>
          <a:p>
            <a:pPr marL="0" indent="0" algn="ctr"/>
            <a:r>
              <a:rPr lang="en-US" sz="2800" dirty="0"/>
              <a:t>Barriers to Persistence</a:t>
            </a:r>
          </a:p>
        </p:txBody>
      </p:sp>
      <p:sp>
        <p:nvSpPr>
          <p:cNvPr id="3" name="Content Placeholder 2"/>
          <p:cNvSpPr>
            <a:spLocks noGrp="1"/>
          </p:cNvSpPr>
          <p:nvPr>
            <p:ph idx="1"/>
          </p:nvPr>
        </p:nvSpPr>
        <p:spPr>
          <a:xfrm>
            <a:off x="488795" y="1219200"/>
            <a:ext cx="8229600" cy="838200"/>
          </a:xfrm>
        </p:spPr>
        <p:txBody>
          <a:bodyPr>
            <a:normAutofit/>
          </a:bodyPr>
          <a:lstStyle/>
          <a:p>
            <a:pPr marL="0" indent="0">
              <a:buNone/>
            </a:pPr>
            <a:r>
              <a:rPr lang="en-US" sz="1900" dirty="0"/>
              <a:t>How likely is it that the following issues would cause you to withdraw from class or from this college?</a:t>
            </a:r>
          </a:p>
        </p:txBody>
      </p:sp>
    </p:spTree>
    <p:extLst>
      <p:ext uri="{BB962C8B-B14F-4D97-AF65-F5344CB8AC3E}">
        <p14:creationId xmlns:p14="http://schemas.microsoft.com/office/powerpoint/2010/main" val="4022558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840" y="457200"/>
            <a:ext cx="6662420" cy="447675"/>
          </a:xfrm>
        </p:spPr>
        <p:txBody>
          <a:bodyPr>
            <a:noAutofit/>
          </a:bodyPr>
          <a:lstStyle/>
          <a:p>
            <a:pPr algn="ctr">
              <a:lnSpc>
                <a:spcPct val="100000"/>
              </a:lnSpc>
            </a:pPr>
            <a:r>
              <a:rPr lang="en-US" sz="2400" dirty="0"/>
              <a:t>Students’ major source to pay for tuition</a:t>
            </a:r>
            <a:br>
              <a:rPr lang="en-US" sz="2400" dirty="0"/>
            </a:br>
            <a:endParaRPr lang="en-US" sz="1800" dirty="0"/>
          </a:p>
        </p:txBody>
      </p:sp>
      <p:graphicFrame>
        <p:nvGraphicFramePr>
          <p:cNvPr id="15" name="Chart 14"/>
          <p:cNvGraphicFramePr/>
          <p:nvPr>
            <p:extLst/>
          </p:nvPr>
        </p:nvGraphicFramePr>
        <p:xfrm>
          <a:off x="228600" y="1066800"/>
          <a:ext cx="8572500" cy="5486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49593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304800"/>
            <a:ext cx="7162800" cy="856836"/>
          </a:xfrm>
        </p:spPr>
        <p:txBody>
          <a:bodyPr>
            <a:normAutofit/>
          </a:bodyPr>
          <a:lstStyle/>
          <a:p>
            <a:pPr algn="ctr"/>
            <a:r>
              <a:rPr lang="en-US" sz="2800" dirty="0"/>
              <a:t>Working for Pay</a:t>
            </a:r>
          </a:p>
        </p:txBody>
      </p:sp>
      <p:graphicFrame>
        <p:nvGraphicFramePr>
          <p:cNvPr id="5" name="Chart 4"/>
          <p:cNvGraphicFramePr>
            <a:graphicFrameLocks/>
          </p:cNvGraphicFramePr>
          <p:nvPr>
            <p:extLst/>
          </p:nvPr>
        </p:nvGraphicFramePr>
        <p:xfrm>
          <a:off x="0" y="1161636"/>
          <a:ext cx="9220200" cy="54677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44913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 Overview</a:t>
            </a:r>
          </a:p>
        </p:txBody>
      </p:sp>
      <p:sp>
        <p:nvSpPr>
          <p:cNvPr id="3" name="Content Placeholder 2"/>
          <p:cNvSpPr>
            <a:spLocks noGrp="1"/>
          </p:cNvSpPr>
          <p:nvPr>
            <p:ph idx="1"/>
          </p:nvPr>
        </p:nvSpPr>
        <p:spPr/>
        <p:txBody>
          <a:bodyPr/>
          <a:lstStyle/>
          <a:p>
            <a:pPr>
              <a:spcAft>
                <a:spcPts val="1200"/>
              </a:spcAft>
              <a:buClrTx/>
            </a:pPr>
            <a:r>
              <a:rPr lang="en-US" dirty="0" smtClean="0"/>
              <a:t>CCSSE:  Survey </a:t>
            </a:r>
            <a:r>
              <a:rPr lang="en-US" dirty="0"/>
              <a:t>Overview</a:t>
            </a:r>
          </a:p>
          <a:p>
            <a:pPr>
              <a:spcAft>
                <a:spcPts val="1200"/>
              </a:spcAft>
              <a:buClrTx/>
            </a:pPr>
            <a:r>
              <a:rPr lang="en-US" dirty="0" smtClean="0"/>
              <a:t>CCSSE:  Student Profile at Cañada College</a:t>
            </a:r>
            <a:endParaRPr lang="en-US" dirty="0"/>
          </a:p>
          <a:p>
            <a:pPr>
              <a:spcAft>
                <a:spcPts val="1200"/>
              </a:spcAft>
              <a:buClrTx/>
            </a:pPr>
            <a:r>
              <a:rPr lang="en-US" dirty="0" smtClean="0"/>
              <a:t>CCSSE:  Benchmarks </a:t>
            </a:r>
            <a:r>
              <a:rPr lang="en-US" dirty="0"/>
              <a:t>of Effective Educational Practice</a:t>
            </a:r>
          </a:p>
          <a:p>
            <a:pPr>
              <a:spcAft>
                <a:spcPts val="1200"/>
              </a:spcAft>
              <a:buClrTx/>
            </a:pPr>
            <a:r>
              <a:rPr lang="en-US" dirty="0" smtClean="0"/>
              <a:t>CCSSE:  Support for Learners</a:t>
            </a:r>
            <a:endParaRPr lang="en-US" dirty="0"/>
          </a:p>
          <a:p>
            <a:pPr>
              <a:spcAft>
                <a:spcPts val="1200"/>
              </a:spcAft>
              <a:buClrTx/>
            </a:pPr>
            <a:r>
              <a:rPr lang="en-US" dirty="0" smtClean="0"/>
              <a:t>Discussion</a:t>
            </a:r>
            <a:endParaRPr lang="en-US" dirty="0"/>
          </a:p>
          <a:p>
            <a:endParaRPr lang="en-US" dirty="0"/>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3400" y="4014176"/>
            <a:ext cx="3418318" cy="2286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57200"/>
            <a:ext cx="6858000" cy="2387600"/>
          </a:xfrm>
        </p:spPr>
        <p:txBody>
          <a:bodyPr/>
          <a:lstStyle/>
          <a:p>
            <a:pPr algn="l"/>
            <a:r>
              <a:rPr lang="en-US" i="1" dirty="0">
                <a:solidFill>
                  <a:schemeClr val="bg2">
                    <a:lumMod val="50000"/>
                  </a:schemeClr>
                </a:solidFill>
              </a:rPr>
              <a:t>CCSSE</a:t>
            </a:r>
            <a:r>
              <a:rPr lang="en-US" dirty="0">
                <a:solidFill>
                  <a:schemeClr val="bg2">
                    <a:lumMod val="50000"/>
                  </a:schemeClr>
                </a:solidFill>
              </a:rPr>
              <a:t>:</a:t>
            </a:r>
            <a:br>
              <a:rPr lang="en-US" dirty="0">
                <a:solidFill>
                  <a:schemeClr val="bg2">
                    <a:lumMod val="50000"/>
                  </a:schemeClr>
                </a:solidFill>
              </a:rPr>
            </a:br>
            <a:r>
              <a:rPr lang="en-US" dirty="0">
                <a:solidFill>
                  <a:schemeClr val="bg2">
                    <a:lumMod val="50000"/>
                  </a:schemeClr>
                </a:solidFill>
              </a:rPr>
              <a:t>Benchmarks of Effective Educational Practice</a:t>
            </a:r>
          </a:p>
        </p:txBody>
      </p:sp>
      <p:sp>
        <p:nvSpPr>
          <p:cNvPr id="4" name="Content Placeholder 3"/>
          <p:cNvSpPr>
            <a:spLocks noGrp="1"/>
          </p:cNvSpPr>
          <p:nvPr>
            <p:ph type="subTitle" idx="1"/>
          </p:nvPr>
        </p:nvSpPr>
        <p:spPr>
          <a:xfrm>
            <a:off x="-685800" y="3352800"/>
            <a:ext cx="6858000" cy="1655762"/>
          </a:xfrm>
        </p:spPr>
        <p:txBody>
          <a:bodyPr>
            <a:noAutofit/>
          </a:bodyPr>
          <a:lstStyle/>
          <a:p>
            <a:pPr lvl="1">
              <a:spcAft>
                <a:spcPts val="1200"/>
              </a:spcAft>
            </a:pPr>
            <a:r>
              <a:rPr lang="en-US" sz="2000" dirty="0">
                <a:solidFill>
                  <a:schemeClr val="bg2">
                    <a:lumMod val="50000"/>
                  </a:schemeClr>
                </a:solidFill>
                <a:ea typeface="ＭＳ Ｐゴシック" charset="-128"/>
              </a:rPr>
              <a:t>Active and Collaborative Learning</a:t>
            </a:r>
          </a:p>
          <a:p>
            <a:pPr lvl="1">
              <a:spcAft>
                <a:spcPts val="1200"/>
              </a:spcAft>
            </a:pPr>
            <a:r>
              <a:rPr lang="en-US" sz="2000" dirty="0">
                <a:solidFill>
                  <a:schemeClr val="bg2">
                    <a:lumMod val="50000"/>
                  </a:schemeClr>
                </a:solidFill>
                <a:ea typeface="ＭＳ Ｐゴシック" charset="-128"/>
              </a:rPr>
              <a:t>Student Effort</a:t>
            </a:r>
          </a:p>
          <a:p>
            <a:pPr lvl="1">
              <a:spcAft>
                <a:spcPts val="1200"/>
              </a:spcAft>
            </a:pPr>
            <a:r>
              <a:rPr lang="en-US" sz="2000" dirty="0">
                <a:solidFill>
                  <a:schemeClr val="bg2">
                    <a:lumMod val="50000"/>
                  </a:schemeClr>
                </a:solidFill>
                <a:ea typeface="ＭＳ Ｐゴシック" charset="-128"/>
              </a:rPr>
              <a:t>Academic Challenge</a:t>
            </a:r>
          </a:p>
          <a:p>
            <a:pPr lvl="1">
              <a:spcAft>
                <a:spcPts val="1200"/>
              </a:spcAft>
            </a:pPr>
            <a:r>
              <a:rPr lang="en-US" sz="2000" dirty="0">
                <a:solidFill>
                  <a:schemeClr val="bg2">
                    <a:lumMod val="50000"/>
                  </a:schemeClr>
                </a:solidFill>
                <a:ea typeface="ＭＳ Ｐゴシック" charset="-128"/>
              </a:rPr>
              <a:t>Student-Faculty Interaction</a:t>
            </a:r>
          </a:p>
          <a:p>
            <a:pPr lvl="1">
              <a:spcAft>
                <a:spcPts val="1200"/>
              </a:spcAft>
            </a:pPr>
            <a:r>
              <a:rPr lang="en-US" sz="2000" noProof="1">
                <a:solidFill>
                  <a:schemeClr val="bg2">
                    <a:lumMod val="50000"/>
                  </a:schemeClr>
                </a:solidFill>
                <a:ea typeface="ＭＳ Ｐゴシック" charset="-128"/>
              </a:rPr>
              <a:t>Support for Learners</a:t>
            </a:r>
            <a:endParaRPr lang="en-US" sz="2000" dirty="0">
              <a:solidFill>
                <a:schemeClr val="bg2">
                  <a:lumMod val="50000"/>
                </a:schemeClr>
              </a:solidFill>
              <a:ea typeface="ＭＳ Ｐゴシック" charset="-128"/>
            </a:endParaRPr>
          </a:p>
          <a:p>
            <a:pPr marL="0" indent="0">
              <a:buNone/>
            </a:pPr>
            <a:endParaRPr lang="en-US" dirty="0">
              <a:solidFill>
                <a:schemeClr val="bg2">
                  <a:lumMod val="50000"/>
                </a:schemeClr>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2514600"/>
            <a:ext cx="2724975" cy="4092003"/>
          </a:xfrm>
          <a:prstGeom prst="rect">
            <a:avLst/>
          </a:prstGeom>
        </p:spPr>
      </p:pic>
    </p:spTree>
    <p:extLst>
      <p:ext uri="{BB962C8B-B14F-4D97-AF65-F5344CB8AC3E}">
        <p14:creationId xmlns:p14="http://schemas.microsoft.com/office/powerpoint/2010/main" val="234902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593727"/>
            <a:ext cx="6589199" cy="1118362"/>
          </a:xfrm>
        </p:spPr>
        <p:txBody>
          <a:bodyPr>
            <a:normAutofit/>
          </a:bodyPr>
          <a:lstStyle/>
          <a:p>
            <a:pPr algn="ctr"/>
            <a:r>
              <a:rPr lang="en-US" sz="2400" b="1" i="1" dirty="0">
                <a:solidFill>
                  <a:srgbClr val="00427A"/>
                </a:solidFill>
              </a:rPr>
              <a:t>CCSSE</a:t>
            </a:r>
            <a:r>
              <a:rPr lang="en-US" sz="2400" b="1" dirty="0">
                <a:solidFill>
                  <a:srgbClr val="00427A"/>
                </a:solidFill>
              </a:rPr>
              <a:t> Benchmark Scores for Cañada College compared to medium-sized colleges</a:t>
            </a:r>
          </a:p>
        </p:txBody>
      </p:sp>
      <p:graphicFrame>
        <p:nvGraphicFramePr>
          <p:cNvPr id="3" name="Content Placeholder 2"/>
          <p:cNvGraphicFramePr>
            <a:graphicFrameLocks noGrp="1"/>
          </p:cNvGraphicFramePr>
          <p:nvPr>
            <p:ph idx="1"/>
          </p:nvPr>
        </p:nvGraphicFramePr>
        <p:xfrm>
          <a:off x="533400" y="1828800"/>
          <a:ext cx="83820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F194076D-A512-4B62-9643-57B69C6B94E3}"/>
              </a:ext>
            </a:extLst>
          </p:cNvPr>
          <p:cNvSpPr txBox="1"/>
          <p:nvPr/>
        </p:nvSpPr>
        <p:spPr>
          <a:xfrm>
            <a:off x="5257800" y="2402449"/>
            <a:ext cx="2514600" cy="646331"/>
          </a:xfrm>
          <a:prstGeom prst="rect">
            <a:avLst/>
          </a:prstGeom>
          <a:noFill/>
        </p:spPr>
        <p:txBody>
          <a:bodyPr wrap="square" rtlCol="0">
            <a:spAutoFit/>
          </a:bodyPr>
          <a:lstStyle/>
          <a:p>
            <a:r>
              <a:rPr lang="en-US" dirty="0">
                <a:solidFill>
                  <a:srgbClr val="FF0000"/>
                </a:solidFill>
              </a:rPr>
              <a:t>2019 national cohort standard mean </a:t>
            </a:r>
          </a:p>
        </p:txBody>
      </p:sp>
    </p:spTree>
    <p:extLst>
      <p:ext uri="{BB962C8B-B14F-4D97-AF65-F5344CB8AC3E}">
        <p14:creationId xmlns:p14="http://schemas.microsoft.com/office/powerpoint/2010/main" val="3951201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06449"/>
            <a:ext cx="6553200" cy="455551"/>
          </a:xfrm>
        </p:spPr>
        <p:txBody>
          <a:bodyPr>
            <a:noAutofit/>
          </a:bodyPr>
          <a:lstStyle/>
          <a:p>
            <a:pPr algn="ctr"/>
            <a:r>
              <a:rPr lang="en-US" sz="2800" dirty="0"/>
              <a:t>Active and Collaborative Learning </a:t>
            </a:r>
            <a:br>
              <a:rPr lang="en-US" sz="2800" dirty="0"/>
            </a:br>
            <a:endParaRPr lang="en-US" sz="2000" dirty="0"/>
          </a:p>
        </p:txBody>
      </p:sp>
      <p:graphicFrame>
        <p:nvGraphicFramePr>
          <p:cNvPr id="15" name="Chart 14"/>
          <p:cNvGraphicFramePr/>
          <p:nvPr>
            <p:extLst>
              <p:ext uri="{D42A27DB-BD31-4B8C-83A1-F6EECF244321}">
                <p14:modId xmlns:p14="http://schemas.microsoft.com/office/powerpoint/2010/main" val="1233115393"/>
              </p:ext>
            </p:extLst>
          </p:nvPr>
        </p:nvGraphicFramePr>
        <p:xfrm>
          <a:off x="-304800" y="762000"/>
          <a:ext cx="9563100" cy="560987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FB82A911-AE48-440F-88AC-E03434BE8829}"/>
              </a:ext>
            </a:extLst>
          </p:cNvPr>
          <p:cNvSpPr txBox="1"/>
          <p:nvPr/>
        </p:nvSpPr>
        <p:spPr>
          <a:xfrm>
            <a:off x="4724400" y="6371879"/>
            <a:ext cx="4953000" cy="307777"/>
          </a:xfrm>
          <a:prstGeom prst="rect">
            <a:avLst/>
          </a:prstGeom>
          <a:noFill/>
        </p:spPr>
        <p:txBody>
          <a:bodyPr wrap="square" rtlCol="0">
            <a:spAutoFit/>
          </a:bodyPr>
          <a:lstStyle/>
          <a:p>
            <a:r>
              <a:rPr lang="en-US" sz="1400" dirty="0"/>
              <a:t>% of students answered “Often” or “Very Often”</a:t>
            </a:r>
          </a:p>
        </p:txBody>
      </p:sp>
    </p:spTree>
    <p:extLst>
      <p:ext uri="{BB962C8B-B14F-4D97-AF65-F5344CB8AC3E}">
        <p14:creationId xmlns:p14="http://schemas.microsoft.com/office/powerpoint/2010/main" val="13339782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519014"/>
            <a:ext cx="7239000" cy="904492"/>
          </a:xfrm>
          <a:noFill/>
          <a:ln>
            <a:noFill/>
          </a:ln>
        </p:spPr>
        <p:txBody>
          <a:bodyPr>
            <a:noAutofit/>
          </a:bodyPr>
          <a:lstStyle/>
          <a:p>
            <a:pPr algn="ctr"/>
            <a:r>
              <a:rPr lang="en-US" sz="2800" dirty="0"/>
              <a:t>Student Effort</a:t>
            </a:r>
            <a:r>
              <a:rPr lang="en-US" sz="2000" dirty="0"/>
              <a:t/>
            </a:r>
            <a:br>
              <a:rPr lang="en-US" sz="2000" dirty="0"/>
            </a:br>
            <a:endParaRPr lang="en-US" sz="1600" dirty="0"/>
          </a:p>
        </p:txBody>
      </p:sp>
      <p:graphicFrame>
        <p:nvGraphicFramePr>
          <p:cNvPr id="15" name="Chart 14"/>
          <p:cNvGraphicFramePr/>
          <p:nvPr>
            <p:extLst>
              <p:ext uri="{D42A27DB-BD31-4B8C-83A1-F6EECF244321}">
                <p14:modId xmlns:p14="http://schemas.microsoft.com/office/powerpoint/2010/main" val="654134923"/>
              </p:ext>
            </p:extLst>
          </p:nvPr>
        </p:nvGraphicFramePr>
        <p:xfrm>
          <a:off x="533400" y="1676400"/>
          <a:ext cx="8229600" cy="439381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2E8B2A99-689B-4FF9-9B29-25EB9DBD3C61}"/>
              </a:ext>
            </a:extLst>
          </p:cNvPr>
          <p:cNvSpPr txBox="1"/>
          <p:nvPr/>
        </p:nvSpPr>
        <p:spPr>
          <a:xfrm>
            <a:off x="4876800" y="6323111"/>
            <a:ext cx="4953000" cy="307777"/>
          </a:xfrm>
          <a:prstGeom prst="rect">
            <a:avLst/>
          </a:prstGeom>
          <a:noFill/>
        </p:spPr>
        <p:txBody>
          <a:bodyPr wrap="square" rtlCol="0">
            <a:spAutoFit/>
          </a:bodyPr>
          <a:lstStyle/>
          <a:p>
            <a:r>
              <a:rPr lang="en-US" sz="1400" dirty="0"/>
              <a:t>% of students answered “Often” or “Very Often”</a:t>
            </a:r>
          </a:p>
        </p:txBody>
      </p:sp>
      <p:sp>
        <p:nvSpPr>
          <p:cNvPr id="4" name="Rectangle 3"/>
          <p:cNvSpPr/>
          <p:nvPr/>
        </p:nvSpPr>
        <p:spPr>
          <a:xfrm>
            <a:off x="2758151" y="1696656"/>
            <a:ext cx="4572000" cy="646331"/>
          </a:xfrm>
          <a:prstGeom prst="rect">
            <a:avLst/>
          </a:prstGeom>
        </p:spPr>
        <p:txBody>
          <a:bodyPr>
            <a:spAutoFit/>
          </a:bodyPr>
          <a:lstStyle/>
          <a:p>
            <a:r>
              <a:rPr lang="en-US" dirty="0"/>
              <a:t>How often have you come to class </a:t>
            </a:r>
            <a:r>
              <a:rPr lang="en-US" i="1" u="sng" dirty="0"/>
              <a:t>without</a:t>
            </a:r>
            <a:r>
              <a:rPr lang="en-US" dirty="0"/>
              <a:t> completing reading or assignments?</a:t>
            </a:r>
          </a:p>
        </p:txBody>
      </p:sp>
    </p:spTree>
    <p:extLst>
      <p:ext uri="{BB962C8B-B14F-4D97-AF65-F5344CB8AC3E}">
        <p14:creationId xmlns:p14="http://schemas.microsoft.com/office/powerpoint/2010/main" val="3234691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578931"/>
            <a:ext cx="8839200" cy="523492"/>
          </a:xfrm>
        </p:spPr>
        <p:txBody>
          <a:bodyPr>
            <a:noAutofit/>
          </a:bodyPr>
          <a:lstStyle/>
          <a:p>
            <a:pPr algn="ctr"/>
            <a:r>
              <a:rPr lang="en-US" sz="2800" dirty="0"/>
              <a:t>Student Effort</a:t>
            </a:r>
          </a:p>
        </p:txBody>
      </p:sp>
      <p:graphicFrame>
        <p:nvGraphicFramePr>
          <p:cNvPr id="15" name="Chart 14"/>
          <p:cNvGraphicFramePr/>
          <p:nvPr>
            <p:extLst>
              <p:ext uri="{D42A27DB-BD31-4B8C-83A1-F6EECF244321}">
                <p14:modId xmlns:p14="http://schemas.microsoft.com/office/powerpoint/2010/main" val="57233100"/>
              </p:ext>
            </p:extLst>
          </p:nvPr>
        </p:nvGraphicFramePr>
        <p:xfrm>
          <a:off x="533400" y="1519046"/>
          <a:ext cx="81534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01AD570E-3C86-4CC7-ACCC-21B80FF7077E}"/>
              </a:ext>
            </a:extLst>
          </p:cNvPr>
          <p:cNvSpPr txBox="1"/>
          <p:nvPr/>
        </p:nvSpPr>
        <p:spPr>
          <a:xfrm>
            <a:off x="3962400" y="6324601"/>
            <a:ext cx="5211417" cy="307777"/>
          </a:xfrm>
          <a:prstGeom prst="rect">
            <a:avLst/>
          </a:prstGeom>
          <a:noFill/>
        </p:spPr>
        <p:txBody>
          <a:bodyPr wrap="square" rtlCol="0">
            <a:spAutoFit/>
          </a:bodyPr>
          <a:lstStyle/>
          <a:p>
            <a:r>
              <a:rPr lang="en-US" sz="1400" dirty="0"/>
              <a:t>% of students answered “2 -4 times” or “5 or more times”</a:t>
            </a:r>
          </a:p>
        </p:txBody>
      </p:sp>
    </p:spTree>
    <p:extLst>
      <p:ext uri="{BB962C8B-B14F-4D97-AF65-F5344CB8AC3E}">
        <p14:creationId xmlns:p14="http://schemas.microsoft.com/office/powerpoint/2010/main" val="30823205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391400" cy="1008402"/>
          </a:xfrm>
        </p:spPr>
        <p:txBody>
          <a:bodyPr>
            <a:noAutofit/>
          </a:bodyPr>
          <a:lstStyle/>
          <a:p>
            <a:pPr algn="ctr"/>
            <a:r>
              <a:rPr lang="en-US" sz="2800" dirty="0"/>
              <a:t>Student Effort:  Class Attendance</a:t>
            </a:r>
            <a:r>
              <a:rPr lang="en-US" sz="1800" dirty="0"/>
              <a:t/>
            </a:r>
            <a:br>
              <a:rPr lang="en-US" sz="1800" dirty="0"/>
            </a:br>
            <a:endParaRPr lang="en-US" sz="1800" dirty="0"/>
          </a:p>
        </p:txBody>
      </p:sp>
      <p:graphicFrame>
        <p:nvGraphicFramePr>
          <p:cNvPr id="7" name="Chart 6"/>
          <p:cNvGraphicFramePr/>
          <p:nvPr>
            <p:extLst/>
          </p:nvPr>
        </p:nvGraphicFramePr>
        <p:xfrm>
          <a:off x="1597306" y="2209800"/>
          <a:ext cx="75438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1219200" y="1323291"/>
            <a:ext cx="7924800" cy="400110"/>
          </a:xfrm>
          <a:prstGeom prst="rect">
            <a:avLst/>
          </a:prstGeom>
        </p:spPr>
        <p:txBody>
          <a:bodyPr wrap="square">
            <a:spAutoFit/>
          </a:bodyPr>
          <a:lstStyle/>
          <a:p>
            <a:r>
              <a:rPr lang="en-US" sz="2000" dirty="0"/>
              <a:t>During the current school year, how often have you skipped class? </a:t>
            </a:r>
          </a:p>
        </p:txBody>
      </p:sp>
    </p:spTree>
    <p:extLst>
      <p:ext uri="{BB962C8B-B14F-4D97-AF65-F5344CB8AC3E}">
        <p14:creationId xmlns:p14="http://schemas.microsoft.com/office/powerpoint/2010/main" val="4273254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413550"/>
            <a:ext cx="7315200" cy="919583"/>
          </a:xfrm>
        </p:spPr>
        <p:txBody>
          <a:bodyPr>
            <a:noAutofit/>
          </a:bodyPr>
          <a:lstStyle/>
          <a:p>
            <a:pPr algn="ctr"/>
            <a:r>
              <a:rPr lang="en-US" sz="2800" dirty="0"/>
              <a:t>Academic Challenge</a:t>
            </a:r>
            <a:endParaRPr lang="en-US" sz="2000" dirty="0"/>
          </a:p>
        </p:txBody>
      </p:sp>
      <p:graphicFrame>
        <p:nvGraphicFramePr>
          <p:cNvPr id="15" name="Chart 14"/>
          <p:cNvGraphicFramePr/>
          <p:nvPr>
            <p:extLst>
              <p:ext uri="{D42A27DB-BD31-4B8C-83A1-F6EECF244321}">
                <p14:modId xmlns:p14="http://schemas.microsoft.com/office/powerpoint/2010/main" val="332392736"/>
              </p:ext>
            </p:extLst>
          </p:nvPr>
        </p:nvGraphicFramePr>
        <p:xfrm>
          <a:off x="152400" y="1322523"/>
          <a:ext cx="8534882" cy="470755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4B7F538-954B-470E-80A8-8313CF0E8B4F}"/>
              </a:ext>
            </a:extLst>
          </p:cNvPr>
          <p:cNvSpPr/>
          <p:nvPr/>
        </p:nvSpPr>
        <p:spPr>
          <a:xfrm>
            <a:off x="3536674" y="6316527"/>
            <a:ext cx="5257800" cy="338554"/>
          </a:xfrm>
          <a:prstGeom prst="rect">
            <a:avLst/>
          </a:prstGeom>
        </p:spPr>
        <p:txBody>
          <a:bodyPr wrap="square">
            <a:spAutoFit/>
          </a:bodyPr>
          <a:lstStyle/>
          <a:p>
            <a:r>
              <a:rPr lang="en-US" sz="1600" dirty="0"/>
              <a:t>% of students answered “Often” or “Very Often”</a:t>
            </a:r>
          </a:p>
        </p:txBody>
      </p:sp>
    </p:spTree>
    <p:extLst>
      <p:ext uri="{BB962C8B-B14F-4D97-AF65-F5344CB8AC3E}">
        <p14:creationId xmlns:p14="http://schemas.microsoft.com/office/powerpoint/2010/main" val="6912291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5836" y="381000"/>
            <a:ext cx="7077128" cy="838200"/>
          </a:xfrm>
        </p:spPr>
        <p:txBody>
          <a:bodyPr>
            <a:noAutofit/>
          </a:bodyPr>
          <a:lstStyle/>
          <a:p>
            <a:pPr algn="ctr"/>
            <a:r>
              <a:rPr lang="en-US" sz="2400" dirty="0"/>
              <a:t>Academic Challenge: complexity of cognitive tasks </a:t>
            </a:r>
            <a:r>
              <a:rPr lang="en-US" sz="2800" dirty="0"/>
              <a:t/>
            </a:r>
            <a:br>
              <a:rPr lang="en-US" sz="2800" dirty="0"/>
            </a:br>
            <a:endParaRPr lang="en-US" sz="2000" dirty="0"/>
          </a:p>
        </p:txBody>
      </p:sp>
      <p:graphicFrame>
        <p:nvGraphicFramePr>
          <p:cNvPr id="15" name="Chart 14"/>
          <p:cNvGraphicFramePr/>
          <p:nvPr>
            <p:extLst>
              <p:ext uri="{D42A27DB-BD31-4B8C-83A1-F6EECF244321}">
                <p14:modId xmlns:p14="http://schemas.microsoft.com/office/powerpoint/2010/main" val="218927768"/>
              </p:ext>
            </p:extLst>
          </p:nvPr>
        </p:nvGraphicFramePr>
        <p:xfrm>
          <a:off x="304800" y="1089832"/>
          <a:ext cx="8839200" cy="500917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21541D56-3B00-4A9A-885B-9683666E8047}"/>
              </a:ext>
            </a:extLst>
          </p:cNvPr>
          <p:cNvSpPr/>
          <p:nvPr/>
        </p:nvSpPr>
        <p:spPr>
          <a:xfrm>
            <a:off x="3429000" y="6287564"/>
            <a:ext cx="5715000" cy="338554"/>
          </a:xfrm>
          <a:prstGeom prst="rect">
            <a:avLst/>
          </a:prstGeom>
        </p:spPr>
        <p:txBody>
          <a:bodyPr wrap="square">
            <a:spAutoFit/>
          </a:bodyPr>
          <a:lstStyle/>
          <a:p>
            <a:r>
              <a:rPr lang="en-US" sz="1600" dirty="0"/>
              <a:t>% of students answered  “Quite a bit” or “Very much”</a:t>
            </a:r>
          </a:p>
        </p:txBody>
      </p:sp>
    </p:spTree>
    <p:extLst>
      <p:ext uri="{BB962C8B-B14F-4D97-AF65-F5344CB8AC3E}">
        <p14:creationId xmlns:p14="http://schemas.microsoft.com/office/powerpoint/2010/main" val="35859744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2A765FA2-9B14-42F6-A928-F76EDE4E36E0}"/>
              </a:ext>
            </a:extLst>
          </p:cNvPr>
          <p:cNvGraphicFramePr>
            <a:graphicFrameLocks/>
          </p:cNvGraphicFramePr>
          <p:nvPr>
            <p:extLst>
              <p:ext uri="{D42A27DB-BD31-4B8C-83A1-F6EECF244321}">
                <p14:modId xmlns:p14="http://schemas.microsoft.com/office/powerpoint/2010/main" val="3147856186"/>
              </p:ext>
            </p:extLst>
          </p:nvPr>
        </p:nvGraphicFramePr>
        <p:xfrm>
          <a:off x="228600" y="228600"/>
          <a:ext cx="8839200" cy="6477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017549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00"/>
            <a:ext cx="6858000" cy="695708"/>
          </a:xfrm>
        </p:spPr>
        <p:txBody>
          <a:bodyPr>
            <a:noAutofit/>
          </a:bodyPr>
          <a:lstStyle/>
          <a:p>
            <a:pPr algn="ctr"/>
            <a:r>
              <a:rPr lang="en-US" sz="2800" dirty="0"/>
              <a:t>Student-Faculty Interaction</a:t>
            </a:r>
            <a:br>
              <a:rPr lang="en-US" sz="2800" dirty="0"/>
            </a:br>
            <a:endParaRPr lang="en-US" sz="2000" dirty="0"/>
          </a:p>
        </p:txBody>
      </p:sp>
      <p:graphicFrame>
        <p:nvGraphicFramePr>
          <p:cNvPr id="15" name="Chart 14"/>
          <p:cNvGraphicFramePr/>
          <p:nvPr>
            <p:extLst>
              <p:ext uri="{D42A27DB-BD31-4B8C-83A1-F6EECF244321}">
                <p14:modId xmlns:p14="http://schemas.microsoft.com/office/powerpoint/2010/main" val="1692416691"/>
              </p:ext>
            </p:extLst>
          </p:nvPr>
        </p:nvGraphicFramePr>
        <p:xfrm>
          <a:off x="0" y="914400"/>
          <a:ext cx="10088880" cy="5605046"/>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5627124D-DBF7-47D1-8119-A7B9329816AD}"/>
              </a:ext>
            </a:extLst>
          </p:cNvPr>
          <p:cNvSpPr/>
          <p:nvPr/>
        </p:nvSpPr>
        <p:spPr>
          <a:xfrm>
            <a:off x="4145280" y="6519446"/>
            <a:ext cx="5943600" cy="338554"/>
          </a:xfrm>
          <a:prstGeom prst="rect">
            <a:avLst/>
          </a:prstGeom>
        </p:spPr>
        <p:txBody>
          <a:bodyPr wrap="square">
            <a:spAutoFit/>
          </a:bodyPr>
          <a:lstStyle/>
          <a:p>
            <a:r>
              <a:rPr lang="en-US" sz="1600" dirty="0"/>
              <a:t>% of students answered “Often” and “Very Often”</a:t>
            </a:r>
          </a:p>
        </p:txBody>
      </p:sp>
    </p:spTree>
    <p:extLst>
      <p:ext uri="{BB962C8B-B14F-4D97-AF65-F5344CB8AC3E}">
        <p14:creationId xmlns:p14="http://schemas.microsoft.com/office/powerpoint/2010/main" val="2051461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solidFill>
                  <a:schemeClr val="bg2">
                    <a:lumMod val="50000"/>
                  </a:schemeClr>
                </a:solidFill>
              </a:rPr>
              <a:t>CCSSE:  Survey</a:t>
            </a:r>
            <a:r>
              <a:rPr lang="en-US" dirty="0">
                <a:solidFill>
                  <a:schemeClr val="bg2">
                    <a:lumMod val="50000"/>
                  </a:schemeClr>
                </a:solidFill>
              </a:rPr>
              <a:t> Overview</a:t>
            </a:r>
          </a:p>
        </p:txBody>
      </p:sp>
    </p:spTree>
    <p:extLst>
      <p:ext uri="{BB962C8B-B14F-4D97-AF65-F5344CB8AC3E}">
        <p14:creationId xmlns:p14="http://schemas.microsoft.com/office/powerpoint/2010/main" val="8614523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533400"/>
            <a:ext cx="6803972" cy="1280890"/>
          </a:xfrm>
        </p:spPr>
        <p:txBody>
          <a:bodyPr>
            <a:normAutofit/>
          </a:bodyPr>
          <a:lstStyle/>
          <a:p>
            <a:pPr algn="ctr"/>
            <a:r>
              <a:rPr lang="en-US" sz="2800" dirty="0"/>
              <a:t>Student-Faculty Interaction:</a:t>
            </a:r>
            <a:br>
              <a:rPr lang="en-US" sz="2800" dirty="0"/>
            </a:br>
            <a:r>
              <a:rPr lang="en-US" sz="2400" dirty="0"/>
              <a:t>Student received prompt feedback from instructors </a:t>
            </a:r>
            <a:r>
              <a:rPr lang="en-US" sz="2400" b="1" dirty="0"/>
              <a:t/>
            </a:r>
            <a:br>
              <a:rPr lang="en-US" sz="2400" b="1" dirty="0"/>
            </a:br>
            <a:endParaRPr lang="en-US" sz="2400" dirty="0">
              <a:solidFill>
                <a:srgbClr val="FF0000"/>
              </a:solidFill>
            </a:endParaRPr>
          </a:p>
        </p:txBody>
      </p:sp>
      <p:graphicFrame>
        <p:nvGraphicFramePr>
          <p:cNvPr id="8" name="Chart 7"/>
          <p:cNvGraphicFramePr/>
          <p:nvPr>
            <p:extLst>
              <p:ext uri="{D42A27DB-BD31-4B8C-83A1-F6EECF244321}">
                <p14:modId xmlns:p14="http://schemas.microsoft.com/office/powerpoint/2010/main" val="4128022754"/>
              </p:ext>
            </p:extLst>
          </p:nvPr>
        </p:nvGraphicFramePr>
        <p:xfrm>
          <a:off x="685800" y="1600200"/>
          <a:ext cx="9753600" cy="4953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39550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609600"/>
            <a:ext cx="6858000" cy="2387600"/>
          </a:xfrm>
        </p:spPr>
        <p:txBody>
          <a:bodyPr>
            <a:normAutofit/>
          </a:bodyPr>
          <a:lstStyle/>
          <a:p>
            <a:r>
              <a:rPr lang="en-US" dirty="0" smtClean="0">
                <a:solidFill>
                  <a:schemeClr val="bg2">
                    <a:lumMod val="50000"/>
                  </a:schemeClr>
                </a:solidFill>
              </a:rPr>
              <a:t>CCSSE: Support </a:t>
            </a:r>
            <a:r>
              <a:rPr lang="en-US" dirty="0">
                <a:solidFill>
                  <a:schemeClr val="bg2">
                    <a:lumMod val="50000"/>
                  </a:schemeClr>
                </a:solidFill>
              </a:rPr>
              <a:t>for Learners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4800" y="3568699"/>
            <a:ext cx="4101981" cy="2743200"/>
          </a:xfrm>
          <a:prstGeom prst="rect">
            <a:avLst/>
          </a:prstGeom>
        </p:spPr>
      </p:pic>
    </p:spTree>
    <p:extLst>
      <p:ext uri="{BB962C8B-B14F-4D97-AF65-F5344CB8AC3E}">
        <p14:creationId xmlns:p14="http://schemas.microsoft.com/office/powerpoint/2010/main" val="21427771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7279" y="272525"/>
            <a:ext cx="6589199" cy="924655"/>
          </a:xfrm>
        </p:spPr>
        <p:txBody>
          <a:bodyPr>
            <a:normAutofit/>
          </a:bodyPr>
          <a:lstStyle/>
          <a:p>
            <a:pPr algn="ctr"/>
            <a:r>
              <a:rPr lang="en-US" sz="2400" dirty="0"/>
              <a:t>Student Use of Student Services</a:t>
            </a:r>
          </a:p>
        </p:txBody>
      </p:sp>
      <p:graphicFrame>
        <p:nvGraphicFramePr>
          <p:cNvPr id="5" name="Table 4"/>
          <p:cNvGraphicFramePr>
            <a:graphicFrameLocks noGrp="1"/>
          </p:cNvGraphicFramePr>
          <p:nvPr>
            <p:extLst>
              <p:ext uri="{D42A27DB-BD31-4B8C-83A1-F6EECF244321}">
                <p14:modId xmlns:p14="http://schemas.microsoft.com/office/powerpoint/2010/main" val="440360874"/>
              </p:ext>
            </p:extLst>
          </p:nvPr>
        </p:nvGraphicFramePr>
        <p:xfrm>
          <a:off x="152400" y="2106478"/>
          <a:ext cx="5002901" cy="3916916"/>
        </p:xfrm>
        <a:graphic>
          <a:graphicData uri="http://schemas.openxmlformats.org/drawingml/2006/table">
            <a:tbl>
              <a:tblPr bandRow="1">
                <a:tableStyleId>{5C22544A-7EE6-4342-B048-85BDC9FD1C3A}</a:tableStyleId>
              </a:tblPr>
              <a:tblGrid>
                <a:gridCol w="2791552">
                  <a:extLst>
                    <a:ext uri="{9D8B030D-6E8A-4147-A177-3AD203B41FA5}">
                      <a16:colId xmlns:a16="http://schemas.microsoft.com/office/drawing/2014/main" val="20000"/>
                    </a:ext>
                  </a:extLst>
                </a:gridCol>
                <a:gridCol w="1149463">
                  <a:extLst>
                    <a:ext uri="{9D8B030D-6E8A-4147-A177-3AD203B41FA5}">
                      <a16:colId xmlns:a16="http://schemas.microsoft.com/office/drawing/2014/main" val="20001"/>
                    </a:ext>
                  </a:extLst>
                </a:gridCol>
                <a:gridCol w="1061886">
                  <a:extLst>
                    <a:ext uri="{9D8B030D-6E8A-4147-A177-3AD203B41FA5}">
                      <a16:colId xmlns:a16="http://schemas.microsoft.com/office/drawing/2014/main" val="20002"/>
                    </a:ext>
                  </a:extLst>
                </a:gridCol>
              </a:tblGrid>
              <a:tr h="660403">
                <a:tc>
                  <a:txBody>
                    <a:bodyPr/>
                    <a:lstStyle/>
                    <a:p>
                      <a:endParaRPr lang="en-US" sz="2000" dirty="0">
                        <a:latin typeface="+mj-lt"/>
                      </a:endParaRPr>
                    </a:p>
                  </a:txBody>
                  <a:tcPr>
                    <a:lnR w="12700" cap="flat" cmpd="sng" algn="ctr">
                      <a:solidFill>
                        <a:srgbClr val="00427A"/>
                      </a:solidFill>
                      <a:prstDash val="solid"/>
                      <a:round/>
                      <a:headEnd type="none" w="med" len="med"/>
                      <a:tailEnd type="none" w="med" len="med"/>
                    </a:lnR>
                    <a:lnB w="6350" cap="flat" cmpd="sng" algn="ctr">
                      <a:solidFill>
                        <a:schemeClr val="tx1"/>
                      </a:solidFill>
                      <a:prstDash val="solid"/>
                      <a:round/>
                      <a:headEnd type="none" w="med" len="med"/>
                      <a:tailEnd type="none" w="med" len="med"/>
                    </a:lnB>
                    <a:noFill/>
                  </a:tcPr>
                </a:tc>
                <a:tc>
                  <a:txBody>
                    <a:bodyPr/>
                    <a:lstStyle/>
                    <a:p>
                      <a:pPr algn="ctr"/>
                      <a:r>
                        <a:rPr lang="en-US" sz="2000" i="1" dirty="0">
                          <a:solidFill>
                            <a:schemeClr val="bg1"/>
                          </a:solidFill>
                          <a:latin typeface="+mj-lt"/>
                        </a:rPr>
                        <a:t>Very</a:t>
                      </a:r>
                    </a:p>
                  </a:txBody>
                  <a:tcPr>
                    <a:lnL w="12700" cap="flat" cmpd="sng" algn="ctr">
                      <a:solidFill>
                        <a:srgbClr val="00427A"/>
                      </a:solidFill>
                      <a:prstDash val="solid"/>
                      <a:round/>
                      <a:headEnd type="none" w="med" len="med"/>
                      <a:tailEnd type="none" w="med" len="med"/>
                    </a:lnL>
                    <a:lnB w="6350" cap="flat" cmpd="sng" algn="ctr">
                      <a:solidFill>
                        <a:schemeClr val="tx1"/>
                      </a:solidFill>
                      <a:prstDash val="solid"/>
                      <a:round/>
                      <a:headEnd type="none" w="med" len="med"/>
                      <a:tailEnd type="none" w="med" len="med"/>
                    </a:lnB>
                    <a:solidFill>
                      <a:srgbClr val="00427A"/>
                    </a:solidFill>
                  </a:tcPr>
                </a:tc>
                <a:tc>
                  <a:txBody>
                    <a:bodyPr/>
                    <a:lstStyle/>
                    <a:p>
                      <a:pPr algn="ctr"/>
                      <a:r>
                        <a:rPr lang="en-US" sz="2000" i="1" dirty="0">
                          <a:solidFill>
                            <a:schemeClr val="bg1"/>
                          </a:solidFill>
                          <a:latin typeface="+mj-lt"/>
                        </a:rPr>
                        <a:t>Not at all</a:t>
                      </a:r>
                    </a:p>
                  </a:txBody>
                  <a:tcPr>
                    <a:lnR w="12700" cap="flat" cmpd="sng" algn="ctr">
                      <a:solidFill>
                        <a:srgbClr val="00427A"/>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rgbClr val="00427A"/>
                    </a:solidFill>
                  </a:tcPr>
                </a:tc>
                <a:extLst>
                  <a:ext uri="{0D108BD9-81ED-4DB2-BD59-A6C34878D82A}">
                    <a16:rowId xmlns:a16="http://schemas.microsoft.com/office/drawing/2014/main" val="10000"/>
                  </a:ext>
                </a:extLst>
              </a:tr>
              <a:tr h="947535">
                <a:tc>
                  <a:txBody>
                    <a:bodyPr/>
                    <a:lstStyle/>
                    <a:p>
                      <a:r>
                        <a:rPr lang="en-US" sz="2000" dirty="0">
                          <a:latin typeface="+mj-lt"/>
                        </a:rPr>
                        <a:t>Academic advising/planning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2000" dirty="0">
                          <a:latin typeface="+mj-lt"/>
                        </a:rPr>
                        <a:t>62%</a:t>
                      </a: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427A">
                        <a:alpha val="27843"/>
                      </a:srgbClr>
                    </a:solidFill>
                  </a:tcPr>
                </a:tc>
                <a:tc>
                  <a:txBody>
                    <a:bodyPr/>
                    <a:lstStyle/>
                    <a:p>
                      <a:pPr algn="ctr"/>
                      <a:r>
                        <a:rPr lang="en-US" sz="2000" dirty="0">
                          <a:solidFill>
                            <a:schemeClr val="bg1"/>
                          </a:solidFill>
                          <a:latin typeface="+mj-lt"/>
                        </a:rPr>
                        <a:t>16%</a:t>
                      </a: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427A">
                        <a:alpha val="50196"/>
                      </a:srgbClr>
                    </a:solidFill>
                  </a:tcPr>
                </a:tc>
                <a:extLst>
                  <a:ext uri="{0D108BD9-81ED-4DB2-BD59-A6C34878D82A}">
                    <a16:rowId xmlns:a16="http://schemas.microsoft.com/office/drawing/2014/main" val="10001"/>
                  </a:ext>
                </a:extLst>
              </a:tr>
              <a:tr h="660403">
                <a:tc>
                  <a:txBody>
                    <a:bodyPr/>
                    <a:lstStyle/>
                    <a:p>
                      <a:r>
                        <a:rPr lang="en-US" sz="2000" dirty="0">
                          <a:latin typeface="+mj-lt"/>
                        </a:rPr>
                        <a:t>Career </a:t>
                      </a:r>
                      <a:r>
                        <a:rPr lang="en-US" sz="2000" baseline="0" dirty="0">
                          <a:latin typeface="+mj-lt"/>
                        </a:rPr>
                        <a:t>counseling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2000" dirty="0">
                          <a:latin typeface="+mj-lt"/>
                        </a:rPr>
                        <a:t>56%</a:t>
                      </a: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427A">
                        <a:alpha val="27843"/>
                      </a:srgbClr>
                    </a:solidFill>
                  </a:tcPr>
                </a:tc>
                <a:tc>
                  <a:txBody>
                    <a:bodyPr/>
                    <a:lstStyle/>
                    <a:p>
                      <a:pPr algn="ctr"/>
                      <a:r>
                        <a:rPr lang="en-US" sz="2000" dirty="0">
                          <a:solidFill>
                            <a:schemeClr val="bg1"/>
                          </a:solidFill>
                          <a:latin typeface="+mj-lt"/>
                        </a:rPr>
                        <a:t>21%</a:t>
                      </a: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427A">
                        <a:alpha val="50196"/>
                      </a:srgbClr>
                    </a:solidFill>
                  </a:tcPr>
                </a:tc>
                <a:extLst>
                  <a:ext uri="{0D108BD9-81ED-4DB2-BD59-A6C34878D82A}">
                    <a16:rowId xmlns:a16="http://schemas.microsoft.com/office/drawing/2014/main" val="10002"/>
                  </a:ext>
                </a:extLst>
              </a:tr>
              <a:tr h="660403">
                <a:tc>
                  <a:txBody>
                    <a:bodyPr/>
                    <a:lstStyle/>
                    <a:p>
                      <a:r>
                        <a:rPr lang="en-US" sz="2000" dirty="0">
                          <a:latin typeface="+mj-lt"/>
                        </a:rPr>
                        <a:t>Peer</a:t>
                      </a:r>
                      <a:r>
                        <a:rPr lang="en-US" sz="2000" baseline="0" dirty="0">
                          <a:latin typeface="+mj-lt"/>
                        </a:rPr>
                        <a:t> or other tutoring</a:t>
                      </a:r>
                      <a:endParaRPr lang="en-US" sz="20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latin typeface="+mj-lt"/>
                        </a:rPr>
                        <a:t>46%</a:t>
                      </a: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27A">
                        <a:alpha val="27843"/>
                      </a:srgbClr>
                    </a:solidFill>
                  </a:tcPr>
                </a:tc>
                <a:tc>
                  <a:txBody>
                    <a:bodyPr/>
                    <a:lstStyle/>
                    <a:p>
                      <a:pPr algn="ctr"/>
                      <a:r>
                        <a:rPr lang="en-US" sz="2000" dirty="0">
                          <a:solidFill>
                            <a:schemeClr val="bg1"/>
                          </a:solidFill>
                          <a:latin typeface="+mj-lt"/>
                        </a:rPr>
                        <a:t>28%</a:t>
                      </a: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27A">
                        <a:alpha val="50196"/>
                      </a:srgbClr>
                    </a:solidFill>
                  </a:tcPr>
                </a:tc>
                <a:extLst>
                  <a:ext uri="{0D108BD9-81ED-4DB2-BD59-A6C34878D82A}">
                    <a16:rowId xmlns:a16="http://schemas.microsoft.com/office/drawing/2014/main" val="10003"/>
                  </a:ext>
                </a:extLst>
              </a:tr>
              <a:tr h="947535">
                <a:tc>
                  <a:txBody>
                    <a:bodyPr/>
                    <a:lstStyle/>
                    <a:p>
                      <a:r>
                        <a:rPr lang="en-US" sz="2000" dirty="0">
                          <a:latin typeface="+mj-lt"/>
                        </a:rPr>
                        <a:t>Skill labs</a:t>
                      </a:r>
                      <a:r>
                        <a:rPr lang="en-US" sz="2000" baseline="0" dirty="0">
                          <a:latin typeface="+mj-lt"/>
                        </a:rPr>
                        <a:t> (writing, math, etc.)</a:t>
                      </a:r>
                      <a:endParaRPr lang="en-US" sz="20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latin typeface="+mj-lt"/>
                        </a:rPr>
                        <a:t>39%</a:t>
                      </a: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27A">
                        <a:alpha val="27843"/>
                      </a:srgbClr>
                    </a:solidFill>
                  </a:tcPr>
                </a:tc>
                <a:tc>
                  <a:txBody>
                    <a:bodyPr/>
                    <a:lstStyle/>
                    <a:p>
                      <a:pPr algn="ctr"/>
                      <a:r>
                        <a:rPr lang="en-US" sz="2000" dirty="0">
                          <a:solidFill>
                            <a:schemeClr val="bg1"/>
                          </a:solidFill>
                          <a:latin typeface="+mj-lt"/>
                        </a:rPr>
                        <a:t>33%</a:t>
                      </a: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27A">
                        <a:alpha val="50196"/>
                      </a:srgbClr>
                    </a:solidFill>
                  </a:tcPr>
                </a:tc>
                <a:extLst>
                  <a:ext uri="{0D108BD9-81ED-4DB2-BD59-A6C34878D82A}">
                    <a16:rowId xmlns:a16="http://schemas.microsoft.com/office/drawing/2014/main" val="10004"/>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576087063"/>
              </p:ext>
            </p:extLst>
          </p:nvPr>
        </p:nvGraphicFramePr>
        <p:xfrm>
          <a:off x="5562600" y="2106478"/>
          <a:ext cx="1161536" cy="3900460"/>
        </p:xfrm>
        <a:graphic>
          <a:graphicData uri="http://schemas.openxmlformats.org/drawingml/2006/table">
            <a:tbl>
              <a:tblPr bandRow="1">
                <a:tableStyleId>{5C22544A-7EE6-4342-B048-85BDC9FD1C3A}</a:tableStyleId>
              </a:tblPr>
              <a:tblGrid>
                <a:gridCol w="1161536">
                  <a:extLst>
                    <a:ext uri="{9D8B030D-6E8A-4147-A177-3AD203B41FA5}">
                      <a16:colId xmlns:a16="http://schemas.microsoft.com/office/drawing/2014/main" val="20001"/>
                    </a:ext>
                  </a:extLst>
                </a:gridCol>
              </a:tblGrid>
              <a:tr h="741069">
                <a:tc>
                  <a:txBody>
                    <a:bodyPr/>
                    <a:lstStyle/>
                    <a:p>
                      <a:pPr algn="ctr"/>
                      <a:r>
                        <a:rPr lang="en-US" sz="2000" i="1" dirty="0">
                          <a:solidFill>
                            <a:schemeClr val="bg1"/>
                          </a:solidFill>
                          <a:latin typeface="+mj-lt"/>
                        </a:rPr>
                        <a:t>Never</a:t>
                      </a:r>
                    </a:p>
                  </a:txBody>
                  <a:tcPr>
                    <a:lnL w="12700" cap="flat" cmpd="sng" algn="ctr">
                      <a:solidFill>
                        <a:srgbClr val="00427A"/>
                      </a:solidFill>
                      <a:prstDash val="solid"/>
                      <a:round/>
                      <a:headEnd type="none" w="med" len="med"/>
                      <a:tailEnd type="none" w="med" len="med"/>
                    </a:lnL>
                    <a:lnR w="12700" cap="flat" cmpd="sng" algn="ctr">
                      <a:solidFill>
                        <a:srgbClr val="00427A"/>
                      </a:solidFill>
                      <a:prstDash val="solid"/>
                      <a:round/>
                      <a:headEnd type="none" w="med" len="med"/>
                      <a:tailEnd type="none" w="med" len="med"/>
                    </a:lnR>
                    <a:lnB w="12700" cap="flat" cmpd="sng" algn="ctr">
                      <a:solidFill>
                        <a:srgbClr val="00427A"/>
                      </a:solidFill>
                      <a:prstDash val="solid"/>
                      <a:round/>
                      <a:headEnd type="none" w="med" len="med"/>
                      <a:tailEnd type="none" w="med" len="med"/>
                    </a:lnB>
                    <a:solidFill>
                      <a:srgbClr val="00427A"/>
                    </a:solidFill>
                  </a:tcPr>
                </a:tc>
                <a:extLst>
                  <a:ext uri="{0D108BD9-81ED-4DB2-BD59-A6C34878D82A}">
                    <a16:rowId xmlns:a16="http://schemas.microsoft.com/office/drawing/2014/main" val="10000"/>
                  </a:ext>
                </a:extLst>
              </a:tr>
              <a:tr h="962453">
                <a:tc>
                  <a:txBody>
                    <a:bodyPr/>
                    <a:lstStyle/>
                    <a:p>
                      <a:pPr algn="ctr"/>
                      <a:r>
                        <a:rPr lang="en-US" sz="2000" dirty="0">
                          <a:latin typeface="+mj-lt"/>
                        </a:rPr>
                        <a:t>31%</a:t>
                      </a: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rgbClr val="00427A"/>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427A">
                        <a:alpha val="14902"/>
                      </a:srgbClr>
                    </a:solidFill>
                  </a:tcPr>
                </a:tc>
                <a:extLst>
                  <a:ext uri="{0D108BD9-81ED-4DB2-BD59-A6C34878D82A}">
                    <a16:rowId xmlns:a16="http://schemas.microsoft.com/office/drawing/2014/main" val="10001"/>
                  </a:ext>
                </a:extLst>
              </a:tr>
              <a:tr h="667110">
                <a:tc>
                  <a:txBody>
                    <a:bodyPr/>
                    <a:lstStyle/>
                    <a:p>
                      <a:pPr algn="ctr"/>
                      <a:r>
                        <a:rPr lang="en-US" sz="2000" dirty="0">
                          <a:latin typeface="+mj-lt"/>
                        </a:rPr>
                        <a:t>54%</a:t>
                      </a: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427A">
                        <a:alpha val="14902"/>
                      </a:srgbClr>
                    </a:solidFill>
                  </a:tcPr>
                </a:tc>
                <a:extLst>
                  <a:ext uri="{0D108BD9-81ED-4DB2-BD59-A6C34878D82A}">
                    <a16:rowId xmlns:a16="http://schemas.microsoft.com/office/drawing/2014/main" val="10002"/>
                  </a:ext>
                </a:extLst>
              </a:tr>
              <a:tr h="704490">
                <a:tc>
                  <a:txBody>
                    <a:bodyPr/>
                    <a:lstStyle/>
                    <a:p>
                      <a:pPr algn="ctr"/>
                      <a:r>
                        <a:rPr lang="en-US" sz="2000" dirty="0">
                          <a:latin typeface="+mj-lt"/>
                        </a:rPr>
                        <a:t>90%</a:t>
                      </a: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27A">
                        <a:alpha val="14902"/>
                      </a:srgbClr>
                    </a:solidFill>
                  </a:tcPr>
                </a:tc>
                <a:extLst>
                  <a:ext uri="{0D108BD9-81ED-4DB2-BD59-A6C34878D82A}">
                    <a16:rowId xmlns:a16="http://schemas.microsoft.com/office/drawing/2014/main" val="10003"/>
                  </a:ext>
                </a:extLst>
              </a:tr>
              <a:tr h="825338">
                <a:tc>
                  <a:txBody>
                    <a:bodyPr/>
                    <a:lstStyle/>
                    <a:p>
                      <a:pPr algn="ctr"/>
                      <a:r>
                        <a:rPr lang="en-US" sz="2000" dirty="0">
                          <a:latin typeface="+mj-lt"/>
                        </a:rPr>
                        <a:t>59%</a:t>
                      </a: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27A">
                        <a:alpha val="14902"/>
                      </a:srgbClr>
                    </a:solidFill>
                  </a:tcPr>
                </a:tc>
                <a:extLst>
                  <a:ext uri="{0D108BD9-81ED-4DB2-BD59-A6C34878D82A}">
                    <a16:rowId xmlns:a16="http://schemas.microsoft.com/office/drawing/2014/main" val="10004"/>
                  </a:ext>
                </a:extLst>
              </a:tr>
            </a:tbl>
          </a:graphicData>
        </a:graphic>
      </p:graphicFrame>
      <p:sp>
        <p:nvSpPr>
          <p:cNvPr id="7" name="Rectangle 6"/>
          <p:cNvSpPr/>
          <p:nvPr/>
        </p:nvSpPr>
        <p:spPr>
          <a:xfrm>
            <a:off x="152400" y="1451774"/>
            <a:ext cx="3657600" cy="400110"/>
          </a:xfrm>
          <a:prstGeom prst="rect">
            <a:avLst/>
          </a:prstGeom>
        </p:spPr>
        <p:txBody>
          <a:bodyPr wrap="square">
            <a:spAutoFit/>
          </a:bodyPr>
          <a:lstStyle/>
          <a:p>
            <a:r>
              <a:rPr lang="en-US" sz="2000" dirty="0">
                <a:solidFill>
                  <a:srgbClr val="002060"/>
                </a:solidFill>
              </a:rPr>
              <a:t>How important are the services?</a:t>
            </a:r>
          </a:p>
        </p:txBody>
      </p:sp>
      <p:sp>
        <p:nvSpPr>
          <p:cNvPr id="8" name="Rectangle 7"/>
          <p:cNvSpPr/>
          <p:nvPr/>
        </p:nvSpPr>
        <p:spPr>
          <a:xfrm>
            <a:off x="5155301" y="1427758"/>
            <a:ext cx="3886200" cy="400110"/>
          </a:xfrm>
          <a:prstGeom prst="rect">
            <a:avLst/>
          </a:prstGeom>
        </p:spPr>
        <p:txBody>
          <a:bodyPr wrap="square">
            <a:spAutoFit/>
          </a:bodyPr>
          <a:lstStyle/>
          <a:p>
            <a:r>
              <a:rPr lang="en-US" sz="2000" dirty="0">
                <a:solidFill>
                  <a:srgbClr val="002060"/>
                </a:solidFill>
              </a:rPr>
              <a:t>How often do you use the services?</a:t>
            </a:r>
          </a:p>
        </p:txBody>
      </p:sp>
    </p:spTree>
    <p:extLst>
      <p:ext uri="{BB962C8B-B14F-4D97-AF65-F5344CB8AC3E}">
        <p14:creationId xmlns:p14="http://schemas.microsoft.com/office/powerpoint/2010/main" val="36370019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76B95499-6CBB-4BBC-A365-61356E16BE6D}"/>
              </a:ext>
            </a:extLst>
          </p:cNvPr>
          <p:cNvGraphicFramePr>
            <a:graphicFrameLocks/>
          </p:cNvGraphicFramePr>
          <p:nvPr>
            <p:extLst>
              <p:ext uri="{D42A27DB-BD31-4B8C-83A1-F6EECF244321}">
                <p14:modId xmlns:p14="http://schemas.microsoft.com/office/powerpoint/2010/main" val="266419367"/>
              </p:ext>
            </p:extLst>
          </p:nvPr>
        </p:nvGraphicFramePr>
        <p:xfrm>
          <a:off x="33759" y="228600"/>
          <a:ext cx="9144000" cy="6477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283416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992359EA-0C1F-41BB-899E-A40ADFC47FFE}"/>
              </a:ext>
            </a:extLst>
          </p:cNvPr>
          <p:cNvGraphicFramePr>
            <a:graphicFrameLocks/>
          </p:cNvGraphicFramePr>
          <p:nvPr>
            <p:extLst>
              <p:ext uri="{D42A27DB-BD31-4B8C-83A1-F6EECF244321}">
                <p14:modId xmlns:p14="http://schemas.microsoft.com/office/powerpoint/2010/main" val="2240905919"/>
              </p:ext>
            </p:extLst>
          </p:nvPr>
        </p:nvGraphicFramePr>
        <p:xfrm>
          <a:off x="152400" y="152400"/>
          <a:ext cx="8991600" cy="6705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176572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213655098"/>
              </p:ext>
            </p:extLst>
          </p:nvPr>
        </p:nvGraphicFramePr>
        <p:xfrm>
          <a:off x="0" y="152400"/>
          <a:ext cx="8991600" cy="655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136724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228600"/>
            <a:ext cx="7620000" cy="886023"/>
          </a:xfrm>
        </p:spPr>
        <p:txBody>
          <a:bodyPr>
            <a:noAutofit/>
          </a:bodyPr>
          <a:lstStyle/>
          <a:p>
            <a:pPr algn="ctr"/>
            <a:r>
              <a:rPr lang="en-US" sz="2800" dirty="0"/>
              <a:t>Support for social and financial issues</a:t>
            </a:r>
            <a:endParaRPr lang="en-US" sz="2000" dirty="0"/>
          </a:p>
        </p:txBody>
      </p:sp>
      <p:graphicFrame>
        <p:nvGraphicFramePr>
          <p:cNvPr id="15" name="Chart 14"/>
          <p:cNvGraphicFramePr/>
          <p:nvPr>
            <p:extLst>
              <p:ext uri="{D42A27DB-BD31-4B8C-83A1-F6EECF244321}">
                <p14:modId xmlns:p14="http://schemas.microsoft.com/office/powerpoint/2010/main" val="2364243335"/>
              </p:ext>
            </p:extLst>
          </p:nvPr>
        </p:nvGraphicFramePr>
        <p:xfrm>
          <a:off x="152400" y="1114623"/>
          <a:ext cx="8991600" cy="528617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CF5F66C3-E220-4732-BADE-D5B95EC0635E}"/>
              </a:ext>
            </a:extLst>
          </p:cNvPr>
          <p:cNvSpPr/>
          <p:nvPr/>
        </p:nvSpPr>
        <p:spPr>
          <a:xfrm>
            <a:off x="4419600" y="6400800"/>
            <a:ext cx="4785691" cy="307777"/>
          </a:xfrm>
          <a:prstGeom prst="rect">
            <a:avLst/>
          </a:prstGeom>
        </p:spPr>
        <p:txBody>
          <a:bodyPr wrap="square">
            <a:spAutoFit/>
          </a:bodyPr>
          <a:lstStyle/>
          <a:p>
            <a:r>
              <a:rPr lang="en-US" sz="1400" dirty="0"/>
              <a:t>% of students answer </a:t>
            </a:r>
            <a:r>
              <a:rPr lang="en-US" sz="1400" i="1" dirty="0"/>
              <a:t>“very much” or “quite a bit”</a:t>
            </a:r>
            <a:endParaRPr lang="en-US" sz="1400" dirty="0"/>
          </a:p>
        </p:txBody>
      </p:sp>
    </p:spTree>
    <p:extLst>
      <p:ext uri="{BB962C8B-B14F-4D97-AF65-F5344CB8AC3E}">
        <p14:creationId xmlns:p14="http://schemas.microsoft.com/office/powerpoint/2010/main" val="7309866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10949"/>
            <a:ext cx="7010400" cy="1020763"/>
          </a:xfrm>
        </p:spPr>
        <p:txBody>
          <a:bodyPr>
            <a:noAutofit/>
          </a:bodyPr>
          <a:lstStyle/>
          <a:p>
            <a:pPr algn="ctr"/>
            <a:r>
              <a:rPr lang="en-US" sz="2400" dirty="0"/>
              <a:t>Use of advising &amp; career counseling </a:t>
            </a:r>
            <a:r>
              <a:rPr lang="en-US" sz="2800" dirty="0"/>
              <a:t/>
            </a:r>
            <a:br>
              <a:rPr lang="en-US" sz="2800" dirty="0"/>
            </a:br>
            <a:endParaRPr lang="en-US" sz="2000" dirty="0"/>
          </a:p>
        </p:txBody>
      </p:sp>
      <p:graphicFrame>
        <p:nvGraphicFramePr>
          <p:cNvPr id="15" name="Chart 14"/>
          <p:cNvGraphicFramePr/>
          <p:nvPr>
            <p:extLst/>
          </p:nvPr>
        </p:nvGraphicFramePr>
        <p:xfrm>
          <a:off x="685800" y="1631712"/>
          <a:ext cx="81534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2FAF6B84-5EF1-4AC6-BAF7-8D4449A60BC3}"/>
              </a:ext>
            </a:extLst>
          </p:cNvPr>
          <p:cNvSpPr/>
          <p:nvPr/>
        </p:nvSpPr>
        <p:spPr>
          <a:xfrm>
            <a:off x="3495261" y="6488668"/>
            <a:ext cx="6248400" cy="338554"/>
          </a:xfrm>
          <a:prstGeom prst="rect">
            <a:avLst/>
          </a:prstGeom>
        </p:spPr>
        <p:txBody>
          <a:bodyPr wrap="square">
            <a:spAutoFit/>
          </a:bodyPr>
          <a:lstStyle/>
          <a:p>
            <a:r>
              <a:rPr lang="en-US" sz="1600" dirty="0"/>
              <a:t>% of students answer </a:t>
            </a:r>
            <a:r>
              <a:rPr lang="en-US" sz="1600" i="1" dirty="0"/>
              <a:t>“very much” or “quite a bit” </a:t>
            </a:r>
            <a:endParaRPr lang="en-US" sz="1600" dirty="0"/>
          </a:p>
        </p:txBody>
      </p:sp>
    </p:spTree>
    <p:extLst>
      <p:ext uri="{BB962C8B-B14F-4D97-AF65-F5344CB8AC3E}">
        <p14:creationId xmlns:p14="http://schemas.microsoft.com/office/powerpoint/2010/main" val="33420308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050" y="0"/>
            <a:ext cx="7886700" cy="1325563"/>
          </a:xfrm>
        </p:spPr>
        <p:txBody>
          <a:bodyPr>
            <a:noAutofit/>
          </a:bodyPr>
          <a:lstStyle/>
          <a:p>
            <a:pPr algn="ctr">
              <a:lnSpc>
                <a:spcPct val="100000"/>
              </a:lnSpc>
            </a:pPr>
            <a:r>
              <a:rPr lang="en-US" sz="2800" dirty="0">
                <a:latin typeface="+mn-lt"/>
              </a:rPr>
              <a:t>Registration</a:t>
            </a:r>
          </a:p>
        </p:txBody>
      </p:sp>
      <p:graphicFrame>
        <p:nvGraphicFramePr>
          <p:cNvPr id="15" name="Chart 14"/>
          <p:cNvGraphicFramePr/>
          <p:nvPr>
            <p:extLst>
              <p:ext uri="{D42A27DB-BD31-4B8C-83A1-F6EECF244321}">
                <p14:modId xmlns:p14="http://schemas.microsoft.com/office/powerpoint/2010/main" val="3455034043"/>
              </p:ext>
            </p:extLst>
          </p:nvPr>
        </p:nvGraphicFramePr>
        <p:xfrm>
          <a:off x="381000" y="1447800"/>
          <a:ext cx="8686800" cy="52578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1981200" y="1477701"/>
            <a:ext cx="6686550" cy="646331"/>
          </a:xfrm>
          <a:prstGeom prst="rect">
            <a:avLst/>
          </a:prstGeom>
        </p:spPr>
        <p:txBody>
          <a:bodyPr wrap="square">
            <a:spAutoFit/>
          </a:bodyPr>
          <a:lstStyle/>
          <a:p>
            <a:r>
              <a:rPr lang="en-US" dirty="0"/>
              <a:t>Distribution of students completing registration before the first class of the current academic term</a:t>
            </a:r>
          </a:p>
        </p:txBody>
      </p:sp>
    </p:spTree>
    <p:extLst>
      <p:ext uri="{BB962C8B-B14F-4D97-AF65-F5344CB8AC3E}">
        <p14:creationId xmlns:p14="http://schemas.microsoft.com/office/powerpoint/2010/main" val="1349809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B18FA4DC-C787-4E5D-A5AF-A0620E27BECF}"/>
              </a:ext>
            </a:extLst>
          </p:cNvPr>
          <p:cNvGraphicFramePr>
            <a:graphicFrameLocks/>
          </p:cNvGraphicFramePr>
          <p:nvPr>
            <p:extLst>
              <p:ext uri="{D42A27DB-BD31-4B8C-83A1-F6EECF244321}">
                <p14:modId xmlns:p14="http://schemas.microsoft.com/office/powerpoint/2010/main" val="1237680119"/>
              </p:ext>
            </p:extLst>
          </p:nvPr>
        </p:nvGraphicFramePr>
        <p:xfrm>
          <a:off x="152400" y="304800"/>
          <a:ext cx="8839200" cy="6400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79497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838200"/>
            <a:ext cx="7239000" cy="577819"/>
          </a:xfrm>
        </p:spPr>
        <p:txBody>
          <a:bodyPr>
            <a:normAutofit/>
          </a:bodyPr>
          <a:lstStyle/>
          <a:p>
            <a:pPr algn="ctr"/>
            <a:r>
              <a:rPr lang="en-US" sz="2800" dirty="0">
                <a:latin typeface="+mn-lt"/>
                <a:ea typeface="ＭＳ Ｐゴシック" pitchFamily="34" charset="-128"/>
              </a:rPr>
              <a:t>What is Student Engagement?</a:t>
            </a:r>
            <a:endParaRPr lang="en-US" sz="2800" dirty="0">
              <a:latin typeface="+mn-lt"/>
            </a:endParaRPr>
          </a:p>
        </p:txBody>
      </p:sp>
      <p:sp>
        <p:nvSpPr>
          <p:cNvPr id="3" name="Content Placeholder 2"/>
          <p:cNvSpPr>
            <a:spLocks noGrp="1"/>
          </p:cNvSpPr>
          <p:nvPr>
            <p:ph idx="1"/>
          </p:nvPr>
        </p:nvSpPr>
        <p:spPr>
          <a:xfrm>
            <a:off x="381000" y="1981200"/>
            <a:ext cx="8382000" cy="4191000"/>
          </a:xfrm>
        </p:spPr>
        <p:txBody>
          <a:bodyPr>
            <a:normAutofit/>
          </a:bodyPr>
          <a:lstStyle/>
          <a:p>
            <a:pPr marL="0" indent="0">
              <a:buNone/>
            </a:pPr>
            <a:r>
              <a:rPr lang="en-US" sz="2800" dirty="0">
                <a:ea typeface="ＭＳ Ｐゴシック" pitchFamily="34" charset="-128"/>
              </a:rPr>
              <a:t>…the amount of time and energy students invest in meaningful educational practices</a:t>
            </a:r>
          </a:p>
          <a:p>
            <a:pPr marL="0" indent="0"/>
            <a:endParaRPr lang="en-US" sz="2800" dirty="0">
              <a:ea typeface="ＭＳ Ｐゴシック" pitchFamily="34" charset="-128"/>
            </a:endParaRPr>
          </a:p>
          <a:p>
            <a:pPr marL="0" indent="0">
              <a:buNone/>
            </a:pPr>
            <a:r>
              <a:rPr lang="en-US" sz="2800" dirty="0">
                <a:ea typeface="ＭＳ Ｐゴシック" pitchFamily="34" charset="-128"/>
              </a:rPr>
              <a:t>…the institutional practices and student behaviors that are highly correlated with student learning and retention</a:t>
            </a:r>
          </a:p>
          <a:p>
            <a:endParaRPr lang="en-US" sz="1400" dirty="0">
              <a:solidFill>
                <a:schemeClr val="tx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908" y="1104930"/>
            <a:ext cx="8420100" cy="1130935"/>
          </a:xfrm>
        </p:spPr>
        <p:txBody>
          <a:bodyPr>
            <a:noAutofit/>
          </a:bodyPr>
          <a:lstStyle/>
          <a:p>
            <a:pPr algn="ctr">
              <a:lnSpc>
                <a:spcPct val="100000"/>
              </a:lnSpc>
            </a:pPr>
            <a:r>
              <a:rPr lang="en-US" sz="1800" dirty="0"/>
              <a:t>The one response that best describes my experience with </a:t>
            </a:r>
            <a:r>
              <a:rPr lang="en-US" sz="1800" b="1" u="sng" dirty="0"/>
              <a:t>orientation</a:t>
            </a:r>
            <a:r>
              <a:rPr lang="en-US" sz="1800" dirty="0"/>
              <a:t> when student first came to this college is:</a:t>
            </a:r>
            <a:br>
              <a:rPr lang="en-US" sz="1800" dirty="0"/>
            </a:br>
            <a:endParaRPr lang="en-US" sz="1400" dirty="0"/>
          </a:p>
        </p:txBody>
      </p:sp>
      <p:graphicFrame>
        <p:nvGraphicFramePr>
          <p:cNvPr id="15" name="Chart 14"/>
          <p:cNvGraphicFramePr/>
          <p:nvPr>
            <p:extLst>
              <p:ext uri="{D42A27DB-BD31-4B8C-83A1-F6EECF244321}">
                <p14:modId xmlns:p14="http://schemas.microsoft.com/office/powerpoint/2010/main" val="3649139299"/>
              </p:ext>
            </p:extLst>
          </p:nvPr>
        </p:nvGraphicFramePr>
        <p:xfrm>
          <a:off x="228600" y="1867276"/>
          <a:ext cx="8763000" cy="4762123"/>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a:extLst>
              <a:ext uri="{FF2B5EF4-FFF2-40B4-BE49-F238E27FC236}">
                <a16:creationId xmlns:a16="http://schemas.microsoft.com/office/drawing/2014/main" id="{7067276A-C2AB-4B9E-B97B-EED142C419CF}"/>
              </a:ext>
            </a:extLst>
          </p:cNvPr>
          <p:cNvSpPr txBox="1">
            <a:spLocks/>
          </p:cNvSpPr>
          <p:nvPr/>
        </p:nvSpPr>
        <p:spPr>
          <a:xfrm>
            <a:off x="1143000" y="457200"/>
            <a:ext cx="7162799" cy="76234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dirty="0"/>
              <a:t>Orientation Experience</a:t>
            </a:r>
          </a:p>
          <a:p>
            <a:endParaRPr lang="en-US" sz="3200" dirty="0"/>
          </a:p>
        </p:txBody>
      </p:sp>
    </p:spTree>
    <p:extLst>
      <p:ext uri="{BB962C8B-B14F-4D97-AF65-F5344CB8AC3E}">
        <p14:creationId xmlns:p14="http://schemas.microsoft.com/office/powerpoint/2010/main" val="9228373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594" y="304800"/>
            <a:ext cx="8229600" cy="781433"/>
          </a:xfrm>
        </p:spPr>
        <p:txBody>
          <a:bodyPr>
            <a:noAutofit/>
          </a:bodyPr>
          <a:lstStyle/>
          <a:p>
            <a:pPr algn="ctr">
              <a:lnSpc>
                <a:spcPct val="100000"/>
              </a:lnSpc>
            </a:pPr>
            <a:r>
              <a:rPr lang="en-US" sz="2800" dirty="0"/>
              <a:t>% of first-term students who develop an education plan</a:t>
            </a:r>
          </a:p>
        </p:txBody>
      </p:sp>
      <p:graphicFrame>
        <p:nvGraphicFramePr>
          <p:cNvPr id="15" name="Chart 14"/>
          <p:cNvGraphicFramePr/>
          <p:nvPr>
            <p:extLst>
              <p:ext uri="{D42A27DB-BD31-4B8C-83A1-F6EECF244321}">
                <p14:modId xmlns:p14="http://schemas.microsoft.com/office/powerpoint/2010/main" val="2802149652"/>
              </p:ext>
            </p:extLst>
          </p:nvPr>
        </p:nvGraphicFramePr>
        <p:xfrm>
          <a:off x="304800" y="1676400"/>
          <a:ext cx="883920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244949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1803"/>
            <a:ext cx="8686800" cy="760730"/>
          </a:xfrm>
        </p:spPr>
        <p:txBody>
          <a:bodyPr>
            <a:noAutofit/>
          </a:bodyPr>
          <a:lstStyle/>
          <a:p>
            <a:pPr algn="ctr"/>
            <a:r>
              <a:rPr lang="en-US" sz="2800" dirty="0">
                <a:latin typeface="+mn-lt"/>
              </a:rPr>
              <a:t>Reaching Out</a:t>
            </a:r>
          </a:p>
        </p:txBody>
      </p:sp>
      <p:graphicFrame>
        <p:nvGraphicFramePr>
          <p:cNvPr id="15" name="Chart 14"/>
          <p:cNvGraphicFramePr/>
          <p:nvPr>
            <p:extLst>
              <p:ext uri="{D42A27DB-BD31-4B8C-83A1-F6EECF244321}">
                <p14:modId xmlns:p14="http://schemas.microsoft.com/office/powerpoint/2010/main" val="3032573808"/>
              </p:ext>
            </p:extLst>
          </p:nvPr>
        </p:nvGraphicFramePr>
        <p:xfrm>
          <a:off x="322580" y="1676400"/>
          <a:ext cx="8498840"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a:extLst>
              <a:ext uri="{FF2B5EF4-FFF2-40B4-BE49-F238E27FC236}">
                <a16:creationId xmlns:a16="http://schemas.microsoft.com/office/drawing/2014/main" id="{7B65EEE3-71C0-4203-A830-DCF3420D5D06}"/>
              </a:ext>
            </a:extLst>
          </p:cNvPr>
          <p:cNvSpPr txBox="1">
            <a:spLocks/>
          </p:cNvSpPr>
          <p:nvPr/>
        </p:nvSpPr>
        <p:spPr>
          <a:xfrm>
            <a:off x="1333500" y="1524000"/>
            <a:ext cx="7487920" cy="1130935"/>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US" sz="1600" dirty="0"/>
          </a:p>
        </p:txBody>
      </p:sp>
      <p:sp>
        <p:nvSpPr>
          <p:cNvPr id="3" name="Rectangle 2"/>
          <p:cNvSpPr/>
          <p:nvPr/>
        </p:nvSpPr>
        <p:spPr>
          <a:xfrm>
            <a:off x="2057400" y="1214735"/>
            <a:ext cx="6248400" cy="923330"/>
          </a:xfrm>
          <a:prstGeom prst="rect">
            <a:avLst/>
          </a:prstGeom>
        </p:spPr>
        <p:txBody>
          <a:bodyPr wrap="square">
            <a:spAutoFit/>
          </a:bodyPr>
          <a:lstStyle/>
          <a:p>
            <a:r>
              <a:rPr lang="en-US" dirty="0"/>
              <a:t>Someone from Cañada College contacts me if I am struggling with my studies to help me get the assistance I need.</a:t>
            </a:r>
            <a:r>
              <a:rPr lang="en-US" sz="1100" dirty="0"/>
              <a:t/>
            </a:r>
            <a:br>
              <a:rPr lang="en-US" sz="1100" dirty="0"/>
            </a:br>
            <a:endParaRPr lang="en-US" dirty="0"/>
          </a:p>
        </p:txBody>
      </p:sp>
    </p:spTree>
    <p:extLst>
      <p:ext uri="{BB962C8B-B14F-4D97-AF65-F5344CB8AC3E}">
        <p14:creationId xmlns:p14="http://schemas.microsoft.com/office/powerpoint/2010/main" val="13223675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57486"/>
            <a:ext cx="7391400" cy="1130935"/>
          </a:xfrm>
        </p:spPr>
        <p:txBody>
          <a:bodyPr>
            <a:noAutofit/>
          </a:bodyPr>
          <a:lstStyle/>
          <a:p>
            <a:pPr algn="ctr">
              <a:lnSpc>
                <a:spcPct val="100000"/>
              </a:lnSpc>
            </a:pPr>
            <a:r>
              <a:rPr lang="en-US" sz="2000" dirty="0"/>
              <a:t>Would you recommend this college </a:t>
            </a:r>
            <a:br>
              <a:rPr lang="en-US" sz="2000" dirty="0"/>
            </a:br>
            <a:r>
              <a:rPr lang="en-US" sz="2000" dirty="0"/>
              <a:t>to a friend or family member?</a:t>
            </a:r>
            <a:br>
              <a:rPr lang="en-US" sz="2000" dirty="0"/>
            </a:br>
            <a:endParaRPr lang="en-US" sz="1600" dirty="0"/>
          </a:p>
        </p:txBody>
      </p:sp>
      <p:sp>
        <p:nvSpPr>
          <p:cNvPr id="10" name="TextBox 9"/>
          <p:cNvSpPr txBox="1"/>
          <p:nvPr/>
        </p:nvSpPr>
        <p:spPr>
          <a:xfrm>
            <a:off x="304800" y="6248400"/>
            <a:ext cx="1828800" cy="215444"/>
          </a:xfrm>
          <a:prstGeom prst="rect">
            <a:avLst/>
          </a:prstGeom>
          <a:noFill/>
        </p:spPr>
        <p:txBody>
          <a:bodyPr wrap="square" rtlCol="0">
            <a:spAutoFit/>
          </a:bodyPr>
          <a:lstStyle/>
          <a:p>
            <a:r>
              <a:rPr lang="en-US" sz="800" i="1" dirty="0"/>
              <a:t>Source: 2019 CCSSE data</a:t>
            </a:r>
          </a:p>
        </p:txBody>
      </p:sp>
      <p:graphicFrame>
        <p:nvGraphicFramePr>
          <p:cNvPr id="15" name="Chart 14"/>
          <p:cNvGraphicFramePr/>
          <p:nvPr>
            <p:extLst>
              <p:ext uri="{D42A27DB-BD31-4B8C-83A1-F6EECF244321}">
                <p14:modId xmlns:p14="http://schemas.microsoft.com/office/powerpoint/2010/main" val="2391474556"/>
              </p:ext>
            </p:extLst>
          </p:nvPr>
        </p:nvGraphicFramePr>
        <p:xfrm>
          <a:off x="262359" y="1905000"/>
          <a:ext cx="4515315" cy="40849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9F395E71-127A-4B51-AEAB-5EB39911E4E3}"/>
              </a:ext>
            </a:extLst>
          </p:cNvPr>
          <p:cNvGraphicFramePr/>
          <p:nvPr>
            <p:extLst>
              <p:ext uri="{D42A27DB-BD31-4B8C-83A1-F6EECF244321}">
                <p14:modId xmlns:p14="http://schemas.microsoft.com/office/powerpoint/2010/main" val="456235910"/>
              </p:ext>
            </p:extLst>
          </p:nvPr>
        </p:nvGraphicFramePr>
        <p:xfrm>
          <a:off x="4267200" y="1905000"/>
          <a:ext cx="4515315" cy="408491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56476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noAutofit/>
          </a:bodyPr>
          <a:lstStyle/>
          <a:p>
            <a:pPr algn="ctr">
              <a:lnSpc>
                <a:spcPct val="100000"/>
              </a:lnSpc>
            </a:pPr>
            <a:r>
              <a:rPr lang="en-US" sz="2000" dirty="0"/>
              <a:t>How would you evaluate your overall educational experience at this college</a:t>
            </a:r>
            <a:r>
              <a:rPr lang="en-US" sz="2000" b="0" dirty="0"/>
              <a:t>?</a:t>
            </a:r>
            <a:r>
              <a:rPr lang="en-US" sz="2000" dirty="0"/>
              <a:t> </a:t>
            </a:r>
            <a:r>
              <a:rPr lang="en-US" sz="1800" dirty="0"/>
              <a:t/>
            </a:r>
            <a:br>
              <a:rPr lang="en-US" sz="1800" dirty="0"/>
            </a:br>
            <a:endParaRPr lang="en-US" sz="1800" dirty="0"/>
          </a:p>
        </p:txBody>
      </p:sp>
      <p:sp>
        <p:nvSpPr>
          <p:cNvPr id="10" name="TextBox 9"/>
          <p:cNvSpPr txBox="1"/>
          <p:nvPr/>
        </p:nvSpPr>
        <p:spPr>
          <a:xfrm>
            <a:off x="304800" y="6248400"/>
            <a:ext cx="1828800" cy="215444"/>
          </a:xfrm>
          <a:prstGeom prst="rect">
            <a:avLst/>
          </a:prstGeom>
          <a:noFill/>
        </p:spPr>
        <p:txBody>
          <a:bodyPr wrap="square" rtlCol="0">
            <a:spAutoFit/>
          </a:bodyPr>
          <a:lstStyle/>
          <a:p>
            <a:r>
              <a:rPr lang="en-US" sz="800" i="1" dirty="0"/>
              <a:t>Source: 2019 CCSSE data</a:t>
            </a:r>
          </a:p>
        </p:txBody>
      </p:sp>
      <p:graphicFrame>
        <p:nvGraphicFramePr>
          <p:cNvPr id="6" name="Chart 5">
            <a:extLst>
              <a:ext uri="{FF2B5EF4-FFF2-40B4-BE49-F238E27FC236}">
                <a16:creationId xmlns:a16="http://schemas.microsoft.com/office/drawing/2014/main" id="{9F395E71-127A-4B51-AEAB-5EB39911E4E3}"/>
              </a:ext>
            </a:extLst>
          </p:cNvPr>
          <p:cNvGraphicFramePr/>
          <p:nvPr>
            <p:extLst>
              <p:ext uri="{D42A27DB-BD31-4B8C-83A1-F6EECF244321}">
                <p14:modId xmlns:p14="http://schemas.microsoft.com/office/powerpoint/2010/main" val="733938021"/>
              </p:ext>
            </p:extLst>
          </p:nvPr>
        </p:nvGraphicFramePr>
        <p:xfrm>
          <a:off x="304800" y="1447800"/>
          <a:ext cx="8534400" cy="49083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4338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68495"/>
            <a:ext cx="8097286" cy="1280890"/>
          </a:xfrm>
        </p:spPr>
        <p:txBody>
          <a:bodyPr>
            <a:normAutofit/>
          </a:bodyPr>
          <a:lstStyle/>
          <a:p>
            <a:r>
              <a:rPr lang="en-US" sz="2400" dirty="0">
                <a:latin typeface="+mn-lt"/>
              </a:rPr>
              <a:t>The Community College Survey of Student Engagement (</a:t>
            </a:r>
            <a:r>
              <a:rPr lang="en-US" sz="2400" i="1" dirty="0">
                <a:latin typeface="+mn-lt"/>
              </a:rPr>
              <a:t>CCSSE</a:t>
            </a:r>
            <a:r>
              <a:rPr lang="en-US" sz="2400" dirty="0">
                <a:latin typeface="+mn-lt"/>
              </a:rPr>
              <a:t>)</a:t>
            </a:r>
          </a:p>
        </p:txBody>
      </p:sp>
      <p:sp>
        <p:nvSpPr>
          <p:cNvPr id="3" name="Content Placeholder 2"/>
          <p:cNvSpPr>
            <a:spLocks noGrp="1"/>
          </p:cNvSpPr>
          <p:nvPr>
            <p:ph idx="1"/>
          </p:nvPr>
        </p:nvSpPr>
        <p:spPr>
          <a:xfrm>
            <a:off x="685800" y="1828800"/>
            <a:ext cx="4495800" cy="4343400"/>
          </a:xfrm>
        </p:spPr>
        <p:txBody>
          <a:bodyPr>
            <a:normAutofit/>
          </a:bodyPr>
          <a:lstStyle/>
          <a:p>
            <a:pPr marL="0" indent="0">
              <a:spcAft>
                <a:spcPts val="1800"/>
              </a:spcAft>
              <a:buNone/>
            </a:pPr>
            <a:endParaRPr lang="en-US" sz="2800" i="1" dirty="0"/>
          </a:p>
          <a:p>
            <a:pPr marL="234950" indent="-234950">
              <a:spcAft>
                <a:spcPts val="1800"/>
              </a:spcAft>
            </a:pPr>
            <a:r>
              <a:rPr lang="en-US" sz="2400" i="1" dirty="0"/>
              <a:t>Paper surveys administered last spring in more than 40 class section </a:t>
            </a:r>
            <a:r>
              <a:rPr lang="en-US" sz="2400" i="1" dirty="0" smtClean="0"/>
              <a:t>sections</a:t>
            </a:r>
          </a:p>
          <a:p>
            <a:pPr marL="234950" indent="-234950">
              <a:spcAft>
                <a:spcPts val="1800"/>
              </a:spcAft>
            </a:pPr>
            <a:r>
              <a:rPr lang="en-US" sz="2400" i="1" dirty="0" smtClean="0"/>
              <a:t>No 100% online sections</a:t>
            </a:r>
            <a:endParaRPr lang="en-US" sz="2400" dirty="0"/>
          </a:p>
          <a:p>
            <a:pPr>
              <a:spcAft>
                <a:spcPts val="1200"/>
              </a:spcAft>
            </a:pP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5029200" y="1823224"/>
            <a:ext cx="3429000" cy="443659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Survey Response Rates</a:t>
            </a:r>
          </a:p>
        </p:txBody>
      </p:sp>
      <p:sp>
        <p:nvSpPr>
          <p:cNvPr id="8" name="Content Placeholder 7"/>
          <p:cNvSpPr>
            <a:spLocks noGrp="1"/>
          </p:cNvSpPr>
          <p:nvPr>
            <p:ph idx="1"/>
          </p:nvPr>
        </p:nvSpPr>
        <p:spPr>
          <a:xfrm>
            <a:off x="603936" y="1905000"/>
            <a:ext cx="8382000" cy="4114800"/>
          </a:xfrm>
        </p:spPr>
        <p:txBody>
          <a:bodyPr>
            <a:normAutofit/>
          </a:bodyPr>
          <a:lstStyle/>
          <a:p>
            <a:pPr marL="401638" indent="-401638">
              <a:spcAft>
                <a:spcPts val="1200"/>
              </a:spcAft>
            </a:pPr>
            <a:r>
              <a:rPr lang="en-US" sz="2800" dirty="0"/>
              <a:t>606 adjusted survey count</a:t>
            </a:r>
          </a:p>
          <a:p>
            <a:pPr marL="401638" indent="-401638">
              <a:spcAft>
                <a:spcPts val="1200"/>
              </a:spcAft>
            </a:pPr>
            <a:r>
              <a:rPr lang="en-US" sz="2800" dirty="0"/>
              <a:t>45% Response Rate</a:t>
            </a:r>
          </a:p>
          <a:p>
            <a:pPr marL="401638" indent="-401638">
              <a:spcAft>
                <a:spcPts val="1200"/>
              </a:spcAft>
            </a:pPr>
            <a:r>
              <a:rPr lang="en-US" sz="2800" dirty="0" smtClean="0"/>
              <a:t>Nearly 10% </a:t>
            </a:r>
            <a:r>
              <a:rPr lang="en-US" sz="2800" dirty="0"/>
              <a:t>of all students enrolled in spring 2019</a:t>
            </a:r>
          </a:p>
          <a:p>
            <a:pPr marL="401638" indent="-401638">
              <a:spcAft>
                <a:spcPts val="1200"/>
              </a:spcAft>
            </a:pPr>
            <a:r>
              <a:rPr lang="en-US" sz="2800" dirty="0"/>
              <a:t>95% Confidence Level</a:t>
            </a:r>
          </a:p>
          <a:p>
            <a:pPr marL="401638" indent="-401638">
              <a:spcAft>
                <a:spcPts val="1200"/>
              </a:spcAft>
            </a:pPr>
            <a:r>
              <a:rPr lang="en-US" sz="2800" dirty="0"/>
              <a:t>4% Margin of </a:t>
            </a:r>
            <a:r>
              <a:rPr lang="en-US" sz="2800" dirty="0" smtClean="0"/>
              <a:t>Error</a:t>
            </a:r>
          </a:p>
          <a:p>
            <a:pPr marL="401638" indent="-401638">
              <a:spcAft>
                <a:spcPts val="1200"/>
              </a:spcAft>
            </a:pPr>
            <a:r>
              <a:rPr lang="en-US" sz="2800" dirty="0" smtClean="0"/>
              <a:t>Cañada compared to other medium-sized colleges</a:t>
            </a:r>
            <a:endParaRPr lang="en-US" sz="2800" dirty="0"/>
          </a:p>
          <a:p>
            <a:pPr marL="0" lvl="0" indent="0">
              <a:spcAft>
                <a:spcPts val="1200"/>
              </a:spcAft>
              <a:buClrTx/>
              <a:buNone/>
            </a:pPr>
            <a:endParaRPr lang="en-US" sz="2800" dirty="0"/>
          </a:p>
          <a:p>
            <a:pPr>
              <a:buClrTx/>
            </a:pPr>
            <a:endParaRPr lang="en-US" sz="2800" dirty="0">
              <a:solidFill>
                <a:schemeClr val="tx1"/>
              </a:solidFill>
            </a:endParaRPr>
          </a:p>
        </p:txBody>
      </p:sp>
      <p:sp>
        <p:nvSpPr>
          <p:cNvPr id="4" name="Slide Number Placeholder 3"/>
          <p:cNvSpPr>
            <a:spLocks noGrp="1"/>
          </p:cNvSpPr>
          <p:nvPr>
            <p:ph type="sldNum" sz="quarter" idx="12"/>
          </p:nvPr>
        </p:nvSpPr>
        <p:spPr>
          <a:xfrm>
            <a:off x="511228" y="787783"/>
            <a:ext cx="784172" cy="365125"/>
          </a:xfrm>
          <a:prstGeom prst="rect">
            <a:avLst/>
          </a:prstGeom>
        </p:spPr>
        <p:txBody>
          <a:bodyPr/>
          <a:lstStyle/>
          <a:p>
            <a:fld id="{AA800BDF-7CA0-4F0E-9DB8-2BB12D865371}" type="slidenum">
              <a:rPr lang="en-US" smtClean="0"/>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lumMod val="50000"/>
                  </a:schemeClr>
                </a:solidFill>
              </a:rPr>
              <a:t>CCSSE:  Student </a:t>
            </a:r>
            <a:r>
              <a:rPr lang="en-US" dirty="0">
                <a:solidFill>
                  <a:schemeClr val="bg2">
                    <a:lumMod val="50000"/>
                  </a:schemeClr>
                </a:solidFill>
              </a:rPr>
              <a:t>Profile at Cañada College</a:t>
            </a:r>
            <a:endParaRPr lang="en-US" dirty="0">
              <a:solidFill>
                <a:schemeClr val="bg2">
                  <a:lumMod val="50000"/>
                </a:schemeClr>
              </a:solidFill>
            </a:endParaRPr>
          </a:p>
        </p:txBody>
      </p:sp>
      <p:pic>
        <p:nvPicPr>
          <p:cNvPr id="3" name="Picture 6" descr="Villam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517537"/>
            <a:ext cx="2384404" cy="238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9413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400" y="457200"/>
            <a:ext cx="6589199" cy="548823"/>
          </a:xfrm>
        </p:spPr>
        <p:txBody>
          <a:bodyPr>
            <a:normAutofit/>
          </a:bodyPr>
          <a:lstStyle/>
          <a:p>
            <a:pPr algn="ctr"/>
            <a:r>
              <a:rPr lang="en-US" sz="2800" dirty="0"/>
              <a:t>Student Profile: Enrollment Status</a:t>
            </a:r>
          </a:p>
        </p:txBody>
      </p:sp>
      <p:graphicFrame>
        <p:nvGraphicFramePr>
          <p:cNvPr id="5" name="Content Placeholder 2"/>
          <p:cNvGraphicFramePr>
            <a:graphicFrameLocks/>
          </p:cNvGraphicFramePr>
          <p:nvPr>
            <p:extLst>
              <p:ext uri="{D42A27DB-BD31-4B8C-83A1-F6EECF244321}">
                <p14:modId xmlns:p14="http://schemas.microsoft.com/office/powerpoint/2010/main" val="4209052350"/>
              </p:ext>
            </p:extLst>
          </p:nvPr>
        </p:nvGraphicFramePr>
        <p:xfrm>
          <a:off x="304800" y="1524000"/>
          <a:ext cx="8534400" cy="481480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3336905175"/>
              </p:ext>
            </p:extLst>
          </p:nvPr>
        </p:nvGraphicFramePr>
        <p:xfrm>
          <a:off x="0" y="1524000"/>
          <a:ext cx="91440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a:extLst>
              <a:ext uri="{FF2B5EF4-FFF2-40B4-BE49-F238E27FC236}">
                <a16:creationId xmlns:a16="http://schemas.microsoft.com/office/drawing/2014/main" id="{3A8F70F6-35F1-4F41-A619-65E95DCCD32B}"/>
              </a:ext>
            </a:extLst>
          </p:cNvPr>
          <p:cNvSpPr txBox="1">
            <a:spLocks/>
          </p:cNvSpPr>
          <p:nvPr/>
        </p:nvSpPr>
        <p:spPr>
          <a:xfrm>
            <a:off x="1277400" y="614444"/>
            <a:ext cx="6589199" cy="51820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dirty="0"/>
              <a:t>Student Profile: Age</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434&quot;/&gt;&lt;/object&gt;&lt;object type=&quot;3&quot; unique_id=&quot;10005&quot;&gt;&lt;property id=&quot;20148&quot; value=&quot;5&quot;/&gt;&lt;property id=&quot;20300&quot; value=&quot;Slide 2 - &amp;quot;CCSSE 2019 Findings for [College Name]&amp;quot;&quot;/&gt;&lt;property id=&quot;20307&quot; value=&quot;256&quot;/&gt;&lt;/object&gt;&lt;object type=&quot;3&quot; unique_id=&quot;10006&quot;&gt;&lt;property id=&quot;20148&quot; value=&quot;5&quot;/&gt;&lt;property id=&quot;20300&quot; value=&quot;Slide 3 - &amp;quot;Presentation Overview&amp;quot;&quot;/&gt;&lt;property id=&quot;20307&quot; value=&quot;386&quot;/&gt;&lt;/object&gt;&lt;object type=&quot;3&quot; unique_id=&quot;10007&quot;&gt;&lt;property id=&quot;20148&quot; value=&quot;5&quot;/&gt;&lt;property id=&quot;20300&quot; value=&quot;Slide 4 - &amp;quot;CCSSE Overview&amp;quot;&quot;/&gt;&lt;property id=&quot;20307&quot; value=&quot;258&quot;/&gt;&lt;/object&gt;&lt;object type=&quot;3&quot; unique_id=&quot;10008&quot;&gt;&lt;property id=&quot;20148&quot; value=&quot;5&quot;/&gt;&lt;property id=&quot;20300&quot; value=&quot;Slide 5 - &amp;quot;What is Student Engagement?&amp;quot;&quot;/&gt;&lt;property id=&quot;20307&quot; value=&quot;440&quot;/&gt;&lt;/object&gt;&lt;object type=&quot;3&quot; unique_id=&quot;10009&quot;&gt;&lt;property id=&quot;20148&quot; value=&quot;5&quot;/&gt;&lt;property id=&quot;20300&quot; value=&quot;Slide 6 - &amp;quot;The Community College Survey of Student Engagement (CCSSE)&amp;quot;&quot;/&gt;&lt;property id=&quot;20307&quot; value=&quot;369&quot;/&gt;&lt;/object&gt;&lt;object type=&quot;3&quot; unique_id=&quot;10010&quot;&gt;&lt;property id=&quot;20148&quot; value=&quot;5&quot;/&gt;&lt;property id=&quot;20300&quot; value=&quot;Slide 7 - &amp;quot;CCSSE: A Tool for Community Colleges&amp;quot;&quot;/&gt;&lt;property id=&quot;20307&quot; value=&quot;257&quot;/&gt;&lt;/object&gt;&lt;object type=&quot;3&quot; unique_id=&quot;10011&quot;&gt;&lt;property id=&quot;20148&quot; value=&quot;5&quot;/&gt;&lt;property id=&quot;20300&quot; value=&quot;Slide 8 - &amp;quot;Student Respondent Profile at [College Name]&amp;quot;&quot;/&gt;&lt;property id=&quot;20307&quot; value=&quot;387&quot;/&gt;&lt;/object&gt;&lt;object type=&quot;3&quot; unique_id=&quot;10012&quot;&gt;&lt;property id=&quot;20148&quot; value=&quot;5&quot;/&gt;&lt;property id=&quot;20300&quot; value=&quot;Slide 9 - &amp;quot;Survey Respondents&amp;quot;&quot;/&gt;&lt;property id=&quot;20307&quot; value=&quot;442&quot;/&gt;&lt;/object&gt;&lt;object type=&quot;3&quot; unique_id=&quot;10013&quot;&gt;&lt;property id=&quot;20148&quot; value=&quot;5&quot;/&gt;&lt;property id=&quot;20300&quot; value=&quot;Slide 10 - &amp;quot;Excluded Respondents&amp;quot;&quot;/&gt;&lt;property id=&quot;20307&quot; value=&quot;373&quot;/&gt;&lt;/object&gt;&lt;object type=&quot;3&quot; unique_id=&quot;10014&quot;&gt;&lt;property id=&quot;20148&quot; value=&quot;5&quot;/&gt;&lt;property id=&quot;20300&quot; value=&quot;Slide 11 - &amp;quot;Section Instructions&amp;quot;&quot;/&gt;&lt;property id=&quot;20307&quot; value=&quot;437&quot;/&gt;&lt;/object&gt;&lt;object type=&quot;3&quot; unique_id=&quot;10015&quot;&gt;&lt;property id=&quot;20148&quot; value=&quot;5&quot;/&gt;&lt;property id=&quot;20300&quot; value=&quot;Slide 12 - &amp;quot;Student Respondent Profile:  Enrollment Status&amp;quot;&quot;/&gt;&lt;property id=&quot;20307&quot; value=&quot;417&quot;/&gt;&lt;/object&gt;&lt;object type=&quot;3&quot; unique_id=&quot;10016&quot;&gt;&lt;property id=&quot;20148&quot; value=&quot;5&quot;/&gt;&lt;property id=&quot;20300&quot; value=&quot;Slide 13 - &amp;quot;Student Respondent Profile:  Age&amp;quot;&quot;/&gt;&lt;property id=&quot;20307&quot; value=&quot;407&quot;/&gt;&lt;/object&gt;&lt;object type=&quot;3&quot; unique_id=&quot;10017&quot;&gt;&lt;property id=&quot;20148&quot; value=&quot;5&quot;/&gt;&lt;property id=&quot;20300&quot; value=&quot;Slide 14 - &amp;quot;Student Respondent Profile: Gender Identity&amp;quot;&quot;/&gt;&lt;property id=&quot;20307&quot; value=&quot;443&quot;/&gt;&lt;/object&gt;&lt;object type=&quot;3&quot; unique_id=&quot;10018&quot;&gt;&lt;property id=&quot;20148&quot; value=&quot;5&quot;/&gt;&lt;property id=&quot;20300&quot; value=&quot;Slide 15 - &amp;quot;Student Respondent Profile:  Racial/Ethnic Identification&amp;quot;&quot;/&gt;&lt;property id=&quot;20307&quot; value=&quot;408&quot;/&gt;&lt;/object&gt;&lt;object type=&quot;3&quot; unique_id=&quot;10019&quot;&gt;&lt;property id=&quot;20148&quot; value=&quot;5&quot;/&gt;&lt;property id=&quot;20300&quot; value=&quot;Slide 17 - &amp;quot;Section Instructions&amp;quot;&quot;/&gt;&lt;property id=&quot;20307&quot; value=&quot;439&quot;/&gt;&lt;/object&gt;&lt;object type=&quot;3&quot; unique_id=&quot;10020&quot;&gt;&lt;property id=&quot;20148&quot; value=&quot;5&quot;/&gt;&lt;property id=&quot;20300&quot; value=&quot;Slide 16 - &amp;quot;Student Respondent Profile:  First-Generation Status&amp;quot;&quot;/&gt;&lt;property id=&quot;20307&quot; value=&quot;418&quot;/&gt;&lt;/object&gt;&lt;object type=&quot;3&quot; unique_id=&quot;10021&quot;&gt;&lt;property id=&quot;20148&quot; value=&quot;5&quot;/&gt;&lt;property id=&quot;20300&quot; value=&quot;Slide 18 - &amp;quot;Student Respondent Profile:  Educational Attainment&amp;quot;&quot;/&gt;&lt;property id=&quot;20307&quot; value=&quot;444&quot;/&gt;&lt;/object&gt;&lt;object type=&quot;3&quot; unique_id=&quot;10022&quot;&gt;&lt;property id=&quot;20148&quot; value=&quot;5&quot;/&gt;&lt;property id=&quot;20300&quot; value=&quot;Slide 19 - &amp;quot;Student Respondent Profile: Goals&amp;quot;&quot;/&gt;&lt;property id=&quot;20307&quot; value=&quot;445&quot;/&gt;&lt;/object&gt;&lt;object type=&quot;3&quot; unique_id=&quot;10024&quot;&gt;&lt;property id=&quot;20148&quot; value=&quot;5&quot;/&gt;&lt;property id=&quot;20300&quot; value=&quot;Slide 20 - &amp;quot;Student Respondent Profile:  External Commitments&amp;quot;&quot;/&gt;&lt;property id=&quot;20307&quot; value=&quot;413&quot;/&gt;&lt;/object&gt;&lt;object type=&quot;3&quot; unique_id=&quot;10025&quot;&gt;&lt;property id=&quot;20148&quot; value=&quot;5&quot;/&gt;&lt;property id=&quot;20300&quot; value=&quot;Slide 21 - &amp;quot;Student Respondent Profile:  College-Sponsored Activities&amp;quot;&quot;/&gt;&lt;property id=&quot;20307&quot; value=&quot;428&quot;/&gt;&lt;/object&gt;&lt;object type=&quot;3&quot; unique_id=&quot;10026&quot;&gt;&lt;property id=&quot;20148&quot; value=&quot;5&quot;/&gt;&lt;property id=&quot;20300&quot; value=&quot;Slide 22 - &amp;quot;CCSSE  Benchmarks&amp;quot;&quot;/&gt;&lt;property id=&quot;20307&quot; value=&quot;270&quot;/&gt;&lt;/object&gt;&lt;object type=&quot;3&quot; unique_id=&quot;10027&quot;&gt;&lt;property id=&quot;20148&quot; value=&quot;5&quot;/&gt;&lt;property id=&quot;20300&quot; value=&quot;Slide 23 - &amp;quot;Section Instructions&amp;quot;&quot;/&gt;&lt;property id=&quot;20307&quot; value=&quot;438&quot;/&gt;&lt;/object&gt;&lt;object type=&quot;3&quot; unique_id=&quot;10028&quot;&gt;&lt;property id=&quot;20148&quot; value=&quot;5&quot;/&gt;&lt;property id=&quot;20300&quot; value=&quot;Slide 24 - &amp;quot;CCSSE Benchmarks for  Effective Educational Practice&amp;quot;&quot;/&gt;&lt;property id=&quot;20307&quot; value=&quot;271&quot;/&gt;&lt;/object&gt;&lt;object type=&quot;3&quot; unique_id=&quot;10031&quot;&gt;&lt;property id=&quot;20148&quot; value=&quot;5&quot;/&gt;&lt;property id=&quot;20300&quot; value=&quot;Slide 25 - &amp;quot;Active and Collaborative Learning &amp;quot;&quot;/&gt;&lt;property id=&quot;20307&quot; value=&quot;396&quot;/&gt;&lt;/object&gt;&lt;object type=&quot;3&quot; unique_id=&quot;10032&quot;&gt;&lt;property id=&quot;20148&quot; value=&quot;5&quot;/&gt;&lt;property id=&quot;20300&quot; value=&quot;Slide 26 - &amp;quot;Student Effort&amp;quot;&quot;/&gt;&lt;property id=&quot;20307&quot; value=&quot;420&quot;/&gt;&lt;/object&gt;&lt;object type=&quot;3&quot; unique_id=&quot;10033&quot;&gt;&lt;property id=&quot;20148&quot; value=&quot;5&quot;/&gt;&lt;property id=&quot;20300&quot; value=&quot;Slide 27 - &amp;quot;Academic Challenge&amp;quot;&quot;/&gt;&lt;property id=&quot;20307&quot; value=&quot;421&quot;/&gt;&lt;/object&gt;&lt;object type=&quot;3&quot; unique_id=&quot;10034&quot;&gt;&lt;property id=&quot;20148&quot; value=&quot;5&quot;/&gt;&lt;property id=&quot;20300&quot; value=&quot;Slide 28 - &amp;quot;Student-Faculty Interaction&amp;quot;&quot;/&gt;&lt;property id=&quot;20307&quot; value=&quot;395&quot;/&gt;&lt;/object&gt;&lt;object type=&quot;3&quot; unique_id=&quot;10035&quot;&gt;&lt;property id=&quot;20148&quot; value=&quot;5&quot;/&gt;&lt;property id=&quot;20300&quot; value=&quot;Slide 29 - &amp;quot;Support for Learners&amp;quot;&quot;/&gt;&lt;property id=&quot;20307&quot; value=&quot;435&quot;/&gt;&lt;/object&gt;&lt;object type=&quot;3&quot; unique_id=&quot;10036&quot;&gt;&lt;property id=&quot;20148&quot; value=&quot;5&quot;/&gt;&lt;property id=&quot;20300&quot; value=&quot;Slide 32 - &amp;quot;Benchmarking – and Reaching for Excellence&amp;quot;&quot;/&gt;&lt;property id=&quot;20307&quot; value=&quot;427&quot;/&gt;&lt;/object&gt;&lt;object type=&quot;3&quot; unique_id=&quot;10037&quot;&gt;&lt;property id=&quot;20148&quot; value=&quot;5&quot;/&gt;&lt;property id=&quot;20300&quot; value=&quot;Slide 33 - &amp;quot;Reaching for Excellence at [College Name]&amp;quot;&quot;/&gt;&lt;property id=&quot;20307&quot; value=&quot;274&quot;/&gt;&lt;/object&gt;&lt;object type=&quot;3&quot; unique_id=&quot;10038&quot;&gt;&lt;property id=&quot;20148&quot; value=&quot;5&quot;/&gt;&lt;property id=&quot;20300&quot; value=&quot;Slide 34 - &amp;quot;Community College Students and Stories&amp;quot;&quot;/&gt;&lt;property id=&quot;20307&quot; value=&quot;388&quot;/&gt;&lt;/object&gt;&lt;object type=&quot;3&quot; unique_id=&quot;10039&quot;&gt;&lt;property id=&quot;20148&quot; value=&quot;5&quot;/&gt;&lt;property id=&quot;20300&quot; value=&quot;Slide 35 - &amp;quot;Giving Voice to Students&amp;quot;&quot;/&gt;&lt;property id=&quot;20307&quot; value=&quot;389&quot;/&gt;&lt;/object&gt;&lt;object type=&quot;3&quot; unique_id=&quot;10040&quot;&gt;&lt;property id=&quot;20148&quot; value=&quot;5&quot;/&gt;&lt;property id=&quot;20300&quot; value=&quot;Slide 36 - &amp;quot;Student Aspirations&amp;quot;&quot;/&gt;&lt;property id=&quot;20307&quot; value=&quot;392&quot;/&gt;&lt;/object&gt;&lt;object type=&quot;3&quot; unique_id=&quot;10041&quot;&gt;&lt;property id=&quot;20148&quot; value=&quot;5&quot;/&gt;&lt;property id=&quot;20300&quot; value=&quot;Slide 37 - &amp;quot;Student Persistence&amp;quot;&quot;/&gt;&lt;property id=&quot;20307&quot; value=&quot;394&quot;/&gt;&lt;/object&gt;&lt;object type=&quot;3&quot; unique_id=&quot;10042&quot;&gt;&lt;property id=&quot;20148&quot; value=&quot;5&quot;/&gt;&lt;property id=&quot;20300&quot; value=&quot;Slide 38 - &amp;quot;Section Instructions&amp;quot;&quot;/&gt;&lt;property id=&quot;20307&quot; value=&quot;436&quot;/&gt;&lt;/object&gt;&lt;object type=&quot;3&quot; unique_id=&quot;10043&quot;&gt;&lt;property id=&quot;20148&quot; value=&quot;5&quot;/&gt;&lt;property id=&quot;20300&quot; value=&quot;Slide 39 - &amp;quot;Part-timeness &amp;quot;&quot;/&gt;&lt;property id=&quot;20307&quot; value=&quot;425&quot;/&gt;&lt;/object&gt;&lt;object type=&quot;3&quot; unique_id=&quot;10044&quot;&gt;&lt;property id=&quot;20148&quot; value=&quot;5&quot;/&gt;&lt;property id=&quot;20300&quot; value=&quot;Slide 40 - &amp;quot;Developmental Education&amp;quot;&quot;/&gt;&lt;property id=&quot;20307&quot; value=&quot;397&quot;/&gt;&lt;/object&gt;&lt;object type=&quot;3&quot; unique_id=&quot;10045&quot;&gt;&lt;property id=&quot;20148&quot; value=&quot;5&quot;/&gt;&lt;property id=&quot;20300&quot; value=&quot;Slide 41 - &amp;quot;At-Risk Students&amp;quot;&quot;/&gt;&lt;property id=&quot;20307&quot; value=&quot;398&quot;/&gt;&lt;/object&gt;&lt;object type=&quot;3&quot; unique_id=&quot;10046&quot;&gt;&lt;property id=&quot;20148&quot; value=&quot;5&quot;/&gt;&lt;property id=&quot;20300&quot; value=&quot;Slide 42 - &amp;quot;Workforce Issues&amp;quot;&quot;/&gt;&lt;property id=&quot;20307&quot; value=&quot;402&quot;/&gt;&lt;/object&gt;&lt;object type=&quot;3&quot; unique_id=&quot;10048&quot;&gt;&lt;property id=&quot;20148&quot; value=&quot;5&quot;/&gt;&lt;property id=&quot;20300&quot; value=&quot;Slide 43 - &amp;quot;Budget Cutbacks&amp;quot;&quot;/&gt;&lt;property id=&quot;20307&quot; value=&quot;403&quot;/&gt;&lt;/object&gt;&lt;object type=&quot;3&quot; unique_id=&quot;10050&quot;&gt;&lt;property id=&quot;20148&quot; value=&quot;5&quot;/&gt;&lt;property id=&quot;20300&quot; value=&quot;Slide 44 - &amp;quot;Strategies to Promote Learning that Matters&amp;quot;&quot;/&gt;&lt;property id=&quot;20307&quot; value=&quot;322&quot;/&gt;&lt;/object&gt;&lt;object type=&quot;3&quot; unique_id=&quot;10051&quot;&gt;&lt;property id=&quot;20148&quot; value=&quot;5&quot;/&gt;&lt;property id=&quot;20300&quot; value=&quot;Slide 45 - &amp;quot;Strategies to Promote Learning that Matters&amp;quot;&quot;/&gt;&lt;property id=&quot;20307&quot; value=&quot;429&quot;/&gt;&lt;/object&gt;&lt;object type=&quot;3&quot; unique_id=&quot;10052&quot;&gt;&lt;property id=&quot;20148&quot; value=&quot;5&quot;/&gt;&lt;property id=&quot;20300&quot; value=&quot;Slide 46 - &amp;quot;Strengthen Classroom Engagement&amp;quot;&quot;/&gt;&lt;property id=&quot;20307&quot; value=&quot;326&quot;/&gt;&lt;/object&gt;&lt;object type=&quot;3&quot; unique_id=&quot;10053&quot;&gt;&lt;property id=&quot;20148&quot; value=&quot;5&quot;/&gt;&lt;property id=&quot;20300&quot; value=&quot;Slide 47 - &amp;quot;Raise Expectations&amp;quot;&quot;/&gt;&lt;property id=&quot;20307&quot; value=&quot;327&quot;/&gt;&lt;/object&gt;&lt;object type=&quot;3&quot; unique_id=&quot;10054&quot;&gt;&lt;property id=&quot;20148&quot; value=&quot;5&quot;/&gt;&lt;property id=&quot;20300&quot; value=&quot;Slide 48 - &amp;quot;Raise Expectations&amp;quot;&quot;/&gt;&lt;property id=&quot;20307&quot; value=&quot;328&quot;/&gt;&lt;/object&gt;&lt;object type=&quot;3&quot; unique_id=&quot;10055&quot;&gt;&lt;property id=&quot;20148&quot; value=&quot;5&quot;/&gt;&lt;property id=&quot;20300&quot; value=&quot;Slide 49 - &amp;quot;Raise Expectations&amp;quot;&quot;/&gt;&lt;property id=&quot;20307&quot; value=&quot;334&quot;/&gt;&lt;/object&gt;&lt;object type=&quot;3&quot; unique_id=&quot;10056&quot;&gt;&lt;property id=&quot;20148&quot; value=&quot;5&quot;/&gt;&lt;property id=&quot;20300&quot; value=&quot;Slide 50 - &amp;quot;Raising Expectations at [College Name]&amp;quot;&quot;/&gt;&lt;property id=&quot;20307&quot; value=&quot;348&quot;/&gt;&lt;/object&gt;&lt;object type=&quot;3&quot; unique_id=&quot;10057&quot;&gt;&lt;property id=&quot;20148&quot; value=&quot;5&quot;/&gt;&lt;property id=&quot;20300&quot; value=&quot;Slide 51 - &amp;quot;Promote Active, Engaged Learning&amp;quot;&quot;/&gt;&lt;property id=&quot;20307&quot; value=&quot;330&quot;/&gt;&lt;/object&gt;&lt;object type=&quot;3&quot; unique_id=&quot;10058&quot;&gt;&lt;property id=&quot;20148&quot; value=&quot;5&quot;/&gt;&lt;property id=&quot;20300&quot; value=&quot;Slide 52 - &amp;quot;Promote Active, Engaged Learning&amp;quot;&quot;/&gt;&lt;property id=&quot;20307&quot; value=&quot;335&quot;/&gt;&lt;/object&gt;&lt;object type=&quot;3&quot; unique_id=&quot;10059&quot;&gt;&lt;property id=&quot;20148&quot; value=&quot;5&quot;/&gt;&lt;property id=&quot;20300&quot; value=&quot;Slide 53 - &amp;quot;Promoting Active, Engaged Learning at [College Name]&amp;quot;&quot;/&gt;&lt;property id=&quot;20307&quot; value=&quot;349&quot;/&gt;&lt;/object&gt;&lt;object type=&quot;3&quot; unique_id=&quot;10060&quot;&gt;&lt;property id=&quot;20148&quot; value=&quot;5&quot;/&gt;&lt;property id=&quot;20300&quot; value=&quot;Slide 54 - &amp;quot;Emphasize Deep Learning&amp;quot;&quot;/&gt;&lt;property id=&quot;20307&quot; value=&quot;336&quot;/&gt;&lt;/object&gt;&lt;object type=&quot;3&quot; unique_id=&quot;10061&quot;&gt;&lt;property id=&quot;20148&quot; value=&quot;5&quot;/&gt;&lt;property id=&quot;20300&quot; value=&quot;Slide 55 - &amp;quot;Emphasize Deep Learning&amp;quot;&quot;/&gt;&lt;property id=&quot;20307&quot; value=&quot;331&quot;/&gt;&lt;/object&gt;&lt;object type=&quot;3&quot; unique_id=&quot;10062&quot;&gt;&lt;property id=&quot;20148&quot; value=&quot;5&quot;/&gt;&lt;property id=&quot;20300&quot; value=&quot;Slide 56 - &amp;quot;Emphasizing Deep Learning at [College Name]&amp;quot;&quot;/&gt;&lt;property id=&quot;20307&quot; value=&quot;350&quot;/&gt;&lt;/object&gt;&lt;object type=&quot;3&quot; unique_id=&quot;10063&quot;&gt;&lt;property id=&quot;20148&quot; value=&quot;5&quot;/&gt;&lt;property id=&quot;20300&quot; value=&quot;Slide 57 - &amp;quot;Build and Encourage Relationships&amp;quot;&quot;/&gt;&lt;property id=&quot;20307&quot; value=&quot;332&quot;/&gt;&lt;/object&gt;&lt;object type=&quot;3&quot; unique_id=&quot;10064&quot;&gt;&lt;property id=&quot;20148&quot; value=&quot;5&quot;/&gt;&lt;property id=&quot;20300&quot; value=&quot;Slide 58 - &amp;quot;Build and Encourage Relationships&amp;quot;&quot;/&gt;&lt;property id=&quot;20307&quot; value=&quot;338&quot;/&gt;&lt;/object&gt;&lt;object type=&quot;3&quot; unique_id=&quot;10065&quot;&gt;&lt;property id=&quot;20148&quot; value=&quot;5&quot;/&gt;&lt;property id=&quot;20300&quot; value=&quot;Slide 59 - &amp;quot;Building and Encouraging Relationships at [College Name]&amp;quot;&quot;/&gt;&lt;property id=&quot;20307&quot; value=&quot;351&quot;/&gt;&lt;/object&gt;&lt;object type=&quot;3&quot; unique_id=&quot;10066&quot;&gt;&lt;property id=&quot;20148&quot; value=&quot;5&quot;/&gt;&lt;property id=&quot;20300&quot; value=&quot;Slide 60 - &amp;quot;Ensure that Students  Know Where They Stand&amp;quot;&quot;/&gt;&lt;property id=&quot;20307&quot; value=&quot;333&quot;/&gt;&lt;/object&gt;&lt;object type=&quot;3&quot; unique_id=&quot;10067&quot;&gt;&lt;property id=&quot;20148&quot; value=&quot;5&quot;/&gt;&lt;property id=&quot;20300&quot; value=&quot;Slide 61 - &amp;quot;Ensure that Students  Know Where They Stand &amp;quot;&quot;/&gt;&lt;property id=&quot;20307&quot; value=&quot;339&quot;/&gt;&lt;/object&gt;&lt;object type=&quot;3&quot; unique_id=&quot;10068&quot;&gt;&lt;property id=&quot;20148&quot; value=&quot;5&quot;/&gt;&lt;property id=&quot;20300&quot; value=&quot;Slide 62 - &amp;quot;Ensuring that Students Know Where They Stand at [College Name]&amp;quot;&quot;/&gt;&lt;property id=&quot;20307&quot; value=&quot;353&quot;/&gt;&lt;/object&gt;&lt;object type=&quot;3&quot; unique_id=&quot;10069&quot;&gt;&lt;property id=&quot;20148&quot; value=&quot;5&quot;/&gt;&lt;property id=&quot;20300&quot; value=&quot;Slide 63 - &amp;quot;Integrate Student Support into Learning Experiences&amp;quot;&quot;/&gt;&lt;property id=&quot;20307&quot; value=&quot;340&quot;/&gt;&lt;/object&gt;&lt;object type=&quot;3&quot; unique_id=&quot;10070&quot;&gt;&lt;property id=&quot;20148&quot; value=&quot;5&quot;/&gt;&lt;property id=&quot;20300&quot; value=&quot;Slide 64 - &amp;quot;Integrate Student Support into Learning Experiences&amp;quot;&quot;/&gt;&lt;property id=&quot;20307&quot; value=&quot;346&quot;/&gt;&lt;/object&gt;&lt;object type=&quot;3&quot; unique_id=&quot;10071&quot;&gt;&lt;property id=&quot;20148&quot; value=&quot;5&quot;/&gt;&lt;property id=&quot;20300&quot; value=&quot;Slide 65 - &amp;quot;Integrating Student Support into Learning Experiences at [College Name]&amp;quot;&quot;/&gt;&lt;property id=&quot;20307&quot; value=&quot;354&quot;/&gt;&lt;/object&gt;&lt;object type=&quot;3&quot; unique_id=&quot;10072&quot;&gt;&lt;property id=&quot;20148&quot; value=&quot;5&quot;/&gt;&lt;property id=&quot;20300&quot; value=&quot;Slide 66 - &amp;quot;Focus Institutional Policies on Creating the Conditions for Learning&amp;quot;&quot;/&gt;&lt;property id=&quot;20307&quot; value=&quot;343&quot;/&gt;&lt;/object&gt;&lt;object type=&quot;3&quot; unique_id=&quot;10073&quot;&gt;&lt;property id=&quot;20148&quot; value=&quot;5&quot;/&gt;&lt;property id=&quot;20300&quot; value=&quot;Slide 67 - &amp;quot;Focus Institutional Policies on Creating the Conditions for Learning&amp;quot;&quot;/&gt;&lt;property id=&quot;20307&quot; value=&quot;344&quot;/&gt;&lt;/object&gt;&lt;object type=&quot;3&quot; unique_id=&quot;10074&quot;&gt;&lt;property id=&quot;20148&quot; value=&quot;5&quot;/&gt;&lt;property id=&quot;20300&quot; value=&quot;Slide 68 - &amp;quot;Focusing Institutional Policy on Creating the Conditions for Learning at [College Name]&amp;quot;&quot;/&gt;&lt;property id=&quot;20307&quot; value=&quot;355&quot;/&gt;&lt;/object&gt;&lt;object type=&quot;3&quot; unique_id=&quot;10075&quot;&gt;&lt;property id=&quot;20148&quot; value=&quot;5&quot;/&gt;&lt;property id=&quot;20300&quot; value=&quot;Slide 69 - &amp;quot;Expand Professional Development Focused on Engaging Students&amp;quot;&quot;/&gt;&lt;property id=&quot;20307&quot; value=&quot;433&quot;/&gt;&lt;/object&gt;&lt;object type=&quot;3&quot; unique_id=&quot;10076&quot;&gt;&lt;property id=&quot;20148&quot; value=&quot;5&quot;/&gt;&lt;property id=&quot;20300&quot; value=&quot;Slide 70 - &amp;quot;Expanding Professional Development Focused on Engaging Students at [College Name]&amp;quot;&quot;/&gt;&lt;property id=&quot;20307&quot; value=&quot;432&quot;/&gt;&lt;/object&gt;&lt;object type=&quot;3&quot; unique_id=&quot;10077&quot;&gt;&lt;property id=&quot;20148&quot; value=&quot;5&quot;/&gt;&lt;property id=&quot;20300&quot; value=&quot;Slide 71 - &amp;quot;Closing Remarks and Questions&amp;quot;&quot;/&gt;&lt;property id=&quot;20307&quot; value=&quot;278&quot;/&gt;&lt;/object&gt;&lt;object type=&quot;3&quot; unique_id=&quot;10078&quot;&gt;&lt;property id=&quot;20148&quot; value=&quot;5&quot;/&gt;&lt;property id=&quot;20300&quot; value=&quot;Slide 72 - &amp;quot;Closing Remarks&amp;quot;&quot;/&gt;&lt;property id=&quot;20307&quot; value=&quot;415&quot;/&gt;&lt;/object&gt;&lt;object type=&quot;3&quot; unique_id=&quot;10079&quot;&gt;&lt;property id=&quot;20148&quot; value=&quot;5&quot;/&gt;&lt;property id=&quot;20300&quot; value=&quot;Slide 73 - &amp;quot;Questions?&amp;quot;&quot;/&gt;&lt;property id=&quot;20307&quot; value=&quot;416&quot;/&gt;&lt;/object&gt;&lt;object type=&quot;3&quot; unique_id=&quot;10236&quot;&gt;&lt;property id=&quot;20148&quot; value=&quot;5&quot;/&gt;&lt;property id=&quot;20300&quot; value=&quot;Slide 30 - &amp;quot;CCSSE Benchmarks for  Effective Educational Practice&amp;quot;&quot;/&gt;&lt;property id=&quot;20307&quot; value=&quot;446&quot;/&gt;&lt;/object&gt;&lt;object type=&quot;3&quot; unique_id=&quot;10237&quot;&gt;&lt;property id=&quot;20148&quot; value=&quot;5&quot;/&gt;&lt;property id=&quot;20300&quot; value=&quot;Slide 31 - &amp;quot;CCSSE Benchmarks for  Effective Educational Practice&amp;quot;&quot;/&gt;&lt;property id=&quot;20307&quot; value=&quot;447&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9551A415522C74CB2195B1A777E9A7C" ma:contentTypeVersion="13" ma:contentTypeDescription="Create a new document." ma:contentTypeScope="" ma:versionID="618bc19bae1ae606cfd6804c8e2176d6">
  <xsd:schema xmlns:xsd="http://www.w3.org/2001/XMLSchema" xmlns:xs="http://www.w3.org/2001/XMLSchema" xmlns:p="http://schemas.microsoft.com/office/2006/metadata/properties" xmlns:ns3="2bc55ecc-363e-43e9-bfac-4ba2e86f45ee" xmlns:ns4="bb5bbb0b-6c89-44d7-be61-0adfe653f983" targetNamespace="http://schemas.microsoft.com/office/2006/metadata/properties" ma:root="true" ma:fieldsID="e0599e1f8396ab867dd6a01ab5d3ef8a" ns3:_="" ns4:_="">
    <xsd:import namespace="2bc55ecc-363e-43e9-bfac-4ba2e86f45ee"/>
    <xsd:import namespace="bb5bbb0b-6c89-44d7-be61-0adfe653f98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c55ecc-363e-43e9-bfac-4ba2e86f45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b5bbb0b-6c89-44d7-be61-0adfe653f98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D354C7-97EC-477F-9150-721C6898F71C}">
  <ds:schemaRefs>
    <ds:schemaRef ds:uri="http://schemas.microsoft.com/sharepoint/v3/contenttype/forms"/>
  </ds:schemaRefs>
</ds:datastoreItem>
</file>

<file path=customXml/itemProps2.xml><?xml version="1.0" encoding="utf-8"?>
<ds:datastoreItem xmlns:ds="http://schemas.openxmlformats.org/officeDocument/2006/customXml" ds:itemID="{26AA8AD9-2CE4-4050-9B88-9FA5C99E8793}">
  <ds:schemaRefs>
    <ds:schemaRef ds:uri="http://schemas.microsoft.com/office/2006/metadata/properties"/>
    <ds:schemaRef ds:uri="http://schemas.openxmlformats.org/package/2006/metadata/core-properties"/>
    <ds:schemaRef ds:uri="http://www.w3.org/XML/1998/namespace"/>
    <ds:schemaRef ds:uri="http://purl.org/dc/elements/1.1/"/>
    <ds:schemaRef ds:uri="bb5bbb0b-6c89-44d7-be61-0adfe653f983"/>
    <ds:schemaRef ds:uri="http://schemas.microsoft.com/office/2006/documentManagement/types"/>
    <ds:schemaRef ds:uri="http://purl.org/dc/dcmitype/"/>
    <ds:schemaRef ds:uri="http://schemas.microsoft.com/office/infopath/2007/PartnerControls"/>
    <ds:schemaRef ds:uri="2bc55ecc-363e-43e9-bfac-4ba2e86f45ee"/>
    <ds:schemaRef ds:uri="http://purl.org/dc/terms/"/>
  </ds:schemaRefs>
</ds:datastoreItem>
</file>

<file path=customXml/itemProps3.xml><?xml version="1.0" encoding="utf-8"?>
<ds:datastoreItem xmlns:ds="http://schemas.openxmlformats.org/officeDocument/2006/customXml" ds:itemID="{BC410D68-82B0-49AE-9FAA-05414A4994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c55ecc-363e-43e9-bfac-4ba2e86f45ee"/>
    <ds:schemaRef ds:uri="bb5bbb0b-6c89-44d7-be61-0adfe653f9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Parcel</Template>
  <TotalTime>28769</TotalTime>
  <Words>3833</Words>
  <Application>Microsoft Office PowerPoint</Application>
  <PresentationFormat>On-screen Show (4:3)</PresentationFormat>
  <Paragraphs>431</Paragraphs>
  <Slides>45</Slides>
  <Notes>40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45</vt:i4>
      </vt:variant>
    </vt:vector>
  </HeadingPairs>
  <TitlesOfParts>
    <vt:vector size="53" baseType="lpstr">
      <vt:lpstr>ＭＳ Ｐゴシック</vt:lpstr>
      <vt:lpstr>Arial</vt:lpstr>
      <vt:lpstr>Arial Narrow</vt:lpstr>
      <vt:lpstr>Calibri</vt:lpstr>
      <vt:lpstr>Calibri Light</vt:lpstr>
      <vt:lpstr>Office Theme</vt:lpstr>
      <vt:lpstr>1_Office Theme</vt:lpstr>
      <vt:lpstr>2_Office Theme</vt:lpstr>
      <vt:lpstr>Community College Survey of Student Engagement (CCSSE):  Spring 2019</vt:lpstr>
      <vt:lpstr>Presentation Overview</vt:lpstr>
      <vt:lpstr>CCSSE:  Survey Overview</vt:lpstr>
      <vt:lpstr>What is Student Engagement?</vt:lpstr>
      <vt:lpstr>The Community College Survey of Student Engagement (CCSSE)</vt:lpstr>
      <vt:lpstr>Survey Response Rates</vt:lpstr>
      <vt:lpstr>CCSSE:  Student Profile at Cañada College</vt:lpstr>
      <vt:lpstr>Student Profile: Enrollment Status</vt:lpstr>
      <vt:lpstr>PowerPoint Presentation</vt:lpstr>
      <vt:lpstr>Student Profile: Gender Identity</vt:lpstr>
      <vt:lpstr>PowerPoint Presentation</vt:lpstr>
      <vt:lpstr>Student Profile: Race/Ethnicity</vt:lpstr>
      <vt:lpstr>Student Profile: Educational Attainment</vt:lpstr>
      <vt:lpstr>CCSSE Survey Respondents</vt:lpstr>
      <vt:lpstr>Student Profile: participation in College Life</vt:lpstr>
      <vt:lpstr>Student Aspirations</vt:lpstr>
      <vt:lpstr>Barriers to Persistence</vt:lpstr>
      <vt:lpstr>Students’ major source to pay for tuition </vt:lpstr>
      <vt:lpstr>Working for Pay</vt:lpstr>
      <vt:lpstr>CCSSE: Benchmarks of Effective Educational Practice</vt:lpstr>
      <vt:lpstr>CCSSE Benchmark Scores for Cañada College compared to medium-sized colleges</vt:lpstr>
      <vt:lpstr>Active and Collaborative Learning  </vt:lpstr>
      <vt:lpstr>Student Effort </vt:lpstr>
      <vt:lpstr>Student Effort</vt:lpstr>
      <vt:lpstr>Student Effort:  Class Attendance </vt:lpstr>
      <vt:lpstr>Academic Challenge</vt:lpstr>
      <vt:lpstr>Academic Challenge: complexity of cognitive tasks  </vt:lpstr>
      <vt:lpstr>PowerPoint Presentation</vt:lpstr>
      <vt:lpstr>Student-Faculty Interaction </vt:lpstr>
      <vt:lpstr>Student-Faculty Interaction: Student received prompt feedback from instructors  </vt:lpstr>
      <vt:lpstr>CCSSE: Support for Learners</vt:lpstr>
      <vt:lpstr>Student Use of Student Services</vt:lpstr>
      <vt:lpstr>PowerPoint Presentation</vt:lpstr>
      <vt:lpstr>PowerPoint Presentation</vt:lpstr>
      <vt:lpstr>PowerPoint Presentation</vt:lpstr>
      <vt:lpstr>Support for social and financial issues</vt:lpstr>
      <vt:lpstr>Use of advising &amp; career counseling  </vt:lpstr>
      <vt:lpstr>Registration</vt:lpstr>
      <vt:lpstr>PowerPoint Presentation</vt:lpstr>
      <vt:lpstr>The one response that best describes my experience with orientation when student first came to this college is: </vt:lpstr>
      <vt:lpstr>% of first-term students who develop an education plan</vt:lpstr>
      <vt:lpstr>Reaching Out</vt:lpstr>
      <vt:lpstr>Would you recommend this college  to a friend or family member? </vt:lpstr>
      <vt:lpstr>How would you evaluate your overall educational experience at this college?  </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KSA MacBook</dc:creator>
  <cp:lastModifiedBy>Engel, Karen</cp:lastModifiedBy>
  <cp:revision>1267</cp:revision>
  <dcterms:created xsi:type="dcterms:W3CDTF">2010-12-17T14:40:56Z</dcterms:created>
  <dcterms:modified xsi:type="dcterms:W3CDTF">2019-11-20T21:47:57Z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0x01010029551A415522C74CB2195B1A777E9A7C</vt:lpwstr>
  </property>
</Properties>
</file>