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handoutMasterIdLst>
    <p:handoutMasterId r:id="rId12"/>
  </p:handoutMasterIdLst>
  <p:sldIdLst>
    <p:sldId id="256" r:id="rId5"/>
    <p:sldId id="320" r:id="rId6"/>
    <p:sldId id="319" r:id="rId7"/>
    <p:sldId id="333" r:id="rId8"/>
    <p:sldId id="325" r:id="rId9"/>
    <p:sldId id="324"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33"/>
    <a:srgbClr val="FFFF99"/>
    <a:srgbClr val="00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03" autoAdjust="0"/>
    <p:restoredTop sz="94660"/>
  </p:normalViewPr>
  <p:slideViewPr>
    <p:cSldViewPr snapToGrid="0">
      <p:cViewPr varScale="1">
        <p:scale>
          <a:sx n="81" d="100"/>
          <a:sy n="81" d="100"/>
        </p:scale>
        <p:origin x="25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0912C5E-5ECA-4B7C-8FF5-B46AC71EF330}" type="datetimeFigureOut">
              <a:rPr lang="en-US" smtClean="0"/>
              <a:t>11/9/2023</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450ECB3-A3F7-4337-9F98-DFD14FAD1FE3}" type="slidenum">
              <a:rPr lang="en-US" smtClean="0"/>
              <a:t>‹#›</a:t>
            </a:fld>
            <a:endParaRPr lang="en-US"/>
          </a:p>
        </p:txBody>
      </p:sp>
    </p:spTree>
    <p:extLst>
      <p:ext uri="{BB962C8B-B14F-4D97-AF65-F5344CB8AC3E}">
        <p14:creationId xmlns:p14="http://schemas.microsoft.com/office/powerpoint/2010/main" val="465772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AEC6874-87D3-4708-86B1-114C1FEE74C4}" type="datetimeFigureOut">
              <a:rPr lang="en-US" smtClean="0"/>
              <a:t>11/9/2023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B90EF27-1900-472B-B1D5-4FBEA200263F}" type="slidenum">
              <a:rPr lang="en-US" smtClean="0"/>
              <a:t>‹#›</a:t>
            </a:fld>
            <a:endParaRPr lang="en-US"/>
          </a:p>
        </p:txBody>
      </p:sp>
    </p:spTree>
    <p:extLst>
      <p:ext uri="{BB962C8B-B14F-4D97-AF65-F5344CB8AC3E}">
        <p14:creationId xmlns:p14="http://schemas.microsoft.com/office/powerpoint/2010/main" val="3879257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6C341C4-3268-4241-9C56-054F2F7015E6}"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777227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C341C4-3268-4241-9C56-054F2F7015E6}"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2209771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C341C4-3268-4241-9C56-054F2F7015E6}"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3711770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C341C4-3268-4241-9C56-054F2F7015E6}"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1629396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C341C4-3268-4241-9C56-054F2F7015E6}"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2925189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6C341C4-3268-4241-9C56-054F2F7015E6}" type="datetimeFigureOut">
              <a:rPr lang="en-US" smtClean="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137979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6C341C4-3268-4241-9C56-054F2F7015E6}" type="datetimeFigureOut">
              <a:rPr lang="en-US" smtClean="0"/>
              <a:t>11/9/2023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4213380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6C341C4-3268-4241-9C56-054F2F7015E6}" type="datetimeFigureOut">
              <a:rPr lang="en-US" smtClean="0"/>
              <a:t>11/9/2023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3767115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C341C4-3268-4241-9C56-054F2F7015E6}" type="datetimeFigureOut">
              <a:rPr lang="en-US" smtClean="0"/>
              <a:t>11/9/2023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3318332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C341C4-3268-4241-9C56-054F2F7015E6}" type="datetimeFigureOut">
              <a:rPr lang="en-US" smtClean="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4160264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6C341C4-3268-4241-9C56-054F2F7015E6}" type="datetimeFigureOut">
              <a:rPr lang="en-US" smtClean="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FE41E-F334-4083-80DF-E3288B8CA3FD}" type="slidenum">
              <a:rPr lang="en-US" smtClean="0"/>
              <a:t>‹#›</a:t>
            </a:fld>
            <a:endParaRPr lang="en-US"/>
          </a:p>
        </p:txBody>
      </p:sp>
    </p:spTree>
    <p:extLst>
      <p:ext uri="{BB962C8B-B14F-4D97-AF65-F5344CB8AC3E}">
        <p14:creationId xmlns:p14="http://schemas.microsoft.com/office/powerpoint/2010/main" val="1528323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C341C4-3268-4241-9C56-054F2F7015E6}" type="datetimeFigureOut">
              <a:rPr lang="en-US" smtClean="0"/>
              <a:t>11/9/2023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FE41E-F334-4083-80DF-E3288B8CA3FD}" type="slidenum">
              <a:rPr lang="en-US" smtClean="0"/>
              <a:t>‹#›</a:t>
            </a:fld>
            <a:endParaRPr lang="en-US"/>
          </a:p>
        </p:txBody>
      </p:sp>
    </p:spTree>
    <p:extLst>
      <p:ext uri="{BB962C8B-B14F-4D97-AF65-F5344CB8AC3E}">
        <p14:creationId xmlns:p14="http://schemas.microsoft.com/office/powerpoint/2010/main" val="3957320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cccco.edu/About-Us/Chancellors-Office/Divisions/Educational-Services-and-Support/What-we-do/Curriculum-and-Instruction-Unit/Mathematics-Engineering-Science-Achievemen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leginfo.legislature.ca.gov/faces/billTextClient.xhtml?bill_id=202320240SB44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bertellottil@smccd.edu" TargetMode="External"/><Relationship Id="rId2" Type="http://schemas.openxmlformats.org/officeDocument/2006/relationships/hyperlink" Target="mailto:engelk@smccd.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6352" y="4602347"/>
            <a:ext cx="11252199" cy="953613"/>
          </a:xfrm>
          <a:prstGeom prst="rect">
            <a:avLst/>
          </a:prstGeom>
          <a:noFill/>
        </p:spPr>
        <p:txBody>
          <a:bodyPr wrap="square" rtlCol="0">
            <a:spAutoFit/>
          </a:bodyPr>
          <a:lstStyle/>
          <a:p>
            <a:r>
              <a:rPr lang="en-US" sz="5500" b="1" dirty="0">
                <a:latin typeface="Calibri" panose="020F0502020204030204" pitchFamily="34" charset="0"/>
                <a:cs typeface="Calibri" panose="020F0502020204030204" pitchFamily="34" charset="0"/>
              </a:rPr>
              <a:t>Position: Director of MESA</a:t>
            </a:r>
          </a:p>
        </p:txBody>
      </p:sp>
      <p:sp>
        <p:nvSpPr>
          <p:cNvPr id="5" name="Rectangle 4">
            <a:extLst>
              <a:ext uri="{FF2B5EF4-FFF2-40B4-BE49-F238E27FC236}">
                <a16:creationId xmlns:a16="http://schemas.microsoft.com/office/drawing/2014/main" id="{7CFA1314-8F33-4955-BE2C-917B786340CE}"/>
              </a:ext>
            </a:extLst>
          </p:cNvPr>
          <p:cNvSpPr/>
          <p:nvPr/>
        </p:nvSpPr>
        <p:spPr>
          <a:xfrm rot="5400000">
            <a:off x="-3086129" y="3081031"/>
            <a:ext cx="6863099" cy="690843"/>
          </a:xfrm>
          <a:prstGeom prst="rect">
            <a:avLst/>
          </a:prstGeom>
          <a:solidFill>
            <a:srgbClr val="0066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9" name="Rectangle 8">
            <a:extLst>
              <a:ext uri="{FF2B5EF4-FFF2-40B4-BE49-F238E27FC236}">
                <a16:creationId xmlns:a16="http://schemas.microsoft.com/office/drawing/2014/main" id="{E427F1B6-B5E8-443C-B43C-D19FEB5E0FCE}"/>
              </a:ext>
            </a:extLst>
          </p:cNvPr>
          <p:cNvSpPr/>
          <p:nvPr/>
        </p:nvSpPr>
        <p:spPr>
          <a:xfrm rot="5400000">
            <a:off x="-2254053" y="3908923"/>
            <a:ext cx="5786981" cy="102734"/>
          </a:xfrm>
          <a:prstGeom prst="rect">
            <a:avLst/>
          </a:prstGeom>
          <a:solidFill>
            <a:srgbClr val="FFCC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00"/>
          </a:p>
        </p:txBody>
      </p:sp>
      <p:sp>
        <p:nvSpPr>
          <p:cNvPr id="6" name="Rectangle 9">
            <a:extLst>
              <a:ext uri="{FF2B5EF4-FFF2-40B4-BE49-F238E27FC236}">
                <a16:creationId xmlns:a16="http://schemas.microsoft.com/office/drawing/2014/main" id="{48C3CA36-8AC6-47B4-9365-B3EC4FBFB9A1}"/>
              </a:ext>
            </a:extLst>
          </p:cNvPr>
          <p:cNvSpPr/>
          <p:nvPr/>
        </p:nvSpPr>
        <p:spPr>
          <a:xfrm rot="16200000" flipH="1">
            <a:off x="-548626" y="539379"/>
            <a:ext cx="1788160" cy="690775"/>
          </a:xfrm>
          <a:custGeom>
            <a:avLst/>
            <a:gdLst>
              <a:gd name="connsiteX0" fmla="*/ 0 w 1995342"/>
              <a:gd name="connsiteY0" fmla="*/ 0 h 690843"/>
              <a:gd name="connsiteX1" fmla="*/ 1995342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375630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427711 w 1995342"/>
              <a:gd name="connsiteY1" fmla="*/ 53873 h 690843"/>
              <a:gd name="connsiteX2" fmla="*/ 1995342 w 1995342"/>
              <a:gd name="connsiteY2" fmla="*/ 690843 h 690843"/>
              <a:gd name="connsiteX3" fmla="*/ 0 w 1995342"/>
              <a:gd name="connsiteY3" fmla="*/ 690843 h 690843"/>
              <a:gd name="connsiteX4" fmla="*/ 0 w 1995342"/>
              <a:gd name="connsiteY4" fmla="*/ 0 h 690843"/>
              <a:gd name="connsiteX0" fmla="*/ 26571 w 1995342"/>
              <a:gd name="connsiteY0" fmla="*/ 15898 h 636970"/>
              <a:gd name="connsiteX1" fmla="*/ 1427711 w 1995342"/>
              <a:gd name="connsiteY1" fmla="*/ 0 h 636970"/>
              <a:gd name="connsiteX2" fmla="*/ 1995342 w 1995342"/>
              <a:gd name="connsiteY2" fmla="*/ 636970 h 636970"/>
              <a:gd name="connsiteX3" fmla="*/ 0 w 1995342"/>
              <a:gd name="connsiteY3" fmla="*/ 636970 h 636970"/>
              <a:gd name="connsiteX4" fmla="*/ 26571 w 1995342"/>
              <a:gd name="connsiteY4" fmla="*/ 15898 h 636970"/>
              <a:gd name="connsiteX0" fmla="*/ 0 w 1995342"/>
              <a:gd name="connsiteY0" fmla="*/ 0 h 640502"/>
              <a:gd name="connsiteX1" fmla="*/ 1427711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20271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39402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1528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2591 w 1995342"/>
              <a:gd name="connsiteY1" fmla="*/ 882 h 640502"/>
              <a:gd name="connsiteX2" fmla="*/ 1995342 w 1995342"/>
              <a:gd name="connsiteY2" fmla="*/ 640502 h 640502"/>
              <a:gd name="connsiteX3" fmla="*/ 0 w 1995342"/>
              <a:gd name="connsiteY3" fmla="*/ 640502 h 640502"/>
              <a:gd name="connsiteX4" fmla="*/ 0 w 1995342"/>
              <a:gd name="connsiteY4" fmla="*/ 0 h 64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42" h="640502">
                <a:moveTo>
                  <a:pt x="0" y="0"/>
                </a:moveTo>
                <a:lnTo>
                  <a:pt x="1442591" y="882"/>
                </a:lnTo>
                <a:lnTo>
                  <a:pt x="1995342" y="640502"/>
                </a:lnTo>
                <a:lnTo>
                  <a:pt x="0" y="640502"/>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100" dirty="0"/>
          </a:p>
        </p:txBody>
      </p:sp>
      <p:pic>
        <p:nvPicPr>
          <p:cNvPr id="7" name="Picture 6">
            <a:extLst>
              <a:ext uri="{FF2B5EF4-FFF2-40B4-BE49-F238E27FC236}">
                <a16:creationId xmlns:a16="http://schemas.microsoft.com/office/drawing/2014/main" id="{4839DBB2-6311-461A-8BB6-3B89C2E078B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86989" y="340584"/>
            <a:ext cx="4428504" cy="1988962"/>
          </a:xfrm>
          <a:prstGeom prst="rect">
            <a:avLst/>
          </a:prstGeom>
        </p:spPr>
      </p:pic>
      <p:sp>
        <p:nvSpPr>
          <p:cNvPr id="8" name="TextBox 7">
            <a:extLst>
              <a:ext uri="{FF2B5EF4-FFF2-40B4-BE49-F238E27FC236}">
                <a16:creationId xmlns:a16="http://schemas.microsoft.com/office/drawing/2014/main" id="{CED26B12-0F61-4F71-BA2F-2AC9680C93C9}"/>
              </a:ext>
            </a:extLst>
          </p:cNvPr>
          <p:cNvSpPr txBox="1"/>
          <p:nvPr/>
        </p:nvSpPr>
        <p:spPr>
          <a:xfrm>
            <a:off x="796352" y="5574641"/>
            <a:ext cx="11252199" cy="630942"/>
          </a:xfrm>
          <a:prstGeom prst="rect">
            <a:avLst/>
          </a:prstGeom>
          <a:noFill/>
        </p:spPr>
        <p:txBody>
          <a:bodyPr wrap="square" rtlCol="0">
            <a:spAutoFit/>
          </a:bodyPr>
          <a:lstStyle/>
          <a:p>
            <a:r>
              <a:rPr lang="en-US" sz="3500" b="1" dirty="0">
                <a:solidFill>
                  <a:schemeClr val="accent6">
                    <a:lumMod val="50000"/>
                  </a:schemeClr>
                </a:solidFill>
                <a:latin typeface="Calibri" panose="020F0502020204030204" pitchFamily="34" charset="0"/>
                <a:cs typeface="Calibri" panose="020F0502020204030204" pitchFamily="34" charset="0"/>
              </a:rPr>
              <a:t>Requested by: Academic Support &amp; Learning Tech.</a:t>
            </a:r>
          </a:p>
        </p:txBody>
      </p:sp>
      <p:sp>
        <p:nvSpPr>
          <p:cNvPr id="10" name="TextBox 9">
            <a:extLst>
              <a:ext uri="{FF2B5EF4-FFF2-40B4-BE49-F238E27FC236}">
                <a16:creationId xmlns:a16="http://schemas.microsoft.com/office/drawing/2014/main" id="{AB432A39-691F-4E1E-872A-4E05A021166B}"/>
              </a:ext>
            </a:extLst>
          </p:cNvPr>
          <p:cNvSpPr txBox="1"/>
          <p:nvPr/>
        </p:nvSpPr>
        <p:spPr>
          <a:xfrm>
            <a:off x="690805" y="2850743"/>
            <a:ext cx="11252199" cy="1200329"/>
          </a:xfrm>
          <a:prstGeom prst="rect">
            <a:avLst/>
          </a:prstGeom>
          <a:noFill/>
        </p:spPr>
        <p:txBody>
          <a:bodyPr wrap="square" rtlCol="0">
            <a:spAutoFit/>
          </a:bodyPr>
          <a:lstStyle/>
          <a:p>
            <a:pPr algn="ctr"/>
            <a:r>
              <a:rPr lang="en-US" sz="2400" b="1" spc="600" dirty="0">
                <a:solidFill>
                  <a:schemeClr val="tx1">
                    <a:lumMod val="65000"/>
                    <a:lumOff val="35000"/>
                  </a:schemeClr>
                </a:solidFill>
                <a:latin typeface="Calibri" panose="020F0502020204030204" pitchFamily="34" charset="0"/>
                <a:cs typeface="Calibri" panose="020F0502020204030204" pitchFamily="34" charset="0"/>
              </a:rPr>
              <a:t>Program Review</a:t>
            </a:r>
          </a:p>
          <a:p>
            <a:pPr algn="ctr"/>
            <a:r>
              <a:rPr lang="en-US" sz="2400" b="1" spc="600" dirty="0">
                <a:solidFill>
                  <a:schemeClr val="tx1">
                    <a:lumMod val="65000"/>
                    <a:lumOff val="35000"/>
                  </a:schemeClr>
                </a:solidFill>
                <a:latin typeface="Calibri" panose="020F0502020204030204" pitchFamily="34" charset="0"/>
                <a:cs typeface="Calibri" panose="020F0502020204030204" pitchFamily="34" charset="0"/>
              </a:rPr>
              <a:t>New Position Request Presentation </a:t>
            </a:r>
          </a:p>
          <a:p>
            <a:pPr algn="ctr"/>
            <a:r>
              <a:rPr lang="en-US" sz="2400" b="1" spc="600" dirty="0">
                <a:solidFill>
                  <a:schemeClr val="tx1">
                    <a:lumMod val="65000"/>
                    <a:lumOff val="35000"/>
                  </a:schemeClr>
                </a:solidFill>
                <a:latin typeface="Calibri" panose="020F0502020204030204" pitchFamily="34" charset="0"/>
                <a:cs typeface="Calibri" panose="020F0502020204030204" pitchFamily="34" charset="0"/>
              </a:rPr>
              <a:t>TEMPLATE</a:t>
            </a:r>
          </a:p>
        </p:txBody>
      </p:sp>
    </p:spTree>
    <p:extLst>
      <p:ext uri="{BB962C8B-B14F-4D97-AF65-F5344CB8AC3E}">
        <p14:creationId xmlns:p14="http://schemas.microsoft.com/office/powerpoint/2010/main" val="1988831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820" y="851132"/>
            <a:ext cx="10515600" cy="1325563"/>
          </a:xfrm>
        </p:spPr>
        <p:txBody>
          <a:bodyPr>
            <a:normAutofit/>
          </a:bodyPr>
          <a:lstStyle/>
          <a:p>
            <a:r>
              <a:rPr lang="en-US" sz="2900" b="1" dirty="0">
                <a:latin typeface="Calibri" panose="020F0502020204030204" pitchFamily="34" charset="0"/>
                <a:cs typeface="Calibri" panose="020F0502020204030204" pitchFamily="34" charset="0"/>
              </a:rPr>
              <a:t>MESA Director</a:t>
            </a:r>
          </a:p>
        </p:txBody>
      </p:sp>
      <p:sp>
        <p:nvSpPr>
          <p:cNvPr id="3" name="Content Placeholder 2"/>
          <p:cNvSpPr>
            <a:spLocks noGrp="1"/>
          </p:cNvSpPr>
          <p:nvPr>
            <p:ph idx="1"/>
          </p:nvPr>
        </p:nvSpPr>
        <p:spPr>
          <a:xfrm>
            <a:off x="539015" y="2035322"/>
            <a:ext cx="11040177" cy="4822677"/>
          </a:xfrm>
        </p:spPr>
        <p:txBody>
          <a:bodyPr>
            <a:normAutofit/>
          </a:bodyPr>
          <a:lstStyle/>
          <a:p>
            <a:r>
              <a:rPr lang="en-US" dirty="0"/>
              <a:t>The term of this grant is from July 24, 2023 through July 31, 2027. </a:t>
            </a:r>
          </a:p>
          <a:p>
            <a:r>
              <a:rPr lang="en-US" dirty="0"/>
              <a:t>$280,000 per year and can cover cost of Director position</a:t>
            </a:r>
          </a:p>
          <a:p>
            <a:pPr marL="0" indent="0">
              <a:buNone/>
            </a:pPr>
            <a:endParaRPr lang="en-US" dirty="0"/>
          </a:p>
          <a:p>
            <a:endParaRPr lang="en-US" dirty="0"/>
          </a:p>
          <a:p>
            <a:endParaRPr lang="en-US" dirty="0"/>
          </a:p>
          <a:p>
            <a:endParaRPr lang="en-US" dirty="0"/>
          </a:p>
          <a:p>
            <a:pPr marL="0" indent="0">
              <a:buNone/>
            </a:pPr>
            <a:r>
              <a:rPr lang="en-US" sz="1400" i="1" dirty="0"/>
              <a:t>Student Enrollment &amp; Demographics dashboard, PRIE</a:t>
            </a:r>
          </a:p>
        </p:txBody>
      </p:sp>
      <p:sp>
        <p:nvSpPr>
          <p:cNvPr id="4" name="Rectangle 3">
            <a:extLst>
              <a:ext uri="{FF2B5EF4-FFF2-40B4-BE49-F238E27FC236}">
                <a16:creationId xmlns:a16="http://schemas.microsoft.com/office/drawing/2014/main" id="{BF518A3A-ECE0-42A2-BD7B-43096BD7B6FA}"/>
              </a:ext>
            </a:extLst>
          </p:cNvPr>
          <p:cNvSpPr/>
          <p:nvPr/>
        </p:nvSpPr>
        <p:spPr>
          <a:xfrm>
            <a:off x="366852" y="228614"/>
            <a:ext cx="11458296" cy="690843"/>
          </a:xfrm>
          <a:prstGeom prst="rect">
            <a:avLst/>
          </a:prstGeom>
          <a:solidFill>
            <a:srgbClr val="0066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5" name="Title 1"/>
          <p:cNvSpPr txBox="1">
            <a:spLocks/>
          </p:cNvSpPr>
          <p:nvPr/>
        </p:nvSpPr>
        <p:spPr>
          <a:xfrm>
            <a:off x="733704" y="323024"/>
            <a:ext cx="10515600" cy="52810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400" b="1" dirty="0">
                <a:solidFill>
                  <a:schemeClr val="bg1"/>
                </a:solidFill>
                <a:effectLst>
                  <a:outerShdw blurRad="50800" dist="50800" dir="5400000" algn="ctr" rotWithShape="0">
                    <a:srgbClr val="000000">
                      <a:alpha val="43137"/>
                    </a:srgbClr>
                  </a:outerShdw>
                </a:effectLst>
                <a:latin typeface="Franklin Gothic Book" panose="020B0503020102020204" pitchFamily="34" charset="0"/>
              </a:rPr>
              <a:t>Context</a:t>
            </a:r>
          </a:p>
        </p:txBody>
      </p:sp>
      <p:sp>
        <p:nvSpPr>
          <p:cNvPr id="6" name="Rectangle 9">
            <a:extLst>
              <a:ext uri="{FF2B5EF4-FFF2-40B4-BE49-F238E27FC236}">
                <a16:creationId xmlns:a16="http://schemas.microsoft.com/office/drawing/2014/main" id="{29C5912D-DD36-465B-BD92-BB0220505875}"/>
              </a:ext>
            </a:extLst>
          </p:cNvPr>
          <p:cNvSpPr/>
          <p:nvPr/>
        </p:nvSpPr>
        <p:spPr>
          <a:xfrm rot="10800000" flipH="1">
            <a:off x="366852" y="228614"/>
            <a:ext cx="1788160" cy="690775"/>
          </a:xfrm>
          <a:custGeom>
            <a:avLst/>
            <a:gdLst>
              <a:gd name="connsiteX0" fmla="*/ 0 w 1995342"/>
              <a:gd name="connsiteY0" fmla="*/ 0 h 690843"/>
              <a:gd name="connsiteX1" fmla="*/ 1995342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375630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427711 w 1995342"/>
              <a:gd name="connsiteY1" fmla="*/ 53873 h 690843"/>
              <a:gd name="connsiteX2" fmla="*/ 1995342 w 1995342"/>
              <a:gd name="connsiteY2" fmla="*/ 690843 h 690843"/>
              <a:gd name="connsiteX3" fmla="*/ 0 w 1995342"/>
              <a:gd name="connsiteY3" fmla="*/ 690843 h 690843"/>
              <a:gd name="connsiteX4" fmla="*/ 0 w 1995342"/>
              <a:gd name="connsiteY4" fmla="*/ 0 h 690843"/>
              <a:gd name="connsiteX0" fmla="*/ 26571 w 1995342"/>
              <a:gd name="connsiteY0" fmla="*/ 15898 h 636970"/>
              <a:gd name="connsiteX1" fmla="*/ 1427711 w 1995342"/>
              <a:gd name="connsiteY1" fmla="*/ 0 h 636970"/>
              <a:gd name="connsiteX2" fmla="*/ 1995342 w 1995342"/>
              <a:gd name="connsiteY2" fmla="*/ 636970 h 636970"/>
              <a:gd name="connsiteX3" fmla="*/ 0 w 1995342"/>
              <a:gd name="connsiteY3" fmla="*/ 636970 h 636970"/>
              <a:gd name="connsiteX4" fmla="*/ 26571 w 1995342"/>
              <a:gd name="connsiteY4" fmla="*/ 15898 h 636970"/>
              <a:gd name="connsiteX0" fmla="*/ 0 w 1995342"/>
              <a:gd name="connsiteY0" fmla="*/ 0 h 640502"/>
              <a:gd name="connsiteX1" fmla="*/ 1427711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20271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39402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1528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2591 w 1995342"/>
              <a:gd name="connsiteY1" fmla="*/ 882 h 640502"/>
              <a:gd name="connsiteX2" fmla="*/ 1995342 w 1995342"/>
              <a:gd name="connsiteY2" fmla="*/ 640502 h 640502"/>
              <a:gd name="connsiteX3" fmla="*/ 0 w 1995342"/>
              <a:gd name="connsiteY3" fmla="*/ 640502 h 640502"/>
              <a:gd name="connsiteX4" fmla="*/ 0 w 1995342"/>
              <a:gd name="connsiteY4" fmla="*/ 0 h 64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42" h="640502">
                <a:moveTo>
                  <a:pt x="0" y="0"/>
                </a:moveTo>
                <a:lnTo>
                  <a:pt x="1442591" y="882"/>
                </a:lnTo>
                <a:lnTo>
                  <a:pt x="1995342" y="640502"/>
                </a:lnTo>
                <a:lnTo>
                  <a:pt x="0" y="640502"/>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100" dirty="0"/>
          </a:p>
        </p:txBody>
      </p:sp>
      <p:graphicFrame>
        <p:nvGraphicFramePr>
          <p:cNvPr id="7" name="Table 6">
            <a:extLst>
              <a:ext uri="{FF2B5EF4-FFF2-40B4-BE49-F238E27FC236}">
                <a16:creationId xmlns:a16="http://schemas.microsoft.com/office/drawing/2014/main" id="{6EB28368-CC76-41B4-9B44-7DFAEF4398CD}"/>
              </a:ext>
            </a:extLst>
          </p:cNvPr>
          <p:cNvGraphicFramePr>
            <a:graphicFrameLocks noGrp="1"/>
          </p:cNvGraphicFramePr>
          <p:nvPr>
            <p:extLst>
              <p:ext uri="{D42A27DB-BD31-4B8C-83A1-F6EECF244321}">
                <p14:modId xmlns:p14="http://schemas.microsoft.com/office/powerpoint/2010/main" val="1873965490"/>
              </p:ext>
            </p:extLst>
          </p:nvPr>
        </p:nvGraphicFramePr>
        <p:xfrm>
          <a:off x="612808" y="3292560"/>
          <a:ext cx="10178718" cy="1656080"/>
        </p:xfrm>
        <a:graphic>
          <a:graphicData uri="http://schemas.openxmlformats.org/drawingml/2006/table">
            <a:tbl>
              <a:tblPr firstRow="1" bandRow="1">
                <a:tableStyleId>{5C22544A-7EE6-4342-B048-85BDC9FD1C3A}</a:tableStyleId>
              </a:tblPr>
              <a:tblGrid>
                <a:gridCol w="1546358">
                  <a:extLst>
                    <a:ext uri="{9D8B030D-6E8A-4147-A177-3AD203B41FA5}">
                      <a16:colId xmlns:a16="http://schemas.microsoft.com/office/drawing/2014/main" val="981295824"/>
                    </a:ext>
                  </a:extLst>
                </a:gridCol>
                <a:gridCol w="736270">
                  <a:extLst>
                    <a:ext uri="{9D8B030D-6E8A-4147-A177-3AD203B41FA5}">
                      <a16:colId xmlns:a16="http://schemas.microsoft.com/office/drawing/2014/main" val="347533712"/>
                    </a:ext>
                  </a:extLst>
                </a:gridCol>
                <a:gridCol w="1054910">
                  <a:extLst>
                    <a:ext uri="{9D8B030D-6E8A-4147-A177-3AD203B41FA5}">
                      <a16:colId xmlns:a16="http://schemas.microsoft.com/office/drawing/2014/main" val="3808417220"/>
                    </a:ext>
                  </a:extLst>
                </a:gridCol>
                <a:gridCol w="1112513">
                  <a:extLst>
                    <a:ext uri="{9D8B030D-6E8A-4147-A177-3AD203B41FA5}">
                      <a16:colId xmlns:a16="http://schemas.microsoft.com/office/drawing/2014/main" val="3275869326"/>
                    </a:ext>
                  </a:extLst>
                </a:gridCol>
                <a:gridCol w="1112513">
                  <a:extLst>
                    <a:ext uri="{9D8B030D-6E8A-4147-A177-3AD203B41FA5}">
                      <a16:colId xmlns:a16="http://schemas.microsoft.com/office/drawing/2014/main" val="2294525570"/>
                    </a:ext>
                  </a:extLst>
                </a:gridCol>
                <a:gridCol w="1112513">
                  <a:extLst>
                    <a:ext uri="{9D8B030D-6E8A-4147-A177-3AD203B41FA5}">
                      <a16:colId xmlns:a16="http://schemas.microsoft.com/office/drawing/2014/main" val="2056779670"/>
                    </a:ext>
                  </a:extLst>
                </a:gridCol>
                <a:gridCol w="1112513">
                  <a:extLst>
                    <a:ext uri="{9D8B030D-6E8A-4147-A177-3AD203B41FA5}">
                      <a16:colId xmlns:a16="http://schemas.microsoft.com/office/drawing/2014/main" val="1941466227"/>
                    </a:ext>
                  </a:extLst>
                </a:gridCol>
                <a:gridCol w="1209995">
                  <a:extLst>
                    <a:ext uri="{9D8B030D-6E8A-4147-A177-3AD203B41FA5}">
                      <a16:colId xmlns:a16="http://schemas.microsoft.com/office/drawing/2014/main" val="3539933363"/>
                    </a:ext>
                  </a:extLst>
                </a:gridCol>
                <a:gridCol w="1181133">
                  <a:extLst>
                    <a:ext uri="{9D8B030D-6E8A-4147-A177-3AD203B41FA5}">
                      <a16:colId xmlns:a16="http://schemas.microsoft.com/office/drawing/2014/main" val="2225486628"/>
                    </a:ext>
                  </a:extLst>
                </a:gridCol>
              </a:tblGrid>
              <a:tr h="370840">
                <a:tc>
                  <a:txBody>
                    <a:bodyPr/>
                    <a:lstStyle/>
                    <a:p>
                      <a:r>
                        <a:rPr lang="en-US" dirty="0"/>
                        <a:t>Student Enrollment &amp; Demographics</a:t>
                      </a:r>
                    </a:p>
                  </a:txBody>
                  <a:tcPr/>
                </a:tc>
                <a:tc>
                  <a:txBody>
                    <a:bodyPr/>
                    <a:lstStyle/>
                    <a:p>
                      <a:r>
                        <a:rPr lang="en-US" dirty="0"/>
                        <a:t>Asian</a:t>
                      </a:r>
                    </a:p>
                  </a:txBody>
                  <a:tcPr/>
                </a:tc>
                <a:tc>
                  <a:txBody>
                    <a:bodyPr/>
                    <a:lstStyle/>
                    <a:p>
                      <a:r>
                        <a:rPr lang="en-US" dirty="0"/>
                        <a:t>Black Non-Hispanic</a:t>
                      </a:r>
                    </a:p>
                  </a:txBody>
                  <a:tcPr/>
                </a:tc>
                <a:tc>
                  <a:txBody>
                    <a:bodyPr/>
                    <a:lstStyle/>
                    <a:p>
                      <a:r>
                        <a:rPr lang="en-US" dirty="0"/>
                        <a:t>Filipino</a:t>
                      </a:r>
                    </a:p>
                  </a:txBody>
                  <a:tcPr/>
                </a:tc>
                <a:tc>
                  <a:txBody>
                    <a:bodyPr/>
                    <a:lstStyle/>
                    <a:p>
                      <a:r>
                        <a:rPr lang="en-US" dirty="0"/>
                        <a:t>Hispanic</a:t>
                      </a:r>
                    </a:p>
                  </a:txBody>
                  <a:tcPr/>
                </a:tc>
                <a:tc>
                  <a:txBody>
                    <a:bodyPr/>
                    <a:lstStyle/>
                    <a:p>
                      <a:r>
                        <a:rPr lang="en-US" dirty="0"/>
                        <a:t>Multi-races</a:t>
                      </a:r>
                    </a:p>
                  </a:txBody>
                  <a:tcPr/>
                </a:tc>
                <a:tc>
                  <a:txBody>
                    <a:bodyPr/>
                    <a:lstStyle/>
                    <a:p>
                      <a:r>
                        <a:rPr lang="en-US" dirty="0"/>
                        <a:t>Pacific Islander</a:t>
                      </a:r>
                    </a:p>
                  </a:txBody>
                  <a:tcPr/>
                </a:tc>
                <a:tc>
                  <a:txBody>
                    <a:bodyPr/>
                    <a:lstStyle/>
                    <a:p>
                      <a:r>
                        <a:rPr lang="en-US" dirty="0"/>
                        <a:t>Unknown</a:t>
                      </a:r>
                    </a:p>
                  </a:txBody>
                  <a:tcPr/>
                </a:tc>
                <a:tc>
                  <a:txBody>
                    <a:bodyPr/>
                    <a:lstStyle/>
                    <a:p>
                      <a:r>
                        <a:rPr lang="en-US" dirty="0"/>
                        <a:t>White Non-Hispanic</a:t>
                      </a:r>
                    </a:p>
                  </a:txBody>
                  <a:tcPr/>
                </a:tc>
                <a:extLst>
                  <a:ext uri="{0D108BD9-81ED-4DB2-BD59-A6C34878D82A}">
                    <a16:rowId xmlns:a16="http://schemas.microsoft.com/office/drawing/2014/main" val="3761121039"/>
                  </a:ext>
                </a:extLst>
              </a:tr>
              <a:tr h="370840">
                <a:tc>
                  <a:txBody>
                    <a:bodyPr/>
                    <a:lstStyle/>
                    <a:p>
                      <a:r>
                        <a:rPr lang="en-US" dirty="0"/>
                        <a:t>Headcount</a:t>
                      </a:r>
                    </a:p>
                  </a:txBody>
                  <a:tcPr/>
                </a:tc>
                <a:tc>
                  <a:txBody>
                    <a:bodyPr/>
                    <a:lstStyle/>
                    <a:p>
                      <a:r>
                        <a:rPr lang="en-US" dirty="0"/>
                        <a:t>740</a:t>
                      </a:r>
                    </a:p>
                  </a:txBody>
                  <a:tcPr/>
                </a:tc>
                <a:tc>
                  <a:txBody>
                    <a:bodyPr/>
                    <a:lstStyle/>
                    <a:p>
                      <a:r>
                        <a:rPr lang="en-US" dirty="0"/>
                        <a:t>109</a:t>
                      </a:r>
                    </a:p>
                  </a:txBody>
                  <a:tcPr/>
                </a:tc>
                <a:tc>
                  <a:txBody>
                    <a:bodyPr/>
                    <a:lstStyle/>
                    <a:p>
                      <a:r>
                        <a:rPr lang="en-US" dirty="0"/>
                        <a:t>273</a:t>
                      </a:r>
                    </a:p>
                  </a:txBody>
                  <a:tcPr/>
                </a:tc>
                <a:tc>
                  <a:txBody>
                    <a:bodyPr/>
                    <a:lstStyle/>
                    <a:p>
                      <a:r>
                        <a:rPr lang="en-US" dirty="0"/>
                        <a:t>1563</a:t>
                      </a:r>
                    </a:p>
                  </a:txBody>
                  <a:tcPr/>
                </a:tc>
                <a:tc>
                  <a:txBody>
                    <a:bodyPr/>
                    <a:lstStyle/>
                    <a:p>
                      <a:r>
                        <a:rPr lang="en-US" dirty="0"/>
                        <a:t>315</a:t>
                      </a:r>
                    </a:p>
                  </a:txBody>
                  <a:tcPr/>
                </a:tc>
                <a:tc>
                  <a:txBody>
                    <a:bodyPr/>
                    <a:lstStyle/>
                    <a:p>
                      <a:r>
                        <a:rPr lang="en-US" dirty="0"/>
                        <a:t>70</a:t>
                      </a:r>
                    </a:p>
                  </a:txBody>
                  <a:tcPr/>
                </a:tc>
                <a:tc>
                  <a:txBody>
                    <a:bodyPr/>
                    <a:lstStyle/>
                    <a:p>
                      <a:r>
                        <a:rPr lang="en-US" dirty="0"/>
                        <a:t>136</a:t>
                      </a:r>
                    </a:p>
                  </a:txBody>
                  <a:tcPr/>
                </a:tc>
                <a:tc>
                  <a:txBody>
                    <a:bodyPr/>
                    <a:lstStyle/>
                    <a:p>
                      <a:r>
                        <a:rPr lang="en-US" dirty="0"/>
                        <a:t>885</a:t>
                      </a:r>
                    </a:p>
                  </a:txBody>
                  <a:tcPr/>
                </a:tc>
                <a:extLst>
                  <a:ext uri="{0D108BD9-81ED-4DB2-BD59-A6C34878D82A}">
                    <a16:rowId xmlns:a16="http://schemas.microsoft.com/office/drawing/2014/main" val="3740234235"/>
                  </a:ext>
                </a:extLst>
              </a:tr>
              <a:tr h="370840">
                <a:tc>
                  <a:txBody>
                    <a:bodyPr/>
                    <a:lstStyle/>
                    <a:p>
                      <a:r>
                        <a:rPr lang="en-US" dirty="0"/>
                        <a:t>Success Rate</a:t>
                      </a:r>
                    </a:p>
                  </a:txBody>
                  <a:tcPr/>
                </a:tc>
                <a:tc>
                  <a:txBody>
                    <a:bodyPr/>
                    <a:lstStyle/>
                    <a:p>
                      <a:r>
                        <a:rPr lang="en-US" dirty="0"/>
                        <a:t>84.7</a:t>
                      </a:r>
                    </a:p>
                  </a:txBody>
                  <a:tcPr/>
                </a:tc>
                <a:tc>
                  <a:txBody>
                    <a:bodyPr/>
                    <a:lstStyle/>
                    <a:p>
                      <a:r>
                        <a:rPr lang="en-US" dirty="0"/>
                        <a:t>62.2</a:t>
                      </a:r>
                    </a:p>
                  </a:txBody>
                  <a:tcPr/>
                </a:tc>
                <a:tc>
                  <a:txBody>
                    <a:bodyPr/>
                    <a:lstStyle/>
                    <a:p>
                      <a:r>
                        <a:rPr lang="en-US" dirty="0"/>
                        <a:t>73.9</a:t>
                      </a:r>
                    </a:p>
                  </a:txBody>
                  <a:tcPr/>
                </a:tc>
                <a:tc>
                  <a:txBody>
                    <a:bodyPr/>
                    <a:lstStyle/>
                    <a:p>
                      <a:r>
                        <a:rPr lang="en-US" dirty="0"/>
                        <a:t>62.4</a:t>
                      </a:r>
                    </a:p>
                  </a:txBody>
                  <a:tcPr/>
                </a:tc>
                <a:tc>
                  <a:txBody>
                    <a:bodyPr/>
                    <a:lstStyle/>
                    <a:p>
                      <a:r>
                        <a:rPr lang="en-US" dirty="0"/>
                        <a:t>75.1</a:t>
                      </a:r>
                    </a:p>
                  </a:txBody>
                  <a:tcPr/>
                </a:tc>
                <a:tc>
                  <a:txBody>
                    <a:bodyPr/>
                    <a:lstStyle/>
                    <a:p>
                      <a:r>
                        <a:rPr lang="en-US" dirty="0"/>
                        <a:t>57.9</a:t>
                      </a:r>
                    </a:p>
                  </a:txBody>
                  <a:tcPr/>
                </a:tc>
                <a:tc>
                  <a:txBody>
                    <a:bodyPr/>
                    <a:lstStyle/>
                    <a:p>
                      <a:r>
                        <a:rPr lang="en-US" dirty="0"/>
                        <a:t>73.5</a:t>
                      </a:r>
                    </a:p>
                  </a:txBody>
                  <a:tcPr/>
                </a:tc>
                <a:tc>
                  <a:txBody>
                    <a:bodyPr/>
                    <a:lstStyle/>
                    <a:p>
                      <a:r>
                        <a:rPr lang="en-US" dirty="0"/>
                        <a:t>78.7</a:t>
                      </a:r>
                    </a:p>
                  </a:txBody>
                  <a:tcPr/>
                </a:tc>
                <a:extLst>
                  <a:ext uri="{0D108BD9-81ED-4DB2-BD59-A6C34878D82A}">
                    <a16:rowId xmlns:a16="http://schemas.microsoft.com/office/drawing/2014/main" val="212137908"/>
                  </a:ext>
                </a:extLst>
              </a:tr>
            </a:tbl>
          </a:graphicData>
        </a:graphic>
      </p:graphicFrame>
    </p:spTree>
    <p:extLst>
      <p:ext uri="{BB962C8B-B14F-4D97-AF65-F5344CB8AC3E}">
        <p14:creationId xmlns:p14="http://schemas.microsoft.com/office/powerpoint/2010/main" val="1600586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852" y="808419"/>
            <a:ext cx="10986948" cy="1325563"/>
          </a:xfrm>
        </p:spPr>
        <p:txBody>
          <a:bodyPr>
            <a:normAutofit/>
          </a:bodyPr>
          <a:lstStyle/>
          <a:p>
            <a:r>
              <a:rPr lang="en-US" sz="2900" b="1" dirty="0">
                <a:latin typeface="Calibri" panose="020F0502020204030204" pitchFamily="34" charset="0"/>
                <a:cs typeface="Calibri" panose="020F0502020204030204" pitchFamily="34" charset="0"/>
              </a:rPr>
              <a:t>MESA Director</a:t>
            </a:r>
          </a:p>
        </p:txBody>
      </p:sp>
      <p:sp>
        <p:nvSpPr>
          <p:cNvPr id="3" name="Content Placeholder 2"/>
          <p:cNvSpPr>
            <a:spLocks noGrp="1"/>
          </p:cNvSpPr>
          <p:nvPr>
            <p:ph idx="1"/>
          </p:nvPr>
        </p:nvSpPr>
        <p:spPr>
          <a:xfrm>
            <a:off x="518160" y="2022943"/>
            <a:ext cx="11155680" cy="4835057"/>
          </a:xfrm>
        </p:spPr>
        <p:txBody>
          <a:bodyPr>
            <a:normAutofit/>
          </a:bodyPr>
          <a:lstStyle/>
          <a:p>
            <a:r>
              <a:rPr lang="en-US" dirty="0">
                <a:hlinkClick r:id="rId2"/>
              </a:rPr>
              <a:t>This is a 12-month full-time position </a:t>
            </a:r>
            <a:endParaRPr lang="en-US" dirty="0"/>
          </a:p>
          <a:p>
            <a:r>
              <a:rPr lang="en-US" dirty="0"/>
              <a:t>State award funds may be used for the salary of the full-time MESA Program Director</a:t>
            </a:r>
          </a:p>
          <a:p>
            <a:r>
              <a:rPr lang="en-US" dirty="0"/>
              <a:t>Grantee will provide the required MESA Program Director with no other responsibilities outside of directing the MESA Program</a:t>
            </a:r>
          </a:p>
          <a:p>
            <a:r>
              <a:rPr lang="en-US" dirty="0"/>
              <a:t>Categorical funding for MESA programs be used to establish, expand, and develop MESA programs and services for the purpose of enhancing California’s STEM workforce while aiding in reducing equity and achievement gaps.</a:t>
            </a:r>
            <a:endParaRPr lang="en-US" dirty="0">
              <a:latin typeface="Franklin Gothic Book" panose="020B0503020102020204" pitchFamily="34" charset="0"/>
            </a:endParaRPr>
          </a:p>
          <a:p>
            <a:endParaRPr lang="en-US" dirty="0">
              <a:latin typeface="Franklin Gothic Book" panose="020B0503020102020204" pitchFamily="34" charset="0"/>
            </a:endParaRPr>
          </a:p>
          <a:p>
            <a:endParaRPr lang="en-US" dirty="0"/>
          </a:p>
          <a:p>
            <a:endParaRPr lang="en-US" dirty="0"/>
          </a:p>
        </p:txBody>
      </p:sp>
      <p:sp>
        <p:nvSpPr>
          <p:cNvPr id="4" name="Rectangle 3">
            <a:extLst>
              <a:ext uri="{FF2B5EF4-FFF2-40B4-BE49-F238E27FC236}">
                <a16:creationId xmlns:a16="http://schemas.microsoft.com/office/drawing/2014/main" id="{BF518A3A-ECE0-42A2-BD7B-43096BD7B6FA}"/>
              </a:ext>
            </a:extLst>
          </p:cNvPr>
          <p:cNvSpPr/>
          <p:nvPr/>
        </p:nvSpPr>
        <p:spPr>
          <a:xfrm>
            <a:off x="366852" y="228614"/>
            <a:ext cx="11458296" cy="690843"/>
          </a:xfrm>
          <a:prstGeom prst="rect">
            <a:avLst/>
          </a:prstGeom>
          <a:solidFill>
            <a:srgbClr val="0066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5" name="Title 1"/>
          <p:cNvSpPr txBox="1">
            <a:spLocks/>
          </p:cNvSpPr>
          <p:nvPr/>
        </p:nvSpPr>
        <p:spPr>
          <a:xfrm>
            <a:off x="733704" y="323024"/>
            <a:ext cx="10515600" cy="52810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400" b="1" dirty="0">
                <a:solidFill>
                  <a:schemeClr val="bg1"/>
                </a:solidFill>
                <a:effectLst>
                  <a:outerShdw blurRad="50800" dist="50800" dir="5400000" algn="ctr" rotWithShape="0">
                    <a:srgbClr val="000000">
                      <a:alpha val="43137"/>
                    </a:srgbClr>
                  </a:outerShdw>
                </a:effectLst>
                <a:latin typeface="Franklin Gothic Book" panose="020B0503020102020204" pitchFamily="34" charset="0"/>
              </a:rPr>
              <a:t>Mandates &amp; Initiatives</a:t>
            </a:r>
          </a:p>
        </p:txBody>
      </p:sp>
      <p:sp>
        <p:nvSpPr>
          <p:cNvPr id="6" name="Rectangle 9">
            <a:extLst>
              <a:ext uri="{FF2B5EF4-FFF2-40B4-BE49-F238E27FC236}">
                <a16:creationId xmlns:a16="http://schemas.microsoft.com/office/drawing/2014/main" id="{29C5912D-DD36-465B-BD92-BB0220505875}"/>
              </a:ext>
            </a:extLst>
          </p:cNvPr>
          <p:cNvSpPr/>
          <p:nvPr/>
        </p:nvSpPr>
        <p:spPr>
          <a:xfrm rot="10800000" flipH="1">
            <a:off x="366852" y="228614"/>
            <a:ext cx="1788160" cy="690775"/>
          </a:xfrm>
          <a:custGeom>
            <a:avLst/>
            <a:gdLst>
              <a:gd name="connsiteX0" fmla="*/ 0 w 1995342"/>
              <a:gd name="connsiteY0" fmla="*/ 0 h 690843"/>
              <a:gd name="connsiteX1" fmla="*/ 1995342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375630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427711 w 1995342"/>
              <a:gd name="connsiteY1" fmla="*/ 53873 h 690843"/>
              <a:gd name="connsiteX2" fmla="*/ 1995342 w 1995342"/>
              <a:gd name="connsiteY2" fmla="*/ 690843 h 690843"/>
              <a:gd name="connsiteX3" fmla="*/ 0 w 1995342"/>
              <a:gd name="connsiteY3" fmla="*/ 690843 h 690843"/>
              <a:gd name="connsiteX4" fmla="*/ 0 w 1995342"/>
              <a:gd name="connsiteY4" fmla="*/ 0 h 690843"/>
              <a:gd name="connsiteX0" fmla="*/ 26571 w 1995342"/>
              <a:gd name="connsiteY0" fmla="*/ 15898 h 636970"/>
              <a:gd name="connsiteX1" fmla="*/ 1427711 w 1995342"/>
              <a:gd name="connsiteY1" fmla="*/ 0 h 636970"/>
              <a:gd name="connsiteX2" fmla="*/ 1995342 w 1995342"/>
              <a:gd name="connsiteY2" fmla="*/ 636970 h 636970"/>
              <a:gd name="connsiteX3" fmla="*/ 0 w 1995342"/>
              <a:gd name="connsiteY3" fmla="*/ 636970 h 636970"/>
              <a:gd name="connsiteX4" fmla="*/ 26571 w 1995342"/>
              <a:gd name="connsiteY4" fmla="*/ 15898 h 636970"/>
              <a:gd name="connsiteX0" fmla="*/ 0 w 1995342"/>
              <a:gd name="connsiteY0" fmla="*/ 0 h 640502"/>
              <a:gd name="connsiteX1" fmla="*/ 1427711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20271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39402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1528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2591 w 1995342"/>
              <a:gd name="connsiteY1" fmla="*/ 882 h 640502"/>
              <a:gd name="connsiteX2" fmla="*/ 1995342 w 1995342"/>
              <a:gd name="connsiteY2" fmla="*/ 640502 h 640502"/>
              <a:gd name="connsiteX3" fmla="*/ 0 w 1995342"/>
              <a:gd name="connsiteY3" fmla="*/ 640502 h 640502"/>
              <a:gd name="connsiteX4" fmla="*/ 0 w 1995342"/>
              <a:gd name="connsiteY4" fmla="*/ 0 h 64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42" h="640502">
                <a:moveTo>
                  <a:pt x="0" y="0"/>
                </a:moveTo>
                <a:lnTo>
                  <a:pt x="1442591" y="882"/>
                </a:lnTo>
                <a:lnTo>
                  <a:pt x="1995342" y="640502"/>
                </a:lnTo>
                <a:lnTo>
                  <a:pt x="0" y="640502"/>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100" dirty="0"/>
          </a:p>
        </p:txBody>
      </p:sp>
    </p:spTree>
    <p:extLst>
      <p:ext uri="{BB962C8B-B14F-4D97-AF65-F5344CB8AC3E}">
        <p14:creationId xmlns:p14="http://schemas.microsoft.com/office/powerpoint/2010/main" val="49262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820" y="851132"/>
            <a:ext cx="10515600" cy="1325563"/>
          </a:xfrm>
        </p:spPr>
        <p:txBody>
          <a:bodyPr>
            <a:normAutofit/>
          </a:bodyPr>
          <a:lstStyle/>
          <a:p>
            <a:r>
              <a:rPr lang="en-US" sz="2900" b="1" dirty="0">
                <a:latin typeface="Calibri" panose="020F0502020204030204" pitchFamily="34" charset="0"/>
                <a:cs typeface="Calibri" panose="020F0502020204030204" pitchFamily="34" charset="0"/>
              </a:rPr>
              <a:t>MESA Director</a:t>
            </a:r>
          </a:p>
        </p:txBody>
      </p:sp>
      <p:sp>
        <p:nvSpPr>
          <p:cNvPr id="3" name="Content Placeholder 2"/>
          <p:cNvSpPr>
            <a:spLocks noGrp="1"/>
          </p:cNvSpPr>
          <p:nvPr>
            <p:ph idx="1"/>
          </p:nvPr>
        </p:nvSpPr>
        <p:spPr>
          <a:xfrm>
            <a:off x="539015" y="2035322"/>
            <a:ext cx="11040177" cy="4822677"/>
          </a:xfrm>
        </p:spPr>
        <p:txBody>
          <a:bodyPr>
            <a:normAutofit/>
          </a:bodyPr>
          <a:lstStyle/>
          <a:p>
            <a:pPr marL="0" indent="0">
              <a:buNone/>
            </a:pPr>
            <a:r>
              <a:rPr lang="en-US" b="1" dirty="0"/>
              <a:t>EMP Objectives 3.8</a:t>
            </a:r>
          </a:p>
          <a:p>
            <a:pPr marL="457200" lvl="1" indent="0">
              <a:buNone/>
            </a:pPr>
            <a:r>
              <a:rPr lang="en-US" dirty="0"/>
              <a:t>Strengthen transfer support services to increase transfers</a:t>
            </a:r>
          </a:p>
          <a:p>
            <a:pPr marL="0" indent="0">
              <a:buNone/>
            </a:pPr>
            <a:r>
              <a:rPr lang="en-US" b="1" dirty="0"/>
              <a:t>EMP Objectives 4.8</a:t>
            </a:r>
          </a:p>
          <a:p>
            <a:pPr marL="457200" lvl="1" indent="0">
              <a:buNone/>
            </a:pPr>
            <a:r>
              <a:rPr lang="en-US" dirty="0"/>
              <a:t>Increase student access to tutoring and other academic support</a:t>
            </a:r>
          </a:p>
          <a:p>
            <a:pPr marL="0" indent="0">
              <a:buNone/>
            </a:pPr>
            <a:r>
              <a:rPr lang="en-US" b="1" dirty="0"/>
              <a:t>AB 1705</a:t>
            </a:r>
          </a:p>
          <a:p>
            <a:pPr marL="457200" lvl="1" indent="0">
              <a:buNone/>
            </a:pPr>
            <a:r>
              <a:rPr lang="en-US" dirty="0"/>
              <a:t>Maximize the probability that a student will enter and </a:t>
            </a:r>
            <a:r>
              <a:rPr lang="en-US" b="1" dirty="0"/>
              <a:t>complete</a:t>
            </a:r>
            <a:r>
              <a:rPr lang="en-US" dirty="0"/>
              <a:t> transfer-level coursework in English and </a:t>
            </a:r>
            <a:r>
              <a:rPr lang="en-US" b="1" dirty="0"/>
              <a:t>math</a:t>
            </a:r>
            <a:r>
              <a:rPr lang="en-US" dirty="0"/>
              <a:t> within a one year timeframe</a:t>
            </a:r>
          </a:p>
          <a:p>
            <a:pPr marL="0" indent="0">
              <a:buNone/>
            </a:pPr>
            <a:r>
              <a:rPr lang="en-US" dirty="0">
                <a:latin typeface="Franklin Gothic Book" panose="020B0503020102020204" pitchFamily="34" charset="0"/>
                <a:hlinkClick r:id="rId2"/>
              </a:rPr>
              <a:t>SB 444 </a:t>
            </a:r>
            <a:endParaRPr lang="en-US" dirty="0">
              <a:latin typeface="Franklin Gothic Book" panose="020B0503020102020204" pitchFamily="34" charset="0"/>
            </a:endParaRPr>
          </a:p>
          <a:p>
            <a:pPr marL="457200" lvl="1" indent="0">
              <a:buNone/>
            </a:pPr>
            <a:r>
              <a:rPr lang="en-US" dirty="0">
                <a:latin typeface="Franklin Gothic Book" panose="020B0503020102020204" pitchFamily="34" charset="0"/>
              </a:rPr>
              <a:t>To add to Division 7 of Title 3 of the Education Code, relating to community colleges </a:t>
            </a:r>
            <a:r>
              <a:rPr lang="en-US" dirty="0"/>
              <a:t>to encourage establishing and implementing MESA programs</a:t>
            </a:r>
          </a:p>
          <a:p>
            <a:pPr marL="457200" lvl="1" indent="0">
              <a:buNone/>
            </a:pPr>
            <a:endParaRPr lang="en-US" dirty="0"/>
          </a:p>
          <a:p>
            <a:pPr marL="0" indent="0">
              <a:buNone/>
            </a:pPr>
            <a:endParaRPr lang="en-US" dirty="0"/>
          </a:p>
          <a:p>
            <a:pPr marL="0" indent="0">
              <a:buNone/>
            </a:pPr>
            <a:endParaRPr lang="en-US" dirty="0"/>
          </a:p>
        </p:txBody>
      </p:sp>
      <p:sp>
        <p:nvSpPr>
          <p:cNvPr id="4" name="Rectangle 3">
            <a:extLst>
              <a:ext uri="{FF2B5EF4-FFF2-40B4-BE49-F238E27FC236}">
                <a16:creationId xmlns:a16="http://schemas.microsoft.com/office/drawing/2014/main" id="{BF518A3A-ECE0-42A2-BD7B-43096BD7B6FA}"/>
              </a:ext>
            </a:extLst>
          </p:cNvPr>
          <p:cNvSpPr/>
          <p:nvPr/>
        </p:nvSpPr>
        <p:spPr>
          <a:xfrm>
            <a:off x="366852" y="228614"/>
            <a:ext cx="11458296" cy="690843"/>
          </a:xfrm>
          <a:prstGeom prst="rect">
            <a:avLst/>
          </a:prstGeom>
          <a:solidFill>
            <a:srgbClr val="0066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5" name="Title 1"/>
          <p:cNvSpPr txBox="1">
            <a:spLocks/>
          </p:cNvSpPr>
          <p:nvPr/>
        </p:nvSpPr>
        <p:spPr>
          <a:xfrm>
            <a:off x="733704" y="323024"/>
            <a:ext cx="10515600" cy="52810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400" b="1" dirty="0">
                <a:solidFill>
                  <a:schemeClr val="bg1"/>
                </a:solidFill>
                <a:effectLst>
                  <a:outerShdw blurRad="50800" dist="50800" dir="5400000" algn="ctr" rotWithShape="0">
                    <a:srgbClr val="000000">
                      <a:alpha val="43137"/>
                    </a:srgbClr>
                  </a:outerShdw>
                </a:effectLst>
                <a:latin typeface="Franklin Gothic Book" panose="020B0503020102020204" pitchFamily="34" charset="0"/>
              </a:rPr>
              <a:t>Mandates &amp; Initiatives</a:t>
            </a:r>
          </a:p>
        </p:txBody>
      </p:sp>
      <p:sp>
        <p:nvSpPr>
          <p:cNvPr id="6" name="Rectangle 9">
            <a:extLst>
              <a:ext uri="{FF2B5EF4-FFF2-40B4-BE49-F238E27FC236}">
                <a16:creationId xmlns:a16="http://schemas.microsoft.com/office/drawing/2014/main" id="{29C5912D-DD36-465B-BD92-BB0220505875}"/>
              </a:ext>
            </a:extLst>
          </p:cNvPr>
          <p:cNvSpPr/>
          <p:nvPr/>
        </p:nvSpPr>
        <p:spPr>
          <a:xfrm rot="10800000" flipH="1">
            <a:off x="366852" y="228614"/>
            <a:ext cx="1788160" cy="690775"/>
          </a:xfrm>
          <a:custGeom>
            <a:avLst/>
            <a:gdLst>
              <a:gd name="connsiteX0" fmla="*/ 0 w 1995342"/>
              <a:gd name="connsiteY0" fmla="*/ 0 h 690843"/>
              <a:gd name="connsiteX1" fmla="*/ 1995342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375630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427711 w 1995342"/>
              <a:gd name="connsiteY1" fmla="*/ 53873 h 690843"/>
              <a:gd name="connsiteX2" fmla="*/ 1995342 w 1995342"/>
              <a:gd name="connsiteY2" fmla="*/ 690843 h 690843"/>
              <a:gd name="connsiteX3" fmla="*/ 0 w 1995342"/>
              <a:gd name="connsiteY3" fmla="*/ 690843 h 690843"/>
              <a:gd name="connsiteX4" fmla="*/ 0 w 1995342"/>
              <a:gd name="connsiteY4" fmla="*/ 0 h 690843"/>
              <a:gd name="connsiteX0" fmla="*/ 26571 w 1995342"/>
              <a:gd name="connsiteY0" fmla="*/ 15898 h 636970"/>
              <a:gd name="connsiteX1" fmla="*/ 1427711 w 1995342"/>
              <a:gd name="connsiteY1" fmla="*/ 0 h 636970"/>
              <a:gd name="connsiteX2" fmla="*/ 1995342 w 1995342"/>
              <a:gd name="connsiteY2" fmla="*/ 636970 h 636970"/>
              <a:gd name="connsiteX3" fmla="*/ 0 w 1995342"/>
              <a:gd name="connsiteY3" fmla="*/ 636970 h 636970"/>
              <a:gd name="connsiteX4" fmla="*/ 26571 w 1995342"/>
              <a:gd name="connsiteY4" fmla="*/ 15898 h 636970"/>
              <a:gd name="connsiteX0" fmla="*/ 0 w 1995342"/>
              <a:gd name="connsiteY0" fmla="*/ 0 h 640502"/>
              <a:gd name="connsiteX1" fmla="*/ 1427711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20271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39402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1528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2591 w 1995342"/>
              <a:gd name="connsiteY1" fmla="*/ 882 h 640502"/>
              <a:gd name="connsiteX2" fmla="*/ 1995342 w 1995342"/>
              <a:gd name="connsiteY2" fmla="*/ 640502 h 640502"/>
              <a:gd name="connsiteX3" fmla="*/ 0 w 1995342"/>
              <a:gd name="connsiteY3" fmla="*/ 640502 h 640502"/>
              <a:gd name="connsiteX4" fmla="*/ 0 w 1995342"/>
              <a:gd name="connsiteY4" fmla="*/ 0 h 64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42" h="640502">
                <a:moveTo>
                  <a:pt x="0" y="0"/>
                </a:moveTo>
                <a:lnTo>
                  <a:pt x="1442591" y="882"/>
                </a:lnTo>
                <a:lnTo>
                  <a:pt x="1995342" y="640502"/>
                </a:lnTo>
                <a:lnTo>
                  <a:pt x="0" y="640502"/>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100" dirty="0"/>
          </a:p>
        </p:txBody>
      </p:sp>
    </p:spTree>
    <p:extLst>
      <p:ext uri="{BB962C8B-B14F-4D97-AF65-F5344CB8AC3E}">
        <p14:creationId xmlns:p14="http://schemas.microsoft.com/office/powerpoint/2010/main" val="3278980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820" y="851132"/>
            <a:ext cx="10515600" cy="1325563"/>
          </a:xfrm>
        </p:spPr>
        <p:txBody>
          <a:bodyPr>
            <a:normAutofit/>
          </a:bodyPr>
          <a:lstStyle/>
          <a:p>
            <a:r>
              <a:rPr lang="en-US" sz="2900" b="1" dirty="0">
                <a:latin typeface="Calibri" panose="020F0502020204030204" pitchFamily="34" charset="0"/>
                <a:cs typeface="Calibri" panose="020F0502020204030204" pitchFamily="34" charset="0"/>
              </a:rPr>
              <a:t>MESA Director</a:t>
            </a:r>
          </a:p>
        </p:txBody>
      </p:sp>
      <p:sp>
        <p:nvSpPr>
          <p:cNvPr id="3" name="Content Placeholder 2"/>
          <p:cNvSpPr>
            <a:spLocks noGrp="1"/>
          </p:cNvSpPr>
          <p:nvPr>
            <p:ph idx="1"/>
          </p:nvPr>
        </p:nvSpPr>
        <p:spPr>
          <a:xfrm>
            <a:off x="539015" y="2035322"/>
            <a:ext cx="11040177" cy="4822677"/>
          </a:xfrm>
        </p:spPr>
        <p:txBody>
          <a:bodyPr>
            <a:normAutofit/>
          </a:bodyPr>
          <a:lstStyle/>
          <a:p>
            <a:r>
              <a:rPr lang="en-US" dirty="0"/>
              <a:t>Increase the number of economically and educationally disadvantaged students pursuing degrees in mathematics, engineering, science, and technology who are eligible to transfer to a four-year institution. </a:t>
            </a:r>
          </a:p>
          <a:p>
            <a:r>
              <a:rPr lang="en-US" dirty="0"/>
              <a:t>Improve the academic performance of MESA students.</a:t>
            </a:r>
          </a:p>
          <a:p>
            <a:r>
              <a:rPr lang="en-US" dirty="0"/>
              <a:t>Improve strategies to increase the rate at which MESA students are deemed transfer ready in calculus-based science, technology, engineering, and mathematics (STEM) majors. </a:t>
            </a:r>
          </a:p>
          <a:p>
            <a:r>
              <a:rPr lang="en-US" dirty="0"/>
              <a:t>Improve efficient processes and practices and utilize existing college transfer centers to garner greater MESA student transfers to four-year institutions.</a:t>
            </a:r>
          </a:p>
        </p:txBody>
      </p:sp>
      <p:sp>
        <p:nvSpPr>
          <p:cNvPr id="4" name="Rectangle 3">
            <a:extLst>
              <a:ext uri="{FF2B5EF4-FFF2-40B4-BE49-F238E27FC236}">
                <a16:creationId xmlns:a16="http://schemas.microsoft.com/office/drawing/2014/main" id="{BF518A3A-ECE0-42A2-BD7B-43096BD7B6FA}"/>
              </a:ext>
            </a:extLst>
          </p:cNvPr>
          <p:cNvSpPr/>
          <p:nvPr/>
        </p:nvSpPr>
        <p:spPr>
          <a:xfrm>
            <a:off x="366852" y="228614"/>
            <a:ext cx="11458296" cy="690843"/>
          </a:xfrm>
          <a:prstGeom prst="rect">
            <a:avLst/>
          </a:prstGeom>
          <a:solidFill>
            <a:srgbClr val="006633"/>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200"/>
          </a:p>
        </p:txBody>
      </p:sp>
      <p:sp>
        <p:nvSpPr>
          <p:cNvPr id="5" name="Title 1"/>
          <p:cNvSpPr txBox="1">
            <a:spLocks/>
          </p:cNvSpPr>
          <p:nvPr/>
        </p:nvSpPr>
        <p:spPr>
          <a:xfrm>
            <a:off x="733704" y="323024"/>
            <a:ext cx="10515600" cy="52810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400" b="1" dirty="0">
                <a:solidFill>
                  <a:schemeClr val="bg1"/>
                </a:solidFill>
                <a:effectLst>
                  <a:outerShdw blurRad="50800" dist="50800" dir="5400000" algn="ctr" rotWithShape="0">
                    <a:srgbClr val="000000">
                      <a:alpha val="43137"/>
                    </a:srgbClr>
                  </a:outerShdw>
                </a:effectLst>
                <a:latin typeface="Franklin Gothic Book" panose="020B0503020102020204" pitchFamily="34" charset="0"/>
              </a:rPr>
              <a:t>Metrics</a:t>
            </a:r>
          </a:p>
        </p:txBody>
      </p:sp>
      <p:sp>
        <p:nvSpPr>
          <p:cNvPr id="6" name="Rectangle 9">
            <a:extLst>
              <a:ext uri="{FF2B5EF4-FFF2-40B4-BE49-F238E27FC236}">
                <a16:creationId xmlns:a16="http://schemas.microsoft.com/office/drawing/2014/main" id="{29C5912D-DD36-465B-BD92-BB0220505875}"/>
              </a:ext>
            </a:extLst>
          </p:cNvPr>
          <p:cNvSpPr/>
          <p:nvPr/>
        </p:nvSpPr>
        <p:spPr>
          <a:xfrm rot="10800000" flipH="1">
            <a:off x="366852" y="228614"/>
            <a:ext cx="1788160" cy="690775"/>
          </a:xfrm>
          <a:custGeom>
            <a:avLst/>
            <a:gdLst>
              <a:gd name="connsiteX0" fmla="*/ 0 w 1995342"/>
              <a:gd name="connsiteY0" fmla="*/ 0 h 690843"/>
              <a:gd name="connsiteX1" fmla="*/ 1995342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375630 w 1995342"/>
              <a:gd name="connsiteY1" fmla="*/ 0 h 690843"/>
              <a:gd name="connsiteX2" fmla="*/ 1995342 w 1995342"/>
              <a:gd name="connsiteY2" fmla="*/ 690843 h 690843"/>
              <a:gd name="connsiteX3" fmla="*/ 0 w 1995342"/>
              <a:gd name="connsiteY3" fmla="*/ 690843 h 690843"/>
              <a:gd name="connsiteX4" fmla="*/ 0 w 1995342"/>
              <a:gd name="connsiteY4" fmla="*/ 0 h 690843"/>
              <a:gd name="connsiteX0" fmla="*/ 0 w 1995342"/>
              <a:gd name="connsiteY0" fmla="*/ 0 h 690843"/>
              <a:gd name="connsiteX1" fmla="*/ 1427711 w 1995342"/>
              <a:gd name="connsiteY1" fmla="*/ 53873 h 690843"/>
              <a:gd name="connsiteX2" fmla="*/ 1995342 w 1995342"/>
              <a:gd name="connsiteY2" fmla="*/ 690843 h 690843"/>
              <a:gd name="connsiteX3" fmla="*/ 0 w 1995342"/>
              <a:gd name="connsiteY3" fmla="*/ 690843 h 690843"/>
              <a:gd name="connsiteX4" fmla="*/ 0 w 1995342"/>
              <a:gd name="connsiteY4" fmla="*/ 0 h 690843"/>
              <a:gd name="connsiteX0" fmla="*/ 26571 w 1995342"/>
              <a:gd name="connsiteY0" fmla="*/ 15898 h 636970"/>
              <a:gd name="connsiteX1" fmla="*/ 1427711 w 1995342"/>
              <a:gd name="connsiteY1" fmla="*/ 0 h 636970"/>
              <a:gd name="connsiteX2" fmla="*/ 1995342 w 1995342"/>
              <a:gd name="connsiteY2" fmla="*/ 636970 h 636970"/>
              <a:gd name="connsiteX3" fmla="*/ 0 w 1995342"/>
              <a:gd name="connsiteY3" fmla="*/ 636970 h 636970"/>
              <a:gd name="connsiteX4" fmla="*/ 26571 w 1995342"/>
              <a:gd name="connsiteY4" fmla="*/ 15898 h 636970"/>
              <a:gd name="connsiteX0" fmla="*/ 0 w 1995342"/>
              <a:gd name="connsiteY0" fmla="*/ 0 h 640502"/>
              <a:gd name="connsiteX1" fmla="*/ 1427711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20271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39402 w 1995342"/>
              <a:gd name="connsiteY1" fmla="*/ 3532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1528 w 1995342"/>
              <a:gd name="connsiteY1" fmla="*/ 1765 h 640502"/>
              <a:gd name="connsiteX2" fmla="*/ 1995342 w 1995342"/>
              <a:gd name="connsiteY2" fmla="*/ 640502 h 640502"/>
              <a:gd name="connsiteX3" fmla="*/ 0 w 1995342"/>
              <a:gd name="connsiteY3" fmla="*/ 640502 h 640502"/>
              <a:gd name="connsiteX4" fmla="*/ 0 w 1995342"/>
              <a:gd name="connsiteY4" fmla="*/ 0 h 640502"/>
              <a:gd name="connsiteX0" fmla="*/ 0 w 1995342"/>
              <a:gd name="connsiteY0" fmla="*/ 0 h 640502"/>
              <a:gd name="connsiteX1" fmla="*/ 1442591 w 1995342"/>
              <a:gd name="connsiteY1" fmla="*/ 882 h 640502"/>
              <a:gd name="connsiteX2" fmla="*/ 1995342 w 1995342"/>
              <a:gd name="connsiteY2" fmla="*/ 640502 h 640502"/>
              <a:gd name="connsiteX3" fmla="*/ 0 w 1995342"/>
              <a:gd name="connsiteY3" fmla="*/ 640502 h 640502"/>
              <a:gd name="connsiteX4" fmla="*/ 0 w 1995342"/>
              <a:gd name="connsiteY4" fmla="*/ 0 h 640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5342" h="640502">
                <a:moveTo>
                  <a:pt x="0" y="0"/>
                </a:moveTo>
                <a:lnTo>
                  <a:pt x="1442591" y="882"/>
                </a:lnTo>
                <a:lnTo>
                  <a:pt x="1995342" y="640502"/>
                </a:lnTo>
                <a:lnTo>
                  <a:pt x="0" y="640502"/>
                </a:lnTo>
                <a:lnTo>
                  <a:pt x="0" y="0"/>
                </a:lnTo>
                <a:close/>
              </a:path>
            </a:pathLst>
          </a:custGeom>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100" dirty="0"/>
          </a:p>
        </p:txBody>
      </p:sp>
    </p:spTree>
    <p:extLst>
      <p:ext uri="{BB962C8B-B14F-4D97-AF65-F5344CB8AC3E}">
        <p14:creationId xmlns:p14="http://schemas.microsoft.com/office/powerpoint/2010/main" val="3739737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BE972-290A-43E2-B550-755C84145A5E}"/>
              </a:ext>
            </a:extLst>
          </p:cNvPr>
          <p:cNvSpPr>
            <a:spLocks noGrp="1"/>
          </p:cNvSpPr>
          <p:nvPr>
            <p:ph type="title"/>
          </p:nvPr>
        </p:nvSpPr>
        <p:spPr>
          <a:xfrm>
            <a:off x="430947" y="781251"/>
            <a:ext cx="10515600" cy="1325563"/>
          </a:xfrm>
        </p:spPr>
        <p:txBody>
          <a:bodyPr>
            <a:normAutofit fontScale="90000"/>
          </a:bodyPr>
          <a:lstStyle/>
          <a:p>
            <a:r>
              <a:rPr lang="en-US" sz="3200" dirty="0">
                <a:latin typeface="Calibri" panose="020F0502020204030204" pitchFamily="34" charset="0"/>
                <a:cs typeface="Calibri" panose="020F0502020204030204" pitchFamily="34" charset="0"/>
              </a:rPr>
              <a:t>Please be sure to submit your presentation before your presentation time so it can be posted to the PBC position request website:</a:t>
            </a:r>
          </a:p>
        </p:txBody>
      </p:sp>
      <p:sp>
        <p:nvSpPr>
          <p:cNvPr id="3" name="Content Placeholder 2">
            <a:extLst>
              <a:ext uri="{FF2B5EF4-FFF2-40B4-BE49-F238E27FC236}">
                <a16:creationId xmlns:a16="http://schemas.microsoft.com/office/drawing/2014/main" id="{684250E8-DA31-4E0B-9024-3A71E839205B}"/>
              </a:ext>
            </a:extLst>
          </p:cNvPr>
          <p:cNvSpPr>
            <a:spLocks noGrp="1"/>
          </p:cNvSpPr>
          <p:nvPr>
            <p:ph idx="1"/>
          </p:nvPr>
        </p:nvSpPr>
        <p:spPr>
          <a:xfrm>
            <a:off x="430947" y="2352981"/>
            <a:ext cx="11602250" cy="4351338"/>
          </a:xfrm>
        </p:spPr>
        <p:txBody>
          <a:bodyPr/>
          <a:lstStyle/>
          <a:p>
            <a:pPr marL="0" indent="0">
              <a:buNone/>
            </a:pPr>
            <a:r>
              <a:rPr lang="en-US" dirty="0"/>
              <a:t>Please email it to:</a:t>
            </a:r>
          </a:p>
          <a:p>
            <a:pPr marL="0" indent="0">
              <a:buNone/>
            </a:pPr>
            <a:endParaRPr lang="en-US" dirty="0"/>
          </a:p>
          <a:p>
            <a:pPr marL="0" indent="0">
              <a:buNone/>
            </a:pPr>
            <a:r>
              <a:rPr lang="en-US" dirty="0"/>
              <a:t>Karen Engel (</a:t>
            </a:r>
            <a:r>
              <a:rPr lang="en-US" dirty="0">
                <a:hlinkClick r:id="rId2"/>
              </a:rPr>
              <a:t>engelk@smccd.edu</a:t>
            </a:r>
            <a:r>
              <a:rPr lang="en-US" dirty="0"/>
              <a:t>) or Linda Bertellotti (</a:t>
            </a:r>
            <a:r>
              <a:rPr lang="en-US" dirty="0">
                <a:hlinkClick r:id="rId3"/>
              </a:rPr>
              <a:t>bertellottil@smccd.edu</a:t>
            </a:r>
            <a:r>
              <a:rPr lang="en-US" dirty="0"/>
              <a:t>)</a:t>
            </a:r>
          </a:p>
          <a:p>
            <a:pPr marL="0" indent="0">
              <a:buNone/>
            </a:pPr>
            <a:endParaRPr lang="en-US" dirty="0"/>
          </a:p>
          <a:p>
            <a:pPr marL="0" indent="0">
              <a:buNone/>
            </a:pPr>
            <a:r>
              <a:rPr lang="en-US" dirty="0"/>
              <a:t>Thank you!</a:t>
            </a:r>
          </a:p>
        </p:txBody>
      </p:sp>
    </p:spTree>
    <p:extLst>
      <p:ext uri="{BB962C8B-B14F-4D97-AF65-F5344CB8AC3E}">
        <p14:creationId xmlns:p14="http://schemas.microsoft.com/office/powerpoint/2010/main" val="28736853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2bc55ecc-363e-43e9-bfac-4ba2e86f45e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9551A415522C74CB2195B1A777E9A7C" ma:contentTypeVersion="17" ma:contentTypeDescription="Create a new document." ma:contentTypeScope="" ma:versionID="67dfb4e804f0f36d3e2bbd6bb2657c0a">
  <xsd:schema xmlns:xsd="http://www.w3.org/2001/XMLSchema" xmlns:xs="http://www.w3.org/2001/XMLSchema" xmlns:p="http://schemas.microsoft.com/office/2006/metadata/properties" xmlns:ns3="2bc55ecc-363e-43e9-bfac-4ba2e86f45ee" xmlns:ns4="bb5bbb0b-6c89-44d7-be61-0adfe653f983" targetNamespace="http://schemas.microsoft.com/office/2006/metadata/properties" ma:root="true" ma:fieldsID="f1456f6b1d7c6a1152a3462ab7fa1521" ns3:_="" ns4:_="">
    <xsd:import namespace="2bc55ecc-363e-43e9-bfac-4ba2e86f45ee"/>
    <xsd:import namespace="bb5bbb0b-6c89-44d7-be61-0adfe653f98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element ref="ns3:MediaLengthInSeconds"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c55ecc-363e-43e9-bfac-4ba2e86f45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b5bbb0b-6c89-44d7-be61-0adfe653f98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4BAF11E-4C8F-46A5-BA0A-B8FEFFC25CF1}">
  <ds:schemaRefs>
    <ds:schemaRef ds:uri="bb5bbb0b-6c89-44d7-be61-0adfe653f983"/>
    <ds:schemaRef ds:uri="2bc55ecc-363e-43e9-bfac-4ba2e86f45ee"/>
    <ds:schemaRef ds:uri="http://purl.org/dc/elements/1.1/"/>
    <ds:schemaRef ds:uri="http://schemas.microsoft.com/office/2006/metadata/properties"/>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terms/"/>
  </ds:schemaRefs>
</ds:datastoreItem>
</file>

<file path=customXml/itemProps2.xml><?xml version="1.0" encoding="utf-8"?>
<ds:datastoreItem xmlns:ds="http://schemas.openxmlformats.org/officeDocument/2006/customXml" ds:itemID="{779A8300-276E-4320-9B6B-E5FB4CDB9818}">
  <ds:schemaRefs>
    <ds:schemaRef ds:uri="http://schemas.microsoft.com/sharepoint/v3/contenttype/forms"/>
  </ds:schemaRefs>
</ds:datastoreItem>
</file>

<file path=customXml/itemProps3.xml><?xml version="1.0" encoding="utf-8"?>
<ds:datastoreItem xmlns:ds="http://schemas.openxmlformats.org/officeDocument/2006/customXml" ds:itemID="{C43C37A3-20B2-401D-B6EE-2BD9518C87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c55ecc-363e-43e9-bfac-4ba2e86f45ee"/>
    <ds:schemaRef ds:uri="bb5bbb0b-6c89-44d7-be61-0adfe653f9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15277</TotalTime>
  <Words>389</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Franklin Gothic Book</vt:lpstr>
      <vt:lpstr>Office Theme</vt:lpstr>
      <vt:lpstr>PowerPoint Presentation</vt:lpstr>
      <vt:lpstr>MESA Director</vt:lpstr>
      <vt:lpstr>MESA Director</vt:lpstr>
      <vt:lpstr>MESA Director</vt:lpstr>
      <vt:lpstr>MESA Director</vt:lpstr>
      <vt:lpstr>Please be sure to submit your presentation before your presentation time so it can be posted to the PBC position request website:</vt:lpstr>
    </vt:vector>
  </TitlesOfParts>
  <Company>SMCCD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Rodriguez, Megan</dc:creator>
  <cp:lastModifiedBy>Andrade, Ronald</cp:lastModifiedBy>
  <cp:revision>202</cp:revision>
  <cp:lastPrinted>2016-06-13T15:20:29Z</cp:lastPrinted>
  <dcterms:created xsi:type="dcterms:W3CDTF">2015-08-26T22:52:00Z</dcterms:created>
  <dcterms:modified xsi:type="dcterms:W3CDTF">2023-11-09T23:50:10Z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0x01010029551A415522C74CB2195B1A777E9A7C</vt:lpwstr>
  </property>
</Properties>
</file>