
<file path=[Content_Types].xml><?xml version="1.0" encoding="utf-8"?>
<Types xmlns="http://schemas.openxmlformats.org/package/2006/content-types">
  <Default Extension="xml" ContentType="application/xml"/>
  <Default Extension="jpg" ContentType="image/jpeg"/>
  <Default Extension="jpeg" ContentType="image/jpeg"/>
  <Default Extension="emf" ContentType="image/x-emf"/>
  <Default Extension="rels" ContentType="application/vnd.openxmlformats-package.relationships+xml"/>
  <Default Extension="wdp" ContentType="image/vnd.ms-photo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5"/>
  </p:notesMasterIdLst>
  <p:sldIdLst>
    <p:sldId id="256" r:id="rId2"/>
    <p:sldId id="268" r:id="rId3"/>
    <p:sldId id="257" r:id="rId4"/>
    <p:sldId id="258" r:id="rId5"/>
    <p:sldId id="269" r:id="rId6"/>
    <p:sldId id="270" r:id="rId7"/>
    <p:sldId id="271" r:id="rId8"/>
    <p:sldId id="262" r:id="rId9"/>
    <p:sldId id="263" r:id="rId10"/>
    <p:sldId id="265" r:id="rId11"/>
    <p:sldId id="264" r:id="rId12"/>
    <p:sldId id="267" r:id="rId13"/>
    <p:sldId id="266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 showGuides="1">
      <p:cViewPr varScale="1">
        <p:scale>
          <a:sx n="101" d="100"/>
          <a:sy n="101" d="100"/>
        </p:scale>
        <p:origin x="-1240" y="-120"/>
      </p:cViewPr>
      <p:guideLst>
        <p:guide orient="horz" pos="2160"/>
        <p:guide pos="2875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29EC28-3BF3-BA49-A958-8C5C03F9ABE4}" type="datetimeFigureOut">
              <a:rPr lang="en-US" smtClean="0"/>
              <a:t>10/7/15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EB11D9-970F-3E49-83C6-4C22D68EFF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1715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“this is the number of students that the</a:t>
            </a:r>
            <a:r>
              <a:rPr lang="en-US" baseline="0" dirty="0" smtClean="0"/>
              <a:t> physical limitations of the class will allow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EB11D9-970F-3E49-83C6-4C22D68EFFE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51558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EB11D9-970F-3E49-83C6-4C22D68EFFE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51558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right now, we have only physical</a:t>
            </a:r>
            <a:r>
              <a:rPr lang="en-US" baseline="0" dirty="0" smtClean="0"/>
              <a:t> caps for our courses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EB11D9-970F-3E49-83C6-4C22D68EFFE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6500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demo actual calculator here!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EB11D9-970F-3E49-83C6-4C22D68EFFEB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3922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04254-2866-5C40-A093-3876B69B196B}" type="datetimeFigureOut">
              <a:rPr lang="en-US" smtClean="0"/>
              <a:t>10/7/15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A3350-4184-734D-8386-9DB8509C4B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0974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04254-2866-5C40-A093-3876B69B196B}" type="datetimeFigureOut">
              <a:rPr lang="en-US" smtClean="0"/>
              <a:t>10/7/15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A3350-4184-734D-8386-9DB8509C4B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4379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04254-2866-5C40-A093-3876B69B196B}" type="datetimeFigureOut">
              <a:rPr lang="en-US" smtClean="0"/>
              <a:t>10/7/15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A3350-4184-734D-8386-9DB8509C4B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7540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04254-2866-5C40-A093-3876B69B196B}" type="datetimeFigureOut">
              <a:rPr lang="en-US" smtClean="0"/>
              <a:t>10/7/15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A3350-4184-734D-8386-9DB8509C4B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66910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04254-2866-5C40-A093-3876B69B196B}" type="datetimeFigureOut">
              <a:rPr lang="en-US" smtClean="0"/>
              <a:t>10/7/15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A3350-4184-734D-8386-9DB8509C4B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0724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04254-2866-5C40-A093-3876B69B196B}" type="datetimeFigureOut">
              <a:rPr lang="en-US" smtClean="0"/>
              <a:t>10/7/15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A3350-4184-734D-8386-9DB8509C4B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33922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04254-2866-5C40-A093-3876B69B196B}" type="datetimeFigureOut">
              <a:rPr lang="en-US" smtClean="0"/>
              <a:t>10/7/15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A3350-4184-734D-8386-9DB8509C4B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8159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04254-2866-5C40-A093-3876B69B196B}" type="datetimeFigureOut">
              <a:rPr lang="en-US" smtClean="0"/>
              <a:t>10/7/15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A3350-4184-734D-8386-9DB8509C4B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88886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04254-2866-5C40-A093-3876B69B196B}" type="datetimeFigureOut">
              <a:rPr lang="en-US" smtClean="0"/>
              <a:t>10/7/15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A3350-4184-734D-8386-9DB8509C4B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5346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04254-2866-5C40-A093-3876B69B196B}" type="datetimeFigureOut">
              <a:rPr lang="en-US" smtClean="0"/>
              <a:t>10/7/15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A3350-4184-734D-8386-9DB8509C4B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5358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04254-2866-5C40-A093-3876B69B196B}" type="datetimeFigureOut">
              <a:rPr lang="en-US" smtClean="0"/>
              <a:t>10/7/15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A3350-4184-734D-8386-9DB8509C4B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4154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304254-2866-5C40-A093-3876B69B196B}" type="datetimeFigureOut">
              <a:rPr lang="en-US" smtClean="0"/>
              <a:t>10/7/15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7A3350-4184-734D-8386-9DB8509C4B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0528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4" Type="http://schemas.openxmlformats.org/officeDocument/2006/relationships/image" Target="../media/image3.jpg"/><Relationship Id="rId5" Type="http://schemas.openxmlformats.org/officeDocument/2006/relationships/image" Target="../media/image4.jpg"/><Relationship Id="rId6" Type="http://schemas.openxmlformats.org/officeDocument/2006/relationships/image" Target="../media/image5.png"/><Relationship Id="rId7" Type="http://schemas.microsoft.com/office/2007/relationships/hdphoto" Target="../media/hdphoto1.wdp"/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4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6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4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4763"/>
            <a:ext cx="9144000" cy="1143000"/>
          </a:xfrm>
        </p:spPr>
        <p:txBody>
          <a:bodyPr>
            <a:noAutofit/>
          </a:bodyPr>
          <a:lstStyle/>
          <a:p>
            <a:r>
              <a:rPr lang="en-US" sz="3200" dirty="0" smtClean="0">
                <a:solidFill>
                  <a:srgbClr val="0000FF"/>
                </a:solidFill>
                <a:latin typeface="Courier"/>
                <a:cs typeface="Courier"/>
              </a:rPr>
              <a:t>ASGC Taskforce on </a:t>
            </a:r>
            <a:br>
              <a:rPr lang="en-US" sz="3200" dirty="0" smtClean="0">
                <a:solidFill>
                  <a:srgbClr val="0000FF"/>
                </a:solidFill>
                <a:latin typeface="Courier"/>
                <a:cs typeface="Courier"/>
              </a:rPr>
            </a:br>
            <a:r>
              <a:rPr lang="en-US" sz="3200" dirty="0" smtClean="0">
                <a:solidFill>
                  <a:srgbClr val="0000FF"/>
                </a:solidFill>
                <a:latin typeface="Courier"/>
                <a:cs typeface="Courier"/>
              </a:rPr>
              <a:t>Course Enrollment Maximum</a:t>
            </a:r>
            <a:endParaRPr lang="en-US" sz="3200" dirty="0">
              <a:solidFill>
                <a:srgbClr val="0000FF"/>
              </a:solidFill>
              <a:latin typeface="Courier"/>
              <a:cs typeface="Courier"/>
            </a:endParaRPr>
          </a:p>
        </p:txBody>
      </p:sp>
      <p:pic>
        <p:nvPicPr>
          <p:cNvPr id="5" name="Picture 4" descr="hyla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2337" y="6268212"/>
            <a:ext cx="36576" cy="36576"/>
          </a:xfrm>
          <a:prstGeom prst="rect">
            <a:avLst/>
          </a:prstGeom>
        </p:spPr>
      </p:pic>
      <p:pic>
        <p:nvPicPr>
          <p:cNvPr id="6" name="Picture 5" descr="generic_user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6033" y="3808141"/>
            <a:ext cx="1364696" cy="1360352"/>
          </a:xfrm>
          <a:prstGeom prst="rect">
            <a:avLst/>
          </a:prstGeom>
        </p:spPr>
      </p:pic>
      <p:pic>
        <p:nvPicPr>
          <p:cNvPr id="7" name="Picture 6" descr="miladinovaa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6033" y="1087437"/>
            <a:ext cx="1364696" cy="1360352"/>
          </a:xfrm>
          <a:prstGeom prst="rect">
            <a:avLst/>
          </a:prstGeom>
        </p:spPr>
      </p:pic>
      <p:pic>
        <p:nvPicPr>
          <p:cNvPr id="8" name="Picture 7" descr="behonickd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2304" y="5168493"/>
            <a:ext cx="1368425" cy="1364069"/>
          </a:xfrm>
          <a:prstGeom prst="rect">
            <a:avLst/>
          </a:prstGeom>
        </p:spPr>
      </p:pic>
      <p:pic>
        <p:nvPicPr>
          <p:cNvPr id="9" name="Picture 8" descr="hyla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6033" y="2447789"/>
            <a:ext cx="1364696" cy="1360352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3079750" y="1444448"/>
            <a:ext cx="503293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urier"/>
                <a:cs typeface="Courier"/>
              </a:rPr>
              <a:t>Ana </a:t>
            </a:r>
            <a:r>
              <a:rPr lang="en-US" dirty="0" err="1" smtClean="0">
                <a:latin typeface="Courier"/>
                <a:cs typeface="Courier"/>
              </a:rPr>
              <a:t>Miladinova</a:t>
            </a:r>
            <a:endParaRPr lang="en-US" dirty="0" smtClean="0">
              <a:latin typeface="Courier"/>
              <a:cs typeface="Courier"/>
            </a:endParaRPr>
          </a:p>
          <a:p>
            <a:r>
              <a:rPr lang="en-US" dirty="0" smtClean="0">
                <a:latin typeface="Courier"/>
                <a:cs typeface="Courier"/>
              </a:rPr>
              <a:t>Athletics, Library, Learning Center</a:t>
            </a:r>
            <a:endParaRPr lang="en-US" dirty="0">
              <a:latin typeface="Courier"/>
              <a:cs typeface="Courier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079750" y="2804800"/>
            <a:ext cx="40632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Courier"/>
                <a:cs typeface="Courier"/>
              </a:rPr>
              <a:t>Hyla</a:t>
            </a:r>
            <a:r>
              <a:rPr lang="en-US" dirty="0" smtClean="0">
                <a:latin typeface="Courier"/>
                <a:cs typeface="Courier"/>
              </a:rPr>
              <a:t> </a:t>
            </a:r>
            <a:r>
              <a:rPr lang="en-US" dirty="0" err="1" smtClean="0">
                <a:latin typeface="Courier"/>
                <a:cs typeface="Courier"/>
              </a:rPr>
              <a:t>Lacefield</a:t>
            </a:r>
            <a:endParaRPr lang="en-US" dirty="0" smtClean="0">
              <a:latin typeface="Courier"/>
              <a:cs typeface="Courier"/>
            </a:endParaRPr>
          </a:p>
          <a:p>
            <a:r>
              <a:rPr lang="en-US" dirty="0" smtClean="0">
                <a:latin typeface="Courier"/>
                <a:cs typeface="Courier"/>
              </a:rPr>
              <a:t>Business, Design &amp; Workforce</a:t>
            </a:r>
            <a:endParaRPr lang="en-US" dirty="0">
              <a:latin typeface="Courier"/>
              <a:cs typeface="Courier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079750" y="4165152"/>
            <a:ext cx="40632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urier"/>
                <a:cs typeface="Courier"/>
              </a:rPr>
              <a:t>Katie </a:t>
            </a:r>
            <a:r>
              <a:rPr lang="en-US" dirty="0" err="1" smtClean="0">
                <a:latin typeface="Courier"/>
                <a:cs typeface="Courier"/>
              </a:rPr>
              <a:t>Schertle</a:t>
            </a:r>
            <a:endParaRPr lang="en-US" dirty="0" smtClean="0">
              <a:latin typeface="Courier"/>
              <a:cs typeface="Courier"/>
            </a:endParaRPr>
          </a:p>
          <a:p>
            <a:r>
              <a:rPr lang="en-US" dirty="0" smtClean="0">
                <a:latin typeface="Courier"/>
                <a:cs typeface="Courier"/>
              </a:rPr>
              <a:t>Humanities &amp; Social Sciences</a:t>
            </a:r>
            <a:endParaRPr lang="en-US" dirty="0">
              <a:latin typeface="Courier"/>
              <a:cs typeface="Courier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079750" y="5527362"/>
            <a:ext cx="295510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Courier"/>
                <a:cs typeface="Courier"/>
              </a:rPr>
              <a:t>Dani</a:t>
            </a:r>
            <a:r>
              <a:rPr lang="en-US" dirty="0" smtClean="0">
                <a:latin typeface="Courier"/>
                <a:cs typeface="Courier"/>
              </a:rPr>
              <a:t> Behonick</a:t>
            </a:r>
          </a:p>
          <a:p>
            <a:r>
              <a:rPr lang="en-US" dirty="0" smtClean="0">
                <a:latin typeface="Courier"/>
                <a:cs typeface="Courier"/>
              </a:rPr>
              <a:t>Science &amp; Technology</a:t>
            </a:r>
            <a:endParaRPr lang="en-US" dirty="0">
              <a:latin typeface="Courier"/>
              <a:cs typeface="Courier"/>
            </a:endParaRPr>
          </a:p>
        </p:txBody>
      </p:sp>
      <p:pic>
        <p:nvPicPr>
          <p:cNvPr id="15" name="Picture 14" descr="256px-hair-wig-clip-art-707914.jpg"/>
          <p:cNvPicPr>
            <a:picLocks noChangeAspect="1"/>
          </p:cNvPicPr>
          <p:nvPr/>
        </p:nvPicPr>
        <p:blipFill rotWithShape="1"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58209" b="77612" l="81250" r="95703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81558" t="58268" r="4461" b="22454"/>
          <a:stretch/>
        </p:blipFill>
        <p:spPr>
          <a:xfrm>
            <a:off x="1636693" y="3781587"/>
            <a:ext cx="678189" cy="9790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17732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  <a:latin typeface="Courier"/>
                <a:cs typeface="Courier"/>
              </a:rPr>
              <a:t>Feedback</a:t>
            </a:r>
            <a:endParaRPr lang="en-US" dirty="0">
              <a:solidFill>
                <a:srgbClr val="0000FF"/>
              </a:solidFill>
              <a:latin typeface="Courier"/>
              <a:cs typeface="Courier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Courier"/>
                <a:cs typeface="Courier"/>
              </a:rPr>
              <a:t>would these metrics meet your needs?</a:t>
            </a:r>
          </a:p>
          <a:p>
            <a:endParaRPr lang="en-US" dirty="0">
              <a:latin typeface="Courier"/>
              <a:cs typeface="Courier"/>
            </a:endParaRPr>
          </a:p>
          <a:p>
            <a:r>
              <a:rPr lang="en-US" dirty="0" smtClean="0">
                <a:latin typeface="Courier"/>
                <a:cs typeface="Courier"/>
              </a:rPr>
              <a:t>if not, what would you change?</a:t>
            </a:r>
            <a:endParaRPr lang="en-US" dirty="0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4856148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lank_dnd_character_sheet_pg1_by_seraph_colak-d3fjf0p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7375" y="0"/>
            <a:ext cx="557212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68211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Shot 2015-10-05 at 1.03.24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2022" y="0"/>
            <a:ext cx="569045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51973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  <a:latin typeface="Courier"/>
                <a:cs typeface="Courier"/>
              </a:rPr>
              <a:t>Feedback</a:t>
            </a:r>
            <a:endParaRPr lang="en-US" dirty="0">
              <a:solidFill>
                <a:srgbClr val="0000FF"/>
              </a:solidFill>
              <a:latin typeface="Courier"/>
              <a:cs typeface="Courier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Courier"/>
                <a:cs typeface="Courier"/>
              </a:rPr>
              <a:t>would this tool meet your needs?</a:t>
            </a:r>
          </a:p>
          <a:p>
            <a:endParaRPr lang="en-US" dirty="0">
              <a:latin typeface="Courier"/>
              <a:cs typeface="Courier"/>
            </a:endParaRPr>
          </a:p>
          <a:p>
            <a:r>
              <a:rPr lang="en-US" dirty="0" smtClean="0">
                <a:latin typeface="Courier"/>
                <a:cs typeface="Courier"/>
              </a:rPr>
              <a:t>if not, why/what would you change?</a:t>
            </a:r>
            <a:endParaRPr lang="en-US" dirty="0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19071137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lassCapsS12_0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3281" y="0"/>
            <a:ext cx="5299364" cy="6858000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1662834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dventure_tour_header_2.jpg"/>
          <p:cNvPicPr>
            <a:picLocks noChangeAspect="1"/>
          </p:cNvPicPr>
          <p:nvPr/>
        </p:nvPicPr>
        <p:blipFill>
          <a:blip r:embed="rId2">
            <a:alphaModFix amt="4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877" y="3603625"/>
            <a:ext cx="9152930" cy="325437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  <a:latin typeface="Courier"/>
                <a:cs typeface="Courier"/>
              </a:rPr>
              <a:t>First Steps</a:t>
            </a:r>
            <a:endParaRPr lang="en-US" dirty="0">
              <a:solidFill>
                <a:srgbClr val="0000FF"/>
              </a:solidFill>
              <a:latin typeface="Courier"/>
              <a:cs typeface="Courier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Courier"/>
                <a:cs typeface="Courier"/>
              </a:rPr>
              <a:t>CEM terminology</a:t>
            </a:r>
          </a:p>
          <a:p>
            <a:endParaRPr lang="en-US" dirty="0" smtClean="0">
              <a:latin typeface="Courier"/>
              <a:cs typeface="Courier"/>
            </a:endParaRPr>
          </a:p>
          <a:p>
            <a:r>
              <a:rPr lang="en-US" dirty="0" smtClean="0">
                <a:latin typeface="Courier"/>
                <a:cs typeface="Courier"/>
              </a:rPr>
              <a:t>information collection</a:t>
            </a:r>
            <a:endParaRPr lang="en-US" dirty="0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4703412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dventure_tour_header_2.jpg"/>
          <p:cNvPicPr>
            <a:picLocks noChangeAspect="1"/>
          </p:cNvPicPr>
          <p:nvPr/>
        </p:nvPicPr>
        <p:blipFill>
          <a:blip r:embed="rId2">
            <a:alphaModFix amt="4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930" y="1833562"/>
            <a:ext cx="9152930" cy="325437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857500"/>
            <a:ext cx="9144000" cy="1143000"/>
          </a:xfrm>
        </p:spPr>
        <p:txBody>
          <a:bodyPr/>
          <a:lstStyle/>
          <a:p>
            <a:r>
              <a:rPr lang="en-US" dirty="0" smtClean="0">
                <a:solidFill>
                  <a:srgbClr val="0000FF"/>
                </a:solidFill>
                <a:latin typeface="Courier"/>
                <a:cs typeface="Courier"/>
              </a:rPr>
              <a:t>CEM Terminology!</a:t>
            </a:r>
            <a:endParaRPr lang="en-US" dirty="0">
              <a:solidFill>
                <a:srgbClr val="0000FF"/>
              </a:solidFill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38239142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00FF"/>
                </a:solidFill>
                <a:latin typeface="Courier"/>
                <a:cs typeface="Courier"/>
              </a:rPr>
              <a:t>Course Enrollment Maximums</a:t>
            </a:r>
            <a:endParaRPr lang="en-US" dirty="0">
              <a:solidFill>
                <a:srgbClr val="0000FF"/>
              </a:solidFill>
              <a:latin typeface="Courier"/>
              <a:cs typeface="Courier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697681" y="5375959"/>
            <a:ext cx="350919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latin typeface="Courier"/>
                <a:cs typeface="Courier"/>
              </a:rPr>
              <a:t>Physical Cap</a:t>
            </a:r>
            <a:endParaRPr lang="en-US" sz="3600" dirty="0">
              <a:latin typeface="Courier"/>
              <a:cs typeface="Courier"/>
            </a:endParaRPr>
          </a:p>
        </p:txBody>
      </p:sp>
      <p:sp>
        <p:nvSpPr>
          <p:cNvPr id="34" name="Content Placeholder 2"/>
          <p:cNvSpPr>
            <a:spLocks noGrp="1"/>
          </p:cNvSpPr>
          <p:nvPr>
            <p:ph idx="1"/>
          </p:nvPr>
        </p:nvSpPr>
        <p:spPr>
          <a:xfrm>
            <a:off x="4576699" y="1418175"/>
            <a:ext cx="4413250" cy="4860925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>
                <a:latin typeface="Courier"/>
                <a:cs typeface="Courier"/>
              </a:rPr>
              <a:t>set by dean</a:t>
            </a:r>
          </a:p>
          <a:p>
            <a:r>
              <a:rPr lang="en-US" dirty="0" smtClean="0">
                <a:latin typeface="Courier"/>
                <a:cs typeface="Courier"/>
              </a:rPr>
              <a:t>based on physical/regulatory limitations</a:t>
            </a:r>
          </a:p>
          <a:p>
            <a:pPr lvl="1"/>
            <a:r>
              <a:rPr lang="en-US" dirty="0" smtClean="0">
                <a:latin typeface="Courier"/>
                <a:cs typeface="Courier"/>
              </a:rPr>
              <a:t>facilities (seating, room size)</a:t>
            </a:r>
          </a:p>
          <a:p>
            <a:pPr lvl="1"/>
            <a:r>
              <a:rPr lang="en-US" dirty="0" smtClean="0">
                <a:latin typeface="Courier"/>
                <a:cs typeface="Courier"/>
              </a:rPr>
              <a:t>equipment</a:t>
            </a:r>
          </a:p>
          <a:p>
            <a:pPr lvl="1"/>
            <a:r>
              <a:rPr lang="en-US" dirty="0" smtClean="0">
                <a:latin typeface="Courier"/>
                <a:cs typeface="Courier"/>
              </a:rPr>
              <a:t>fire safety </a:t>
            </a:r>
          </a:p>
          <a:p>
            <a:pPr lvl="1"/>
            <a:r>
              <a:rPr lang="en-US" dirty="0" smtClean="0">
                <a:latin typeface="Courier"/>
                <a:cs typeface="Courier"/>
              </a:rPr>
              <a:t>other regulations</a:t>
            </a:r>
          </a:p>
          <a:p>
            <a:r>
              <a:rPr lang="en-US" dirty="0" smtClean="0">
                <a:latin typeface="Courier"/>
                <a:cs typeface="Courier"/>
              </a:rPr>
              <a:t>information stored in Banner</a:t>
            </a:r>
          </a:p>
        </p:txBody>
      </p:sp>
      <p:grpSp>
        <p:nvGrpSpPr>
          <p:cNvPr id="43" name="Group 42"/>
          <p:cNvGrpSpPr/>
          <p:nvPr/>
        </p:nvGrpSpPr>
        <p:grpSpPr>
          <a:xfrm>
            <a:off x="698500" y="1587499"/>
            <a:ext cx="3492500" cy="3540125"/>
            <a:chOff x="698500" y="1587499"/>
            <a:chExt cx="3492500" cy="3540125"/>
          </a:xfrm>
        </p:grpSpPr>
        <p:sp>
          <p:nvSpPr>
            <p:cNvPr id="5" name="Rectangle 4"/>
            <p:cNvSpPr/>
            <p:nvPr/>
          </p:nvSpPr>
          <p:spPr>
            <a:xfrm>
              <a:off x="698500" y="1587499"/>
              <a:ext cx="3492500" cy="354012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6" name="Picture 4" descr="blue-male-toilet-symbol-hi.p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730250" y="1651000"/>
              <a:ext cx="368300" cy="838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Picture 5" descr="blue-male-toilet-symbol-hi.p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1169988" y="1651000"/>
              <a:ext cx="368300" cy="838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Picture 6" descr="blue-male-toilet-symbol-hi.p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1616075" y="1651000"/>
              <a:ext cx="368300" cy="838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Picture 7" descr="blue-male-toilet-symbol-hi.p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2060575" y="1651000"/>
              <a:ext cx="369888" cy="838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" name="Picture 8" descr="blue-male-toilet-symbol-hi.p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2506663" y="1651000"/>
              <a:ext cx="369887" cy="838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" name="Picture 4" descr="blue-male-toilet-symbol-hi.p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2924175" y="1651000"/>
              <a:ext cx="368300" cy="838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" name="Picture 5" descr="blue-male-toilet-symbol-hi.p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3363913" y="1651000"/>
              <a:ext cx="368300" cy="838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" name="Picture 6" descr="blue-male-toilet-symbol-hi.p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3810000" y="1651000"/>
              <a:ext cx="368300" cy="838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6" name="Picture 4" descr="blue-male-toilet-symbol-hi.p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730250" y="2498725"/>
              <a:ext cx="368300" cy="838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7" name="Picture 5" descr="blue-male-toilet-symbol-hi.p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1169988" y="2498725"/>
              <a:ext cx="368300" cy="838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8" name="Picture 6" descr="blue-male-toilet-symbol-hi.p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1616075" y="2498725"/>
              <a:ext cx="368300" cy="838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9" name="Picture 7" descr="blue-male-toilet-symbol-hi.p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2060575" y="2498725"/>
              <a:ext cx="369888" cy="838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" name="Picture 8" descr="blue-male-toilet-symbol-hi.p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2506663" y="2498725"/>
              <a:ext cx="369887" cy="838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1" name="Picture 4" descr="blue-male-toilet-symbol-hi.p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2924175" y="2498725"/>
              <a:ext cx="368300" cy="838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2" name="Picture 5" descr="blue-male-toilet-symbol-hi.p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3363913" y="2498725"/>
              <a:ext cx="368300" cy="838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3" name="Picture 6" descr="blue-male-toilet-symbol-hi.p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3810000" y="2498725"/>
              <a:ext cx="368300" cy="838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4" name="Picture 4" descr="blue-male-toilet-symbol-hi.p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727075" y="3352800"/>
              <a:ext cx="368300" cy="838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5" name="Picture 5" descr="blue-male-toilet-symbol-hi.p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1166813" y="3352800"/>
              <a:ext cx="368300" cy="838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6" name="Picture 6" descr="blue-male-toilet-symbol-hi.p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1612900" y="3352800"/>
              <a:ext cx="368300" cy="838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7" name="Picture 7" descr="blue-male-toilet-symbol-hi.p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2057400" y="3352800"/>
              <a:ext cx="369888" cy="838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8" name="Picture 8" descr="blue-male-toilet-symbol-hi.p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2503488" y="3352800"/>
              <a:ext cx="369887" cy="838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9" name="Picture 4" descr="blue-male-toilet-symbol-hi.p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2921000" y="3352800"/>
              <a:ext cx="368300" cy="838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" name="Picture 5" descr="blue-male-toilet-symbol-hi.p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3360738" y="3352800"/>
              <a:ext cx="368300" cy="838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1" name="Picture 6" descr="blue-male-toilet-symbol-hi.p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3806825" y="3352800"/>
              <a:ext cx="368300" cy="838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5" name="Picture 4" descr="blue-male-toilet-symbol-hi.p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727075" y="4191000"/>
              <a:ext cx="368300" cy="838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6" name="Picture 5" descr="blue-male-toilet-symbol-hi.p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1166813" y="4191000"/>
              <a:ext cx="368300" cy="838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7" name="Picture 6" descr="blue-male-toilet-symbol-hi.p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1612900" y="4191000"/>
              <a:ext cx="368300" cy="838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8" name="Picture 7" descr="blue-male-toilet-symbol-hi.p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2057400" y="4191000"/>
              <a:ext cx="369888" cy="838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9" name="Picture 8" descr="blue-male-toilet-symbol-hi.p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2503488" y="4191000"/>
              <a:ext cx="369887" cy="838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0" name="Picture 4" descr="blue-male-toilet-symbol-hi.p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2921000" y="4191000"/>
              <a:ext cx="368300" cy="838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1" name="Picture 5" descr="blue-male-toilet-symbol-hi.p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3360738" y="4191000"/>
              <a:ext cx="368300" cy="838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2" name="Picture 6" descr="blue-male-toilet-symbol-hi.p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3806825" y="4191000"/>
              <a:ext cx="368300" cy="838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9409916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3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00FF"/>
                </a:solidFill>
                <a:latin typeface="Courier"/>
                <a:cs typeface="Courier"/>
              </a:rPr>
              <a:t>Course Enrollment Maximums</a:t>
            </a:r>
            <a:endParaRPr lang="en-US" dirty="0">
              <a:solidFill>
                <a:srgbClr val="0000FF"/>
              </a:solidFill>
              <a:latin typeface="Courier"/>
              <a:cs typeface="Courier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37306" y="5375959"/>
            <a:ext cx="434032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latin typeface="Courier"/>
                <a:cs typeface="Courier"/>
              </a:rPr>
              <a:t>Pedagogical Cap</a:t>
            </a:r>
            <a:endParaRPr lang="en-US" sz="3600" dirty="0">
              <a:latin typeface="Courier"/>
              <a:cs typeface="Courier"/>
            </a:endParaRPr>
          </a:p>
        </p:txBody>
      </p:sp>
      <p:sp>
        <p:nvSpPr>
          <p:cNvPr id="34" name="Content Placeholder 2"/>
          <p:cNvSpPr>
            <a:spLocks noGrp="1"/>
          </p:cNvSpPr>
          <p:nvPr>
            <p:ph idx="1"/>
          </p:nvPr>
        </p:nvSpPr>
        <p:spPr>
          <a:xfrm>
            <a:off x="4667250" y="1467850"/>
            <a:ext cx="4413250" cy="4860925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>
                <a:latin typeface="Courier"/>
                <a:cs typeface="Courier"/>
              </a:rPr>
              <a:t>set by faculty, in consultation w/ deans &amp; approved by Curriculum Committee</a:t>
            </a:r>
          </a:p>
          <a:p>
            <a:r>
              <a:rPr lang="en-US" dirty="0" smtClean="0">
                <a:latin typeface="Courier"/>
                <a:cs typeface="Courier"/>
              </a:rPr>
              <a:t>based on pedagogy</a:t>
            </a:r>
          </a:p>
          <a:p>
            <a:pPr lvl="1"/>
            <a:r>
              <a:rPr lang="en-US" dirty="0" smtClean="0">
                <a:latin typeface="Courier"/>
                <a:cs typeface="Courier"/>
              </a:rPr>
              <a:t>mode of instruction</a:t>
            </a:r>
          </a:p>
          <a:p>
            <a:pPr lvl="1"/>
            <a:r>
              <a:rPr lang="en-US" dirty="0" smtClean="0">
                <a:latin typeface="Courier"/>
                <a:cs typeface="Courier"/>
              </a:rPr>
              <a:t>methods of assessment</a:t>
            </a:r>
          </a:p>
          <a:p>
            <a:pPr lvl="1"/>
            <a:r>
              <a:rPr lang="en-US" dirty="0" smtClean="0">
                <a:latin typeface="Courier"/>
                <a:cs typeface="Courier"/>
              </a:rPr>
              <a:t>number of levels in classroom</a:t>
            </a:r>
          </a:p>
          <a:p>
            <a:pPr lvl="1"/>
            <a:r>
              <a:rPr lang="en-US" dirty="0" smtClean="0">
                <a:latin typeface="Courier"/>
                <a:cs typeface="Courier"/>
              </a:rPr>
              <a:t>safety issues (e.g. physical activity courses)</a:t>
            </a:r>
          </a:p>
          <a:p>
            <a:r>
              <a:rPr lang="en-US" dirty="0" smtClean="0">
                <a:latin typeface="Courier"/>
                <a:cs typeface="Courier"/>
              </a:rPr>
              <a:t>information stored in ?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698500" y="1587499"/>
            <a:ext cx="3492500" cy="3540125"/>
            <a:chOff x="698500" y="1587499"/>
            <a:chExt cx="3492500" cy="3540125"/>
          </a:xfrm>
        </p:grpSpPr>
        <p:pic>
          <p:nvPicPr>
            <p:cNvPr id="44" name="Picture 20" descr="orange-person-symbol-hi.p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000" y="1679575"/>
              <a:ext cx="320675" cy="8270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5" name="Picture 20" descr="orange-person-symbol-hi.p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02418" y="1679575"/>
              <a:ext cx="320675" cy="8270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6" name="Picture 20" descr="orange-person-symbol-hi.p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42836" y="1679575"/>
              <a:ext cx="320675" cy="8270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7" name="Picture 20" descr="orange-person-symbol-hi.p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83254" y="1679575"/>
              <a:ext cx="320675" cy="8270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8" name="Picture 20" descr="orange-person-symbol-hi.p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23672" y="1679575"/>
              <a:ext cx="320675" cy="8270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9" name="Picture 20" descr="orange-person-symbol-hi.p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64090" y="1679575"/>
              <a:ext cx="320675" cy="8270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0" name="Picture 20" descr="orange-person-symbol-hi.p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04508" y="1679575"/>
              <a:ext cx="320675" cy="8270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1" name="Picture 20" descr="orange-person-symbol-hi.p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44925" y="1679575"/>
              <a:ext cx="320675" cy="8270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" name="Rectangle 4"/>
            <p:cNvSpPr/>
            <p:nvPr/>
          </p:nvSpPr>
          <p:spPr>
            <a:xfrm>
              <a:off x="698500" y="1587499"/>
              <a:ext cx="3492500" cy="354012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52" name="Picture 20" descr="orange-person-symbol-hi.p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000" y="2500313"/>
              <a:ext cx="320675" cy="8270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3" name="Picture 20" descr="orange-person-symbol-hi.p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02418" y="2500313"/>
              <a:ext cx="320675" cy="8270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4" name="Picture 20" descr="orange-person-symbol-hi.p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42836" y="2500313"/>
              <a:ext cx="320675" cy="8270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5" name="Picture 20" descr="orange-person-symbol-hi.p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83254" y="2500313"/>
              <a:ext cx="320675" cy="8270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6" name="Picture 20" descr="orange-person-symbol-hi.p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23672" y="2500313"/>
              <a:ext cx="320675" cy="8270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7" name="Picture 20" descr="orange-person-symbol-hi.p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64090" y="2500313"/>
              <a:ext cx="320675" cy="8270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8" name="Picture 20" descr="orange-person-symbol-hi.p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04508" y="2500313"/>
              <a:ext cx="320675" cy="8270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9" name="Picture 20" descr="orange-person-symbol-hi.p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44925" y="2500313"/>
              <a:ext cx="320675" cy="8270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0" name="Picture 20" descr="orange-person-symbol-hi.p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000" y="3327401"/>
              <a:ext cx="320675" cy="8270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1" name="Picture 20" descr="orange-person-symbol-hi.p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02418" y="3327401"/>
              <a:ext cx="320675" cy="8270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2" name="Picture 20" descr="orange-person-symbol-hi.p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42836" y="3327401"/>
              <a:ext cx="320675" cy="8270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3" name="Picture 20" descr="orange-person-symbol-hi.p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83254" y="3327401"/>
              <a:ext cx="320675" cy="8270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4" name="Picture 20" descr="orange-person-symbol-hi.p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23672" y="3327401"/>
              <a:ext cx="320675" cy="8270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5" name="Picture 20" descr="orange-person-symbol-hi.p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64090" y="3327401"/>
              <a:ext cx="320675" cy="8270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6" name="Picture 20" descr="orange-person-symbol-hi.p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04508" y="3327401"/>
              <a:ext cx="320675" cy="8270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7" name="Picture 20" descr="orange-person-symbol-hi.p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44925" y="3327401"/>
              <a:ext cx="320675" cy="8270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8" name="Picture 20" descr="orange-person-symbol-hi.p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000" y="4154489"/>
              <a:ext cx="320675" cy="8270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0076693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3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00" y="20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00FF"/>
                </a:solidFill>
                <a:latin typeface="Courier"/>
                <a:cs typeface="Courier"/>
              </a:rPr>
              <a:t>Course Enrollment Maximums</a:t>
            </a:r>
            <a:endParaRPr lang="en-US" dirty="0">
              <a:solidFill>
                <a:srgbClr val="0000FF"/>
              </a:solidFill>
              <a:latin typeface="Courier"/>
              <a:cs typeface="Courier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457222" y="1049119"/>
            <a:ext cx="240101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latin typeface="Courier"/>
                <a:cs typeface="Courier"/>
              </a:rPr>
              <a:t>BLAH 100</a:t>
            </a:r>
            <a:endParaRPr lang="en-US" sz="3600" dirty="0">
              <a:latin typeface="Courier"/>
              <a:cs typeface="Courier"/>
            </a:endParaRPr>
          </a:p>
        </p:txBody>
      </p:sp>
      <p:pic>
        <p:nvPicPr>
          <p:cNvPr id="5" name="Picture 4" descr="Screen Shot 2015-10-05 at 1.52.23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927" y="2097850"/>
            <a:ext cx="3175000" cy="3848100"/>
          </a:xfrm>
          <a:prstGeom prst="rect">
            <a:avLst/>
          </a:prstGeom>
        </p:spPr>
      </p:pic>
      <p:pic>
        <p:nvPicPr>
          <p:cNvPr id="6" name="Picture 5" descr="Screen Shot 2015-10-05 at 1.52.32 P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3375" y="2116900"/>
            <a:ext cx="3695700" cy="386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48900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dventure_tour_header_2.jpg"/>
          <p:cNvPicPr>
            <a:picLocks noChangeAspect="1"/>
          </p:cNvPicPr>
          <p:nvPr/>
        </p:nvPicPr>
        <p:blipFill>
          <a:blip r:embed="rId2">
            <a:alphaModFix amt="4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930" y="1833562"/>
            <a:ext cx="9152930" cy="325437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857500"/>
            <a:ext cx="9144000" cy="1143000"/>
          </a:xfrm>
        </p:spPr>
        <p:txBody>
          <a:bodyPr/>
          <a:lstStyle/>
          <a:p>
            <a:r>
              <a:rPr lang="en-US" dirty="0" smtClean="0">
                <a:solidFill>
                  <a:srgbClr val="0000FF"/>
                </a:solidFill>
                <a:latin typeface="Courier"/>
                <a:cs typeface="Courier"/>
              </a:rPr>
              <a:t>Information Collection</a:t>
            </a:r>
            <a:endParaRPr lang="en-US" dirty="0">
              <a:solidFill>
                <a:srgbClr val="0000FF"/>
              </a:solidFill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6531415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lass Size Resource Document.pdf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53" t="36342" r="2969" b="21990"/>
          <a:stretch/>
        </p:blipFill>
        <p:spPr>
          <a:xfrm>
            <a:off x="15875" y="523875"/>
            <a:ext cx="9128125" cy="5826464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6550223"/>
            <a:ext cx="9144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1400" i="1" dirty="0" smtClean="0">
                <a:latin typeface="Courier"/>
                <a:cs typeface="Courier"/>
              </a:rPr>
              <a:t>http://</a:t>
            </a:r>
            <a:r>
              <a:rPr lang="en-US" sz="1400" i="1" dirty="0" err="1" smtClean="0">
                <a:latin typeface="Courier"/>
                <a:cs typeface="Courier"/>
              </a:rPr>
              <a:t>curriculum.fullcoll.edu</a:t>
            </a:r>
            <a:r>
              <a:rPr lang="en-US" sz="1400" i="1" dirty="0" smtClean="0">
                <a:latin typeface="Courier"/>
                <a:cs typeface="Courier"/>
              </a:rPr>
              <a:t>/PDFs/Class%20Size%20Resource%20Document.pdf</a:t>
            </a:r>
            <a:endParaRPr lang="en-US" sz="1400" i="1" dirty="0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26287173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1629</TotalTime>
  <Words>206</Words>
  <Application>Microsoft Macintosh PowerPoint</Application>
  <PresentationFormat>On-screen Show (4:3)</PresentationFormat>
  <Paragraphs>51</Paragraphs>
  <Slides>13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ASGC Taskforce on  Course Enrollment Maximum</vt:lpstr>
      <vt:lpstr>PowerPoint Presentation</vt:lpstr>
      <vt:lpstr>First Steps</vt:lpstr>
      <vt:lpstr>CEM Terminology!</vt:lpstr>
      <vt:lpstr>Course Enrollment Maximums</vt:lpstr>
      <vt:lpstr>Course Enrollment Maximums</vt:lpstr>
      <vt:lpstr>Course Enrollment Maximums</vt:lpstr>
      <vt:lpstr>Information Collection</vt:lpstr>
      <vt:lpstr>PowerPoint Presentation</vt:lpstr>
      <vt:lpstr>Feedback</vt:lpstr>
      <vt:lpstr>PowerPoint Presentation</vt:lpstr>
      <vt:lpstr>PowerPoint Presentation</vt:lpstr>
      <vt:lpstr>Feedback</vt:lpstr>
    </vt:vector>
  </TitlesOfParts>
  <Company>Cañada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Course Enrollment Maximum Taskforce</dc:title>
  <dc:creator>Danielle Behonick</dc:creator>
  <cp:lastModifiedBy>Danielle Behonick</cp:lastModifiedBy>
  <cp:revision>27</cp:revision>
  <dcterms:created xsi:type="dcterms:W3CDTF">2015-10-02T22:49:08Z</dcterms:created>
  <dcterms:modified xsi:type="dcterms:W3CDTF">2015-10-08T02:22:19Z</dcterms:modified>
</cp:coreProperties>
</file>