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345" r:id="rId2"/>
    <p:sldId id="257" r:id="rId3"/>
    <p:sldId id="259" r:id="rId4"/>
    <p:sldId id="346" r:id="rId5"/>
    <p:sldId id="260" r:id="rId6"/>
    <p:sldId id="359" r:id="rId7"/>
    <p:sldId id="261" r:id="rId8"/>
    <p:sldId id="354" r:id="rId9"/>
    <p:sldId id="352" r:id="rId10"/>
    <p:sldId id="353" r:id="rId11"/>
    <p:sldId id="263" r:id="rId12"/>
    <p:sldId id="264" r:id="rId13"/>
    <p:sldId id="266" r:id="rId14"/>
    <p:sldId id="265" r:id="rId15"/>
    <p:sldId id="267" r:id="rId16"/>
    <p:sldId id="268" r:id="rId17"/>
    <p:sldId id="269" r:id="rId18"/>
    <p:sldId id="270" r:id="rId19"/>
    <p:sldId id="271" r:id="rId20"/>
    <p:sldId id="273" r:id="rId21"/>
    <p:sldId id="355" r:id="rId22"/>
    <p:sldId id="275" r:id="rId23"/>
    <p:sldId id="356" r:id="rId24"/>
    <p:sldId id="276" r:id="rId25"/>
    <p:sldId id="277" r:id="rId26"/>
    <p:sldId id="278" r:id="rId27"/>
    <p:sldId id="279" r:id="rId28"/>
    <p:sldId id="357" r:id="rId29"/>
    <p:sldId id="280" r:id="rId30"/>
    <p:sldId id="281" r:id="rId31"/>
    <p:sldId id="358" r:id="rId32"/>
    <p:sldId id="350" r:id="rId33"/>
    <p:sldId id="360" r:id="rId34"/>
    <p:sldId id="284"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Fiel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0"/>
    <p:restoredTop sz="85294"/>
  </p:normalViewPr>
  <p:slideViewPr>
    <p:cSldViewPr snapToGrid="0">
      <p:cViewPr varScale="1">
        <p:scale>
          <a:sx n="119" d="100"/>
          <a:sy n="119" d="100"/>
        </p:scale>
        <p:origin x="81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5-07T15:41:40.418" idx="1">
    <p:pos x="6000" y="0"/>
    <p:text>I suggest taking out "Sky is the limit".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5-07T15:56:28.207" idx="3">
    <p:pos x="6000" y="0"/>
    <p:text>I suggest simplifying this:
Dream Center &amp; Dreamer's Task Force
- Dream Center webpage 
- Email: candreamers@smccd.edu
Or contact Saúl directly: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mailto:canestrol@smccd.edu" TargetMode="External"/><Relationship Id="rId13" Type="http://schemas.openxmlformats.org/officeDocument/2006/relationships/hyperlink" Target="mailto:fields@smccd.edu" TargetMode="External"/><Relationship Id="rId3" Type="http://schemas.openxmlformats.org/officeDocument/2006/relationships/hyperlink" Target="mailto:mirandas@smccd.edu" TargetMode="External"/><Relationship Id="rId7" Type="http://schemas.openxmlformats.org/officeDocument/2006/relationships/hyperlink" Target="mailto:arellanom@smccd.edu" TargetMode="External"/><Relationship Id="rId12" Type="http://schemas.openxmlformats.org/officeDocument/2006/relationships/hyperlink" Target="mailto:huningm@smccd.edu" TargetMode="External"/><Relationship Id="rId2" Type="http://schemas.openxmlformats.org/officeDocument/2006/relationships/slide" Target="../slides/slide34.xml"/><Relationship Id="rId16" Type="http://schemas.openxmlformats.org/officeDocument/2006/relationships/hyperlink" Target="mailto:raavendano@yahoo.com" TargetMode="External"/><Relationship Id="rId1" Type="http://schemas.openxmlformats.org/officeDocument/2006/relationships/notesMaster" Target="../notesMasters/notesMaster1.xml"/><Relationship Id="rId6" Type="http://schemas.openxmlformats.org/officeDocument/2006/relationships/hyperlink" Target="mailto:malavadek@smccd.edu" TargetMode="External"/><Relationship Id="rId11" Type="http://schemas.openxmlformats.org/officeDocument/2006/relationships/hyperlink" Target="mailto:moorej@smccd.edu" TargetMode="External"/><Relationship Id="rId5" Type="http://schemas.openxmlformats.org/officeDocument/2006/relationships/hyperlink" Target="mailto:leivaa@smccd.edu" TargetMode="External"/><Relationship Id="rId15" Type="http://schemas.openxmlformats.org/officeDocument/2006/relationships/hyperlink" Target="mailto:aavendano@redwoodcity.org" TargetMode="External"/><Relationship Id="rId10" Type="http://schemas.openxmlformats.org/officeDocument/2006/relationships/hyperlink" Target="mailto:perezma@smccd.edu" TargetMode="External"/><Relationship Id="rId4" Type="http://schemas.openxmlformats.org/officeDocument/2006/relationships/hyperlink" Target="mailto:garcian@smccd.edu" TargetMode="External"/><Relationship Id="rId9" Type="http://schemas.openxmlformats.org/officeDocument/2006/relationships/hyperlink" Target="mailto:sigonan@smccd.edu" TargetMode="External"/><Relationship Id="rId14" Type="http://schemas.openxmlformats.org/officeDocument/2006/relationships/hyperlink" Target="mailto:garridostivell10@gmail.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dirty="0" err="1"/>
              <a:t>Saúl</a:t>
            </a:r>
            <a:endParaRPr lang="en-US" sz="1800" b="1" dirty="0"/>
          </a:p>
        </p:txBody>
      </p:sp>
      <p:sp>
        <p:nvSpPr>
          <p:cNvPr id="4" name="Slide Number Placeholder 3"/>
          <p:cNvSpPr>
            <a:spLocks noGrp="1"/>
          </p:cNvSpPr>
          <p:nvPr>
            <p:ph type="sldNum" sz="quarter" idx="10"/>
          </p:nvPr>
        </p:nvSpPr>
        <p:spPr/>
        <p:txBody>
          <a:bodyPr/>
          <a:lstStyle/>
          <a:p>
            <a:fld id="{1B90EF27-1900-472B-B1D5-4FBEA200263F}" type="slidenum">
              <a:rPr lang="en-US" smtClean="0"/>
              <a:t>1</a:t>
            </a:fld>
            <a:endParaRPr lang="en-US" dirty="0"/>
          </a:p>
        </p:txBody>
      </p:sp>
    </p:spTree>
    <p:extLst>
      <p:ext uri="{BB962C8B-B14F-4D97-AF65-F5344CB8AC3E}">
        <p14:creationId xmlns:p14="http://schemas.microsoft.com/office/powerpoint/2010/main" val="238022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74248b4e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74248b4e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Professor </a:t>
            </a:r>
            <a:r>
              <a:rPr lang="en" b="1" dirty="0">
                <a:solidFill>
                  <a:srgbClr val="0000FF"/>
                </a:solidFill>
              </a:rPr>
              <a:t>Alison Field </a:t>
            </a:r>
          </a:p>
          <a:p>
            <a:pPr marL="0" lvl="0" indent="0" algn="l" rtl="0">
              <a:spcBef>
                <a:spcPts val="600"/>
              </a:spcBef>
              <a:spcAft>
                <a:spcPts val="0"/>
              </a:spcAft>
              <a:buNone/>
            </a:pPr>
            <a:endParaRPr lang="en" dirty="0"/>
          </a:p>
          <a:p>
            <a:pPr marL="0" lvl="0" indent="0" algn="l" rtl="0">
              <a:spcBef>
                <a:spcPts val="600"/>
              </a:spcBef>
              <a:spcAft>
                <a:spcPts val="0"/>
              </a:spcAft>
              <a:buNone/>
            </a:pPr>
            <a:r>
              <a:rPr lang="en" dirty="0"/>
              <a:t>Overarching challenges that students express</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 dirty="0">
                <a:solidFill>
                  <a:srgbClr val="FF0000"/>
                </a:solidFill>
              </a:rPr>
              <a:t>7 - HK student speakers/ testimonials - Dreamers Club - </a:t>
            </a: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 Can Maria H. talk about UB students’ experience</a:t>
            </a: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Students that express the undocumented experience</a:t>
            </a:r>
            <a:endParaRPr dirty="0">
              <a:solidFill>
                <a:srgbClr val="FF0000"/>
              </a:solidFill>
            </a:endParaRPr>
          </a:p>
          <a:p>
            <a:pPr marL="0" lvl="0" indent="0" algn="l" rtl="0">
              <a:lnSpc>
                <a:spcPct val="115000"/>
              </a:lnSpc>
              <a:spcBef>
                <a:spcPts val="600"/>
              </a:spcBef>
              <a:spcAft>
                <a:spcPts val="0"/>
              </a:spcAft>
              <a:buNone/>
            </a:pPr>
            <a:r>
              <a:rPr lang="en" dirty="0" err="1">
                <a:solidFill>
                  <a:srgbClr val="FF0000"/>
                </a:solidFill>
              </a:rPr>
              <a:t>Jeison</a:t>
            </a:r>
            <a:r>
              <a:rPr lang="en" dirty="0">
                <a:solidFill>
                  <a:srgbClr val="FF0000"/>
                </a:solidFill>
              </a:rPr>
              <a:t> then Maria H.</a:t>
            </a: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(Speaking to Maria tomorrow)</a:t>
            </a: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endParaRPr dirty="0">
              <a:solidFill>
                <a:srgbClr val="FF0000"/>
              </a:solidFill>
            </a:endParaRPr>
          </a:p>
        </p:txBody>
      </p:sp>
    </p:spTree>
    <p:extLst>
      <p:ext uri="{BB962C8B-B14F-4D97-AF65-F5344CB8AC3E}">
        <p14:creationId xmlns:p14="http://schemas.microsoft.com/office/powerpoint/2010/main" val="98461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469b290e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469b290e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err="1">
                <a:solidFill>
                  <a:srgbClr val="FF0000"/>
                </a:solidFill>
              </a:rPr>
              <a:t>Nimsi</a:t>
            </a:r>
            <a:r>
              <a:rPr lang="en" b="1" dirty="0">
                <a:solidFill>
                  <a:srgbClr val="FF0000"/>
                </a:solidFill>
              </a:rPr>
              <a:t> Garcia</a:t>
            </a:r>
            <a:endParaRPr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spcBef>
                <a:spcPts val="6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51eb5bf4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51eb5bf4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err="1">
                <a:solidFill>
                  <a:srgbClr val="FF0000"/>
                </a:solidFill>
              </a:rPr>
              <a:t>Saúl</a:t>
            </a:r>
            <a:r>
              <a:rPr lang="en" b="1" dirty="0">
                <a:solidFill>
                  <a:srgbClr val="FF0000"/>
                </a:solidFill>
              </a:rPr>
              <a:t> Miranda</a:t>
            </a:r>
            <a:r>
              <a:rPr lang="en" b="1" dirty="0">
                <a:solidFill>
                  <a:srgbClr val="0000FF"/>
                </a:solidFill>
              </a:rPr>
              <a:t> - Critical information</a:t>
            </a:r>
            <a:endParaRPr b="1" dirty="0">
              <a:solidFill>
                <a:srgbClr val="0000FF"/>
              </a:solidFill>
            </a:endParaRPr>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r>
              <a:rPr lang="en" b="1" dirty="0"/>
              <a:t>This is how we support Undocumented Students</a:t>
            </a:r>
            <a:endParaRPr b="1" dirty="0"/>
          </a:p>
          <a:p>
            <a:pPr marL="0" lvl="0" indent="0" algn="l" rtl="0">
              <a:lnSpc>
                <a:spcPct val="115000"/>
              </a:lnSpc>
              <a:spcBef>
                <a:spcPts val="0"/>
              </a:spcBef>
              <a:spcAft>
                <a:spcPts val="0"/>
              </a:spcAft>
              <a:buNone/>
            </a:pPr>
            <a:r>
              <a:rPr lang="en" b="1" dirty="0"/>
              <a:t>Students to </a:t>
            </a:r>
            <a:endParaRPr b="1" dirty="0"/>
          </a:p>
          <a:p>
            <a:pPr marL="0" lvl="0" indent="0" algn="l" rtl="0">
              <a:lnSpc>
                <a:spcPct val="115000"/>
              </a:lnSpc>
              <a:spcBef>
                <a:spcPts val="0"/>
              </a:spcBef>
              <a:spcAft>
                <a:spcPts val="0"/>
              </a:spcAft>
              <a:buNone/>
            </a:pPr>
            <a:r>
              <a:rPr lang="en" b="1" dirty="0"/>
              <a:t>The portals </a:t>
            </a:r>
            <a:endParaRPr b="1"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r>
              <a:rPr lang="en" b="1" dirty="0"/>
              <a:t>This was a committee that </a:t>
            </a:r>
            <a:endParaRPr b="1" dirty="0"/>
          </a:p>
          <a:p>
            <a:pPr marL="0" lvl="0" indent="0" algn="l" rtl="0">
              <a:lnSpc>
                <a:spcPct val="115000"/>
              </a:lnSpc>
              <a:spcBef>
                <a:spcPts val="0"/>
              </a:spcBef>
              <a:spcAft>
                <a:spcPts val="0"/>
              </a:spcAft>
              <a:buNone/>
            </a:pPr>
            <a:endParaRPr b="1" dirty="0"/>
          </a:p>
          <a:p>
            <a:pPr marL="0" lvl="0" indent="0" algn="l" rtl="0">
              <a:lnSpc>
                <a:spcPct val="115000"/>
              </a:lnSpc>
              <a:spcBef>
                <a:spcPts val="0"/>
              </a:spcBef>
              <a:spcAft>
                <a:spcPts val="0"/>
              </a:spcAft>
              <a:buNone/>
            </a:pPr>
            <a:r>
              <a:rPr lang="en" b="1" dirty="0">
                <a:solidFill>
                  <a:srgbClr val="0000FF"/>
                </a:solidFill>
              </a:rPr>
              <a:t>Throughout </a:t>
            </a:r>
            <a:endParaRPr b="1"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b="1" dirty="0">
                <a:solidFill>
                  <a:srgbClr val="0000FF"/>
                </a:solidFill>
              </a:rPr>
              <a:t>Champions on campus</a:t>
            </a:r>
            <a:endParaRPr b="1"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b="1" dirty="0">
                <a:solidFill>
                  <a:srgbClr val="0000FF"/>
                </a:solidFill>
              </a:rPr>
              <a:t>Well invested Community Partners</a:t>
            </a:r>
            <a:endParaRPr b="1" dirty="0">
              <a:solidFill>
                <a:srgbClr val="0000FF"/>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Questions</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Who are our students?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Where do we find allies?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How important are community partners?</a:t>
            </a:r>
            <a:endParaRPr dirty="0">
              <a:solidFill>
                <a:schemeClr val="dk1"/>
              </a:solidFill>
            </a:endParaRPr>
          </a:p>
          <a:p>
            <a:pPr marL="45720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We have an impact</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Collective impact, WE Support Undocumented Students.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Explain the importance of the Support System</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Job (income)</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Bills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Family Structure (children, no privacy)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Boys &amp; Girls (cultural, how they are treated)</a:t>
            </a:r>
            <a:endParaRPr dirty="0">
              <a:solidFill>
                <a:schemeClr val="dk1"/>
              </a:solidFill>
            </a:endParaRPr>
          </a:p>
          <a:p>
            <a:pPr marL="628650" lvl="0" indent="0" algn="l" rtl="0">
              <a:lnSpc>
                <a:spcPct val="115000"/>
              </a:lnSpc>
              <a:spcBef>
                <a:spcPts val="0"/>
              </a:spcBef>
              <a:spcAft>
                <a:spcPts val="0"/>
              </a:spcAft>
              <a:buNone/>
            </a:pPr>
            <a:endParaRPr u="sng" dirty="0">
              <a:solidFill>
                <a:schemeClr val="dk1"/>
              </a:solidFill>
            </a:endParaRPr>
          </a:p>
          <a:p>
            <a:pPr marL="628650" lvl="0" indent="0" algn="l" rtl="0">
              <a:lnSpc>
                <a:spcPct val="115000"/>
              </a:lnSpc>
              <a:spcBef>
                <a:spcPts val="0"/>
              </a:spcBef>
              <a:spcAft>
                <a:spcPts val="0"/>
              </a:spcAft>
              <a:buClr>
                <a:schemeClr val="dk1"/>
              </a:buClr>
              <a:buSzPts val="1100"/>
              <a:buFont typeface="Arial"/>
              <a:buNone/>
            </a:pPr>
            <a:r>
              <a:rPr lang="en" u="sng" dirty="0">
                <a:solidFill>
                  <a:schemeClr val="dk1"/>
                </a:solidFill>
              </a:rPr>
              <a:t>Outline</a:t>
            </a:r>
            <a:endParaRPr u="sng" dirty="0">
              <a:solidFill>
                <a:schemeClr val="dk1"/>
              </a:solidFill>
            </a:endParaRPr>
          </a:p>
          <a:p>
            <a:pPr marL="914400" lvl="1" indent="-298450" algn="l" rtl="0">
              <a:lnSpc>
                <a:spcPct val="115000"/>
              </a:lnSpc>
              <a:spcBef>
                <a:spcPts val="0"/>
              </a:spcBef>
              <a:spcAft>
                <a:spcPts val="0"/>
              </a:spcAft>
              <a:buClr>
                <a:srgbClr val="0000FF"/>
              </a:buClr>
              <a:buSzPts val="1100"/>
              <a:buChar char="-"/>
            </a:pPr>
            <a:r>
              <a:rPr lang="en" dirty="0">
                <a:solidFill>
                  <a:srgbClr val="0000FF"/>
                </a:solidFill>
              </a:rPr>
              <a:t>Dream Center (</a:t>
            </a:r>
            <a:r>
              <a:rPr lang="en" dirty="0" err="1">
                <a:solidFill>
                  <a:srgbClr val="0000FF"/>
                </a:solidFill>
              </a:rPr>
              <a:t>Saúl</a:t>
            </a:r>
            <a:r>
              <a:rPr lang="en" dirty="0">
                <a:solidFill>
                  <a:srgbClr val="0000FF"/>
                </a:solidFill>
              </a:rPr>
              <a:t>)</a:t>
            </a:r>
            <a:endParaRPr dirty="0">
              <a:solidFill>
                <a:srgbClr val="0000FF"/>
              </a:solidFill>
            </a:endParaRPr>
          </a:p>
          <a:p>
            <a:pPr marL="914400" lvl="1" indent="-298450" algn="l" rtl="0">
              <a:lnSpc>
                <a:spcPct val="115000"/>
              </a:lnSpc>
              <a:spcBef>
                <a:spcPts val="0"/>
              </a:spcBef>
              <a:spcAft>
                <a:spcPts val="0"/>
              </a:spcAft>
              <a:buClr>
                <a:srgbClr val="0000FF"/>
              </a:buClr>
              <a:buSzPts val="1100"/>
              <a:buChar char="-"/>
            </a:pPr>
            <a:r>
              <a:rPr lang="en" dirty="0">
                <a:solidFill>
                  <a:srgbClr val="0000FF"/>
                </a:solidFill>
              </a:rPr>
              <a:t>Task Force</a:t>
            </a:r>
            <a:endParaRPr dirty="0">
              <a:solidFill>
                <a:srgbClr val="0000FF"/>
              </a:solidFill>
            </a:endParaRPr>
          </a:p>
          <a:p>
            <a:pPr marL="1371600" lvl="2" indent="-298450" algn="l" rtl="0">
              <a:lnSpc>
                <a:spcPct val="115000"/>
              </a:lnSpc>
              <a:spcBef>
                <a:spcPts val="0"/>
              </a:spcBef>
              <a:spcAft>
                <a:spcPts val="0"/>
              </a:spcAft>
              <a:buClr>
                <a:srgbClr val="0000FF"/>
              </a:buClr>
              <a:buSzPts val="1100"/>
              <a:buChar char="-"/>
            </a:pPr>
            <a:r>
              <a:rPr lang="en" dirty="0">
                <a:solidFill>
                  <a:srgbClr val="0000FF"/>
                </a:solidFill>
              </a:rPr>
              <a:t>SMCCD Dream Center Task Force (Pamala, Jackie, Griselda, Adolfo, </a:t>
            </a:r>
            <a:r>
              <a:rPr lang="en" dirty="0" err="1">
                <a:solidFill>
                  <a:srgbClr val="0000FF"/>
                </a:solidFill>
              </a:rPr>
              <a:t>Saúl</a:t>
            </a:r>
            <a:r>
              <a:rPr lang="en" dirty="0">
                <a:solidFill>
                  <a:srgbClr val="0000FF"/>
                </a:solidFill>
              </a:rPr>
              <a:t>)</a:t>
            </a:r>
            <a:endParaRPr dirty="0">
              <a:solidFill>
                <a:srgbClr val="0000FF"/>
              </a:solidFill>
            </a:endParaRPr>
          </a:p>
          <a:p>
            <a:pPr marL="1828800" lvl="3" indent="-298450" algn="l" rtl="0">
              <a:lnSpc>
                <a:spcPct val="115000"/>
              </a:lnSpc>
              <a:spcBef>
                <a:spcPts val="0"/>
              </a:spcBef>
              <a:spcAft>
                <a:spcPts val="0"/>
              </a:spcAft>
              <a:buClr>
                <a:srgbClr val="0000FF"/>
              </a:buClr>
              <a:buSzPts val="1100"/>
              <a:buChar char="-"/>
            </a:pPr>
            <a:r>
              <a:rPr lang="en" dirty="0">
                <a:solidFill>
                  <a:srgbClr val="0000FF"/>
                </a:solidFill>
              </a:rPr>
              <a:t>Aligning services &amp; sharing best practices/concerns </a:t>
            </a:r>
            <a:endParaRPr dirty="0">
              <a:solidFill>
                <a:srgbClr val="0000FF"/>
              </a:solidFill>
            </a:endParaRPr>
          </a:p>
          <a:p>
            <a:pPr marL="1371600" lvl="2" indent="-298450" algn="l" rtl="0">
              <a:lnSpc>
                <a:spcPct val="115000"/>
              </a:lnSpc>
              <a:spcBef>
                <a:spcPts val="0"/>
              </a:spcBef>
              <a:spcAft>
                <a:spcPts val="0"/>
              </a:spcAft>
              <a:buClr>
                <a:srgbClr val="0000FF"/>
              </a:buClr>
              <a:buSzPts val="1100"/>
              <a:buChar char="-"/>
            </a:pPr>
            <a:r>
              <a:rPr lang="en" dirty="0">
                <a:solidFill>
                  <a:srgbClr val="0000FF"/>
                </a:solidFill>
              </a:rPr>
              <a:t>DREAMers Task Force (Canada College)</a:t>
            </a:r>
            <a:endParaRPr dirty="0">
              <a:solidFill>
                <a:srgbClr val="0000FF"/>
              </a:solidFill>
            </a:endParaRPr>
          </a:p>
          <a:p>
            <a:pPr marL="914400" lvl="1" indent="-298450" algn="l" rtl="0">
              <a:lnSpc>
                <a:spcPct val="115000"/>
              </a:lnSpc>
              <a:spcBef>
                <a:spcPts val="0"/>
              </a:spcBef>
              <a:spcAft>
                <a:spcPts val="0"/>
              </a:spcAft>
              <a:buClr>
                <a:srgbClr val="0000FF"/>
              </a:buClr>
              <a:buSzPts val="1100"/>
              <a:buChar char="-"/>
            </a:pPr>
            <a:r>
              <a:rPr lang="en" dirty="0">
                <a:solidFill>
                  <a:srgbClr val="0000FF"/>
                </a:solidFill>
              </a:rPr>
              <a:t>DREAMers Club (Julie and </a:t>
            </a:r>
            <a:r>
              <a:rPr lang="en" dirty="0" err="1">
                <a:solidFill>
                  <a:srgbClr val="0000FF"/>
                </a:solidFill>
              </a:rPr>
              <a:t>Saúl</a:t>
            </a:r>
            <a:r>
              <a:rPr lang="en" dirty="0">
                <a:solidFill>
                  <a:srgbClr val="0000FF"/>
                </a:solidFill>
              </a:rPr>
              <a:t>) </a:t>
            </a:r>
            <a:r>
              <a:rPr lang="en" dirty="0" err="1">
                <a:solidFill>
                  <a:srgbClr val="0000FF"/>
                </a:solidFill>
              </a:rPr>
              <a:t>Jeison</a:t>
            </a:r>
            <a:r>
              <a:rPr lang="en" dirty="0">
                <a:solidFill>
                  <a:srgbClr val="0000FF"/>
                </a:solidFill>
              </a:rPr>
              <a:t> &amp; Lalo</a:t>
            </a:r>
            <a:endParaRPr dirty="0">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Message: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Even though COVID-19 has encouraged us to go remote, The Dream Centers continues to  provides key services for Undocumented Students, still being a one-stop-shop from receiving resources, learning about campus services, and providing guidance.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DREAMers Task Force are meeting by Zoom, Come join Us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 addition, SMCCD Dream Center Task Force having bi-weekly meetings to align services, sharing practices/concerns, and planning projects.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 DREAMers Club President, </a:t>
            </a:r>
            <a:r>
              <a:rPr lang="en" dirty="0" err="1">
                <a:solidFill>
                  <a:schemeClr val="dk1"/>
                </a:solidFill>
              </a:rPr>
              <a:t>Jeison</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50dc5f71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50dc5f71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74248b4e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74248b4e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err="1">
                <a:solidFill>
                  <a:srgbClr val="FF0000"/>
                </a:solidFill>
              </a:rPr>
              <a:t>Saúl</a:t>
            </a:r>
            <a:r>
              <a:rPr lang="en" b="1" dirty="0">
                <a:solidFill>
                  <a:srgbClr val="FF0000"/>
                </a:solidFill>
              </a:rPr>
              <a:t> </a:t>
            </a:r>
            <a:r>
              <a:rPr lang="en" b="1" dirty="0" err="1">
                <a:solidFill>
                  <a:srgbClr val="FF0000"/>
                </a:solidFill>
              </a:rPr>
              <a:t>MIranda</a:t>
            </a:r>
            <a:endParaRPr b="1" dirty="0">
              <a:solidFill>
                <a:srgbClr val="FF0000"/>
              </a:solidFill>
            </a:endParaRPr>
          </a:p>
          <a:p>
            <a:pPr marL="0" lvl="0" indent="0" algn="l" rtl="0">
              <a:lnSpc>
                <a:spcPct val="115000"/>
              </a:lnSpc>
              <a:spcBef>
                <a:spcPts val="0"/>
              </a:spcBef>
              <a:spcAft>
                <a:spcPts val="0"/>
              </a:spcAft>
              <a:buNone/>
            </a:pPr>
            <a:br>
              <a:rPr lang="en" b="1" dirty="0">
                <a:solidFill>
                  <a:srgbClr val="0000FF"/>
                </a:solidFill>
              </a:rPr>
            </a:br>
            <a:r>
              <a:rPr lang="en" dirty="0">
                <a:solidFill>
                  <a:srgbClr val="FF0000"/>
                </a:solidFill>
              </a:rPr>
              <a:t>10 - HK speakers for slides - missing academics</a:t>
            </a:r>
            <a:endParaRPr b="1" dirty="0">
              <a:solidFill>
                <a:srgbClr val="0000FF"/>
              </a:solidFill>
            </a:endParaRPr>
          </a:p>
          <a:p>
            <a:pPr marL="0" lvl="0" indent="0" algn="l" rtl="0">
              <a:lnSpc>
                <a:spcPct val="115000"/>
              </a:lnSpc>
              <a:spcBef>
                <a:spcPts val="0"/>
              </a:spcBef>
              <a:spcAft>
                <a:spcPts val="0"/>
              </a:spcAft>
              <a:buNone/>
            </a:pPr>
            <a:endParaRPr b="1" dirty="0">
              <a:solidFill>
                <a:srgbClr val="0000FF"/>
              </a:solidFill>
            </a:endParaRPr>
          </a:p>
          <a:p>
            <a:pPr marL="0" lvl="0" indent="0" algn="l" rtl="0">
              <a:lnSpc>
                <a:spcPct val="115000"/>
              </a:lnSpc>
              <a:spcBef>
                <a:spcPts val="0"/>
              </a:spcBef>
              <a:spcAft>
                <a:spcPts val="0"/>
              </a:spcAft>
              <a:buNone/>
            </a:pPr>
            <a:r>
              <a:rPr lang="en" b="1" dirty="0" err="1">
                <a:solidFill>
                  <a:srgbClr val="0000FF"/>
                </a:solidFill>
              </a:rPr>
              <a:t>Saúl</a:t>
            </a:r>
            <a:r>
              <a:rPr lang="en" b="1" dirty="0">
                <a:solidFill>
                  <a:srgbClr val="0000FF"/>
                </a:solidFill>
              </a:rPr>
              <a:t> - Critical information</a:t>
            </a:r>
            <a:endParaRPr b="1"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b="1" dirty="0">
                <a:solidFill>
                  <a:srgbClr val="0000FF"/>
                </a:solidFill>
              </a:rPr>
              <a:t>Champions on campus</a:t>
            </a:r>
            <a:endParaRPr b="1"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b="1" dirty="0">
                <a:solidFill>
                  <a:srgbClr val="0000FF"/>
                </a:solidFill>
              </a:rPr>
              <a:t>Well invested Community Partners</a:t>
            </a:r>
            <a:endParaRPr b="1" dirty="0">
              <a:solidFill>
                <a:srgbClr val="0000FF"/>
              </a:solidFill>
            </a:endParaRPr>
          </a:p>
          <a:p>
            <a:pPr marL="0" lvl="0" indent="0" algn="l" rtl="0">
              <a:lnSpc>
                <a:spcPct val="115000"/>
              </a:lnSpc>
              <a:spcBef>
                <a:spcPts val="0"/>
              </a:spcBef>
              <a:spcAft>
                <a:spcPts val="0"/>
              </a:spcAft>
              <a:buNone/>
            </a:pPr>
            <a:endParaRPr b="1" dirty="0">
              <a:solidFill>
                <a:srgbClr val="0000FF"/>
              </a:solidFill>
            </a:endParaRPr>
          </a:p>
          <a:p>
            <a:pPr marL="0" lvl="0" indent="0" algn="l" rtl="0">
              <a:lnSpc>
                <a:spcPct val="115000"/>
              </a:lnSpc>
              <a:spcBef>
                <a:spcPts val="0"/>
              </a:spcBef>
              <a:spcAft>
                <a:spcPts val="0"/>
              </a:spcAft>
              <a:buNone/>
            </a:pPr>
            <a:r>
              <a:rPr lang="en" b="1" dirty="0">
                <a:solidFill>
                  <a:srgbClr val="0000FF"/>
                </a:solidFill>
              </a:rPr>
              <a:t>Each stage of Undocumented Students</a:t>
            </a:r>
            <a:endParaRPr b="1" dirty="0">
              <a:solidFill>
                <a:srgbClr val="0000FF"/>
              </a:solidFill>
            </a:endParaRPr>
          </a:p>
          <a:p>
            <a:pPr marL="0" lvl="0" indent="0" algn="l" rtl="0">
              <a:lnSpc>
                <a:spcPct val="115000"/>
              </a:lnSpc>
              <a:spcBef>
                <a:spcPts val="0"/>
              </a:spcBef>
              <a:spcAft>
                <a:spcPts val="0"/>
              </a:spcAft>
              <a:buNone/>
            </a:pPr>
            <a:r>
              <a:rPr lang="en" b="1" dirty="0">
                <a:solidFill>
                  <a:srgbClr val="0000FF"/>
                </a:solidFill>
              </a:rPr>
              <a:t>Registering</a:t>
            </a:r>
            <a:endParaRPr b="1" dirty="0">
              <a:solidFill>
                <a:srgbClr val="0000FF"/>
              </a:solidFill>
            </a:endParaRPr>
          </a:p>
          <a:p>
            <a:pPr marL="0" lvl="0" indent="0" algn="l" rtl="0">
              <a:lnSpc>
                <a:spcPct val="115000"/>
              </a:lnSpc>
              <a:spcBef>
                <a:spcPts val="0"/>
              </a:spcBef>
              <a:spcAft>
                <a:spcPts val="0"/>
              </a:spcAft>
              <a:buNone/>
            </a:pPr>
            <a:endParaRPr b="1" dirty="0">
              <a:solidFill>
                <a:srgbClr val="0000FF"/>
              </a:solidFill>
            </a:endParaRPr>
          </a:p>
          <a:p>
            <a:pPr marL="0" lvl="0" indent="0" algn="l" rtl="0">
              <a:lnSpc>
                <a:spcPct val="115000"/>
              </a:lnSpc>
              <a:spcBef>
                <a:spcPts val="0"/>
              </a:spcBef>
              <a:spcAft>
                <a:spcPts val="0"/>
              </a:spcAft>
              <a:buNone/>
            </a:pPr>
            <a:r>
              <a:rPr lang="en" b="1" dirty="0">
                <a:solidFill>
                  <a:srgbClr val="0000FF"/>
                </a:solidFill>
              </a:rPr>
              <a:t>This is not critical</a:t>
            </a:r>
            <a:endParaRPr b="1" dirty="0">
              <a:solidFill>
                <a:srgbClr val="0000FF"/>
              </a:solidFill>
            </a:endParaRPr>
          </a:p>
          <a:p>
            <a:pPr marL="0" lvl="0" indent="0" algn="l" rtl="0">
              <a:lnSpc>
                <a:spcPct val="115000"/>
              </a:lnSpc>
              <a:spcBef>
                <a:spcPts val="0"/>
              </a:spcBef>
              <a:spcAft>
                <a:spcPts val="0"/>
              </a:spcAft>
              <a:buNone/>
            </a:pPr>
            <a:r>
              <a:rPr lang="en" b="1" dirty="0">
                <a:solidFill>
                  <a:srgbClr val="0000FF"/>
                </a:solidFill>
              </a:rPr>
              <a:t>Set the stage that we </a:t>
            </a:r>
            <a:endParaRPr b="1" dirty="0">
              <a:solidFill>
                <a:srgbClr val="0000FF"/>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Questions</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Who are our students?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Where do we find allies?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How important are community partners?</a:t>
            </a:r>
            <a:endParaRPr dirty="0">
              <a:solidFill>
                <a:schemeClr val="dk1"/>
              </a:solidFill>
            </a:endParaRPr>
          </a:p>
          <a:p>
            <a:pPr marL="45720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We have an impact</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Collective impact, WE Support Undocumented Students.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Explain the importance of the Support System</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Job (income)</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Bills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Family Structure (children, no privacy)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Boys &amp; Girls (cultural, how they are treated)</a:t>
            </a:r>
            <a:endParaRPr dirty="0">
              <a:solidFill>
                <a:schemeClr val="dk1"/>
              </a:solidFill>
            </a:endParaRPr>
          </a:p>
          <a:p>
            <a:pPr marL="628650" lvl="0" indent="0" algn="l" rtl="0">
              <a:lnSpc>
                <a:spcPct val="115000"/>
              </a:lnSpc>
              <a:spcBef>
                <a:spcPts val="0"/>
              </a:spcBef>
              <a:spcAft>
                <a:spcPts val="0"/>
              </a:spcAft>
              <a:buNone/>
            </a:pPr>
            <a:endParaRPr u="sng" dirty="0">
              <a:solidFill>
                <a:schemeClr val="dk1"/>
              </a:solidFill>
            </a:endParaRPr>
          </a:p>
          <a:p>
            <a:pPr marL="628650" lvl="0" indent="0" algn="l" rtl="0">
              <a:lnSpc>
                <a:spcPct val="115000"/>
              </a:lnSpc>
              <a:spcBef>
                <a:spcPts val="0"/>
              </a:spcBef>
              <a:spcAft>
                <a:spcPts val="0"/>
              </a:spcAft>
              <a:buClr>
                <a:schemeClr val="dk1"/>
              </a:buClr>
              <a:buSzPts val="1100"/>
              <a:buFont typeface="Arial"/>
              <a:buNone/>
            </a:pPr>
            <a:r>
              <a:rPr lang="en" u="sng" dirty="0">
                <a:solidFill>
                  <a:schemeClr val="dk1"/>
                </a:solidFill>
              </a:rPr>
              <a:t>Outline</a:t>
            </a:r>
            <a:endParaRPr u="sng" dirty="0">
              <a:solidFill>
                <a:schemeClr val="dk1"/>
              </a:solidFill>
            </a:endParaRPr>
          </a:p>
          <a:p>
            <a:pPr marL="914400" lvl="1" indent="-298450" algn="l" rtl="0">
              <a:lnSpc>
                <a:spcPct val="115000"/>
              </a:lnSpc>
              <a:spcBef>
                <a:spcPts val="0"/>
              </a:spcBef>
              <a:spcAft>
                <a:spcPts val="0"/>
              </a:spcAft>
              <a:buClr>
                <a:srgbClr val="0000FF"/>
              </a:buClr>
              <a:buSzPts val="1100"/>
              <a:buChar char="-"/>
            </a:pPr>
            <a:r>
              <a:rPr lang="en" dirty="0">
                <a:solidFill>
                  <a:srgbClr val="0000FF"/>
                </a:solidFill>
              </a:rPr>
              <a:t>Dream Center (</a:t>
            </a:r>
            <a:r>
              <a:rPr lang="en" dirty="0" err="1">
                <a:solidFill>
                  <a:srgbClr val="0000FF"/>
                </a:solidFill>
              </a:rPr>
              <a:t>Saúl</a:t>
            </a:r>
            <a:r>
              <a:rPr lang="en" dirty="0">
                <a:solidFill>
                  <a:srgbClr val="0000FF"/>
                </a:solidFill>
              </a:rPr>
              <a:t>)</a:t>
            </a:r>
            <a:endParaRPr dirty="0">
              <a:solidFill>
                <a:srgbClr val="0000FF"/>
              </a:solidFill>
            </a:endParaRPr>
          </a:p>
          <a:p>
            <a:pPr marL="914400" lvl="1" indent="-298450" algn="l" rtl="0">
              <a:lnSpc>
                <a:spcPct val="115000"/>
              </a:lnSpc>
              <a:spcBef>
                <a:spcPts val="0"/>
              </a:spcBef>
              <a:spcAft>
                <a:spcPts val="0"/>
              </a:spcAft>
              <a:buClr>
                <a:srgbClr val="0000FF"/>
              </a:buClr>
              <a:buSzPts val="1100"/>
              <a:buChar char="-"/>
            </a:pPr>
            <a:r>
              <a:rPr lang="en" dirty="0">
                <a:solidFill>
                  <a:srgbClr val="0000FF"/>
                </a:solidFill>
              </a:rPr>
              <a:t>Task Force</a:t>
            </a:r>
            <a:endParaRPr dirty="0">
              <a:solidFill>
                <a:srgbClr val="0000FF"/>
              </a:solidFill>
            </a:endParaRPr>
          </a:p>
          <a:p>
            <a:pPr marL="1371600" lvl="2" indent="-298450" algn="l" rtl="0">
              <a:lnSpc>
                <a:spcPct val="115000"/>
              </a:lnSpc>
              <a:spcBef>
                <a:spcPts val="0"/>
              </a:spcBef>
              <a:spcAft>
                <a:spcPts val="0"/>
              </a:spcAft>
              <a:buClr>
                <a:srgbClr val="0000FF"/>
              </a:buClr>
              <a:buSzPts val="1100"/>
              <a:buChar char="-"/>
            </a:pPr>
            <a:r>
              <a:rPr lang="en" dirty="0">
                <a:solidFill>
                  <a:srgbClr val="0000FF"/>
                </a:solidFill>
              </a:rPr>
              <a:t>SMCCD Dream Center Task Force (Pamala, Jackie, Griselda, Adolfo, </a:t>
            </a:r>
            <a:r>
              <a:rPr lang="en" dirty="0" err="1">
                <a:solidFill>
                  <a:srgbClr val="0000FF"/>
                </a:solidFill>
              </a:rPr>
              <a:t>Saúl</a:t>
            </a:r>
            <a:r>
              <a:rPr lang="en" dirty="0">
                <a:solidFill>
                  <a:srgbClr val="0000FF"/>
                </a:solidFill>
              </a:rPr>
              <a:t>)</a:t>
            </a:r>
            <a:endParaRPr dirty="0">
              <a:solidFill>
                <a:srgbClr val="0000FF"/>
              </a:solidFill>
            </a:endParaRPr>
          </a:p>
          <a:p>
            <a:pPr marL="1828800" lvl="3" indent="-298450" algn="l" rtl="0">
              <a:lnSpc>
                <a:spcPct val="115000"/>
              </a:lnSpc>
              <a:spcBef>
                <a:spcPts val="0"/>
              </a:spcBef>
              <a:spcAft>
                <a:spcPts val="0"/>
              </a:spcAft>
              <a:buClr>
                <a:srgbClr val="0000FF"/>
              </a:buClr>
              <a:buSzPts val="1100"/>
              <a:buChar char="-"/>
            </a:pPr>
            <a:r>
              <a:rPr lang="en" dirty="0">
                <a:solidFill>
                  <a:srgbClr val="0000FF"/>
                </a:solidFill>
              </a:rPr>
              <a:t>Aligning services &amp; sharing best practices/concerns </a:t>
            </a:r>
            <a:endParaRPr dirty="0">
              <a:solidFill>
                <a:srgbClr val="0000FF"/>
              </a:solidFill>
            </a:endParaRPr>
          </a:p>
          <a:p>
            <a:pPr marL="1371600" lvl="2" indent="-298450" algn="l" rtl="0">
              <a:lnSpc>
                <a:spcPct val="115000"/>
              </a:lnSpc>
              <a:spcBef>
                <a:spcPts val="0"/>
              </a:spcBef>
              <a:spcAft>
                <a:spcPts val="0"/>
              </a:spcAft>
              <a:buClr>
                <a:srgbClr val="0000FF"/>
              </a:buClr>
              <a:buSzPts val="1100"/>
              <a:buChar char="-"/>
            </a:pPr>
            <a:r>
              <a:rPr lang="en" dirty="0">
                <a:solidFill>
                  <a:srgbClr val="0000FF"/>
                </a:solidFill>
              </a:rPr>
              <a:t>DREAMers Task Force (Canada College)</a:t>
            </a:r>
            <a:endParaRPr dirty="0">
              <a:solidFill>
                <a:srgbClr val="0000FF"/>
              </a:solidFill>
            </a:endParaRPr>
          </a:p>
          <a:p>
            <a:pPr marL="914400" lvl="1" indent="-298450" algn="l" rtl="0">
              <a:lnSpc>
                <a:spcPct val="115000"/>
              </a:lnSpc>
              <a:spcBef>
                <a:spcPts val="0"/>
              </a:spcBef>
              <a:spcAft>
                <a:spcPts val="0"/>
              </a:spcAft>
              <a:buClr>
                <a:srgbClr val="0000FF"/>
              </a:buClr>
              <a:buSzPts val="1100"/>
              <a:buChar char="-"/>
            </a:pPr>
            <a:r>
              <a:rPr lang="en" dirty="0">
                <a:solidFill>
                  <a:srgbClr val="0000FF"/>
                </a:solidFill>
              </a:rPr>
              <a:t>DREAMers Club (Julie and </a:t>
            </a:r>
            <a:r>
              <a:rPr lang="en" dirty="0" err="1">
                <a:solidFill>
                  <a:srgbClr val="0000FF"/>
                </a:solidFill>
              </a:rPr>
              <a:t>Saúl</a:t>
            </a:r>
            <a:r>
              <a:rPr lang="en" dirty="0">
                <a:solidFill>
                  <a:srgbClr val="0000FF"/>
                </a:solidFill>
              </a:rPr>
              <a:t>) </a:t>
            </a:r>
            <a:r>
              <a:rPr lang="en" dirty="0" err="1">
                <a:solidFill>
                  <a:srgbClr val="0000FF"/>
                </a:solidFill>
              </a:rPr>
              <a:t>Jeison</a:t>
            </a:r>
            <a:r>
              <a:rPr lang="en" dirty="0">
                <a:solidFill>
                  <a:srgbClr val="0000FF"/>
                </a:solidFill>
              </a:rPr>
              <a:t> &amp; Lalo</a:t>
            </a:r>
            <a:endParaRPr dirty="0">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Message: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Even though COVID-19 has encouraged us to go remote, The Dream Centers continues to  provides key services for Undocumented Students, still being a one-stop-shop from receiving resources, learning about campus services, and providing guidance.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DREAMers Task Force are meeting by Zoom, Come join Us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 addition, SMCCD Dream Center Task Force having bi-weekly meetings to align services, sharing practices/concerns, and planning projects.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 DREAMers Club President, </a:t>
            </a:r>
            <a:r>
              <a:rPr lang="en" dirty="0" err="1">
                <a:solidFill>
                  <a:schemeClr val="dk1"/>
                </a:solidFill>
              </a:rPr>
              <a:t>Jeison</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6ea4bee1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6ea4bee1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rgbClr val="FF0000"/>
                </a:solidFill>
              </a:rPr>
              <a:t>Mayra Arellano</a:t>
            </a:r>
            <a:endParaRPr b="1" dirty="0"/>
          </a:p>
          <a:p>
            <a:pPr marL="0" lvl="0" indent="0" algn="l" rtl="0">
              <a:spcBef>
                <a:spcPts val="600"/>
              </a:spcBef>
              <a:spcAft>
                <a:spcPts val="0"/>
              </a:spcAft>
              <a:buNone/>
            </a:pPr>
            <a:endParaRPr dirty="0"/>
          </a:p>
          <a:p>
            <a:pPr marL="0" lvl="0" indent="0" algn="l" rtl="0">
              <a:spcBef>
                <a:spcPts val="0"/>
              </a:spcBef>
              <a:spcAft>
                <a:spcPts val="0"/>
              </a:spcAft>
              <a:buNone/>
            </a:pPr>
            <a:r>
              <a:rPr lang="en" dirty="0"/>
              <a:t>Mayra - Outreach</a:t>
            </a:r>
            <a:endParaRPr dirty="0"/>
          </a:p>
          <a:p>
            <a:pPr marL="457200" lvl="0" indent="-298450" algn="l" rtl="0">
              <a:spcBef>
                <a:spcPts val="0"/>
              </a:spcBef>
              <a:spcAft>
                <a:spcPts val="0"/>
              </a:spcAft>
              <a:buSzPts val="1100"/>
              <a:buChar char="-"/>
            </a:pPr>
            <a:r>
              <a:rPr lang="en" dirty="0"/>
              <a:t>What are some challenges Undocumented Students are facing with registration?</a:t>
            </a:r>
            <a:endParaRPr dirty="0"/>
          </a:p>
          <a:p>
            <a:pPr marL="457200" lvl="0" indent="-298450" algn="l" rtl="0">
              <a:spcBef>
                <a:spcPts val="0"/>
              </a:spcBef>
              <a:spcAft>
                <a:spcPts val="0"/>
              </a:spcAft>
              <a:buSzPts val="1100"/>
              <a:buChar char="-"/>
            </a:pPr>
            <a:r>
              <a:rPr lang="en" dirty="0"/>
              <a:t>Why is it important to have Spanish language assistance during matriculation?</a:t>
            </a:r>
            <a:endParaRPr dirty="0"/>
          </a:p>
          <a:p>
            <a:pPr marL="457200" lvl="0" indent="-298450" algn="l" rtl="0">
              <a:spcBef>
                <a:spcPts val="0"/>
              </a:spcBef>
              <a:spcAft>
                <a:spcPts val="0"/>
              </a:spcAft>
              <a:buSzPts val="1100"/>
              <a:buChar char="-"/>
            </a:pPr>
            <a:r>
              <a:rPr lang="en" dirty="0"/>
              <a:t>How have you shifted services to support Undocumented Students?</a:t>
            </a:r>
            <a:endParaRPr dirty="0"/>
          </a:p>
          <a:p>
            <a:pPr marL="0" lvl="0" indent="0" algn="l" rtl="0">
              <a:spcBef>
                <a:spcPts val="0"/>
              </a:spcBef>
              <a:spcAft>
                <a:spcPts val="0"/>
              </a:spcAft>
              <a:buNone/>
            </a:pPr>
            <a:r>
              <a:rPr lang="en" dirty="0"/>
              <a:t>Now speaking Mayra Arellano, sharing information about Outreach.</a:t>
            </a:r>
            <a:endParaRPr dirty="0"/>
          </a:p>
          <a:p>
            <a:pPr marL="0" lvl="0" indent="0" algn="l" rtl="0">
              <a:spcBef>
                <a:spcPts val="0"/>
              </a:spcBef>
              <a:spcAft>
                <a:spcPts val="0"/>
              </a:spcAft>
              <a:buNone/>
            </a:pPr>
            <a:r>
              <a:rPr lang="en" dirty="0"/>
              <a:t>Connect to College: We are going to have an Open House Thursday, May 14th. Planning to connect with Undocumented Students. Weekly communication with High School counselors, updating information.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Diva - Learning Center</a:t>
            </a:r>
            <a:endParaRPr dirty="0"/>
          </a:p>
          <a:p>
            <a:pPr marL="457200" lvl="0" indent="-298450" algn="l" rtl="0">
              <a:spcBef>
                <a:spcPts val="0"/>
              </a:spcBef>
              <a:spcAft>
                <a:spcPts val="0"/>
              </a:spcAft>
              <a:buSzPts val="1100"/>
              <a:buChar char="-"/>
            </a:pPr>
            <a:r>
              <a:rPr lang="en" dirty="0"/>
              <a:t>What are Undocumented Students having challenges with? (Course Retention)</a:t>
            </a:r>
            <a:endParaRPr dirty="0"/>
          </a:p>
          <a:p>
            <a:pPr marL="457200" lvl="0" indent="-298450" algn="l" rtl="0">
              <a:spcBef>
                <a:spcPts val="0"/>
              </a:spcBef>
              <a:spcAft>
                <a:spcPts val="0"/>
              </a:spcAft>
              <a:buSzPts val="1100"/>
              <a:buChar char="-"/>
            </a:pPr>
            <a:r>
              <a:rPr lang="en" dirty="0"/>
              <a:t>How is the Learning Center supporting Undocumented Students to stay in their classes?</a:t>
            </a:r>
            <a:endParaRPr dirty="0"/>
          </a:p>
          <a:p>
            <a:pPr marL="457200" lvl="0" indent="-298450" algn="l" rtl="0">
              <a:spcBef>
                <a:spcPts val="0"/>
              </a:spcBef>
              <a:spcAft>
                <a:spcPts val="0"/>
              </a:spcAft>
              <a:buSzPts val="1100"/>
              <a:buChar char="-"/>
            </a:pPr>
            <a:r>
              <a:rPr lang="en" dirty="0"/>
              <a:t>What resources are being provided?</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74248b4e7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74248b4e7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rgbClr val="FF0000"/>
                </a:solidFill>
              </a:rPr>
              <a:t>Luanne </a:t>
            </a:r>
            <a:r>
              <a:rPr lang="en-US" b="1" dirty="0" err="1">
                <a:solidFill>
                  <a:srgbClr val="FF0000"/>
                </a:solidFill>
              </a:rPr>
              <a:t>Canestro</a:t>
            </a:r>
            <a:endParaRPr b="1" dirty="0">
              <a:solidFill>
                <a:schemeClr val="dk1"/>
              </a:solidFill>
            </a:endParaRPr>
          </a:p>
          <a:p>
            <a:pPr marL="0" lvl="0" indent="0" algn="l" rtl="0">
              <a:spcBef>
                <a:spcPts val="60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Luanne:</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What is the CA Dream Act?</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Does the CA Dream Act applicant receive the same F.A. package amount ($$$) as a FAFSA FA applicant?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Since Undocumented Students are categorized as International Students, what is the Cost for attendance?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Why is financial aid important for Undocumented Students?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What is the Financial Aid office doing to support Undocumented Students?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Are there other financial supports (Scholarships and/or programs) that could help with the cost?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74248b4e7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74248b4e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Nadya </a:t>
            </a:r>
            <a:r>
              <a:rPr lang="en" b="1" dirty="0" err="1">
                <a:solidFill>
                  <a:srgbClr val="FF0000"/>
                </a:solidFill>
              </a:rPr>
              <a:t>Sigona</a:t>
            </a:r>
            <a:endParaRPr lang="en" b="1" dirty="0">
              <a:solidFill>
                <a:srgbClr val="FF0000"/>
              </a:solidFill>
            </a:endParaRPr>
          </a:p>
          <a:p>
            <a:pPr marL="0" lvl="0" indent="0" algn="l" rtl="0">
              <a:lnSpc>
                <a:spcPct val="115000"/>
              </a:lnSpc>
              <a:spcBef>
                <a:spcPts val="0"/>
              </a:spcBef>
              <a:spcAft>
                <a:spcPts val="0"/>
              </a:spcAft>
              <a:buNone/>
            </a:pPr>
            <a:endParaRPr lang="en" dirty="0">
              <a:solidFill>
                <a:srgbClr val="FF0000"/>
              </a:solidFill>
            </a:endParaRPr>
          </a:p>
          <a:p>
            <a:pPr marL="0" lvl="0" indent="0" algn="l" rtl="0">
              <a:lnSpc>
                <a:spcPct val="115000"/>
              </a:lnSpc>
              <a:spcBef>
                <a:spcPts val="0"/>
              </a:spcBef>
              <a:spcAft>
                <a:spcPts val="0"/>
              </a:spcAft>
              <a:buNone/>
            </a:pPr>
            <a:r>
              <a:rPr lang="en" dirty="0">
                <a:solidFill>
                  <a:srgbClr val="FF0000"/>
                </a:solidFill>
              </a:rPr>
              <a:t>13 - HK Counseling (Nadya) </a:t>
            </a:r>
            <a:r>
              <a:rPr lang="en" dirty="0"/>
              <a:t>(She has Confirmed)</a:t>
            </a:r>
            <a:endParaRPr dirty="0"/>
          </a:p>
          <a:p>
            <a:pPr marL="0" lvl="0" indent="0" algn="l" rtl="0">
              <a:spcBef>
                <a:spcPts val="600"/>
              </a:spcBef>
              <a:spcAft>
                <a:spcPts val="0"/>
              </a:spcAft>
              <a:buNone/>
            </a:pPr>
            <a:r>
              <a:rPr lang="en" dirty="0"/>
              <a:t>To explore their options - They don’t think they can transfer, but they can… there are resources at the CSU’s and UC’s… pages of information.</a:t>
            </a:r>
            <a:endParaRPr dirty="0"/>
          </a:p>
          <a:p>
            <a:pPr marL="0" lvl="0" indent="0" algn="l" rtl="0">
              <a:spcBef>
                <a:spcPts val="0"/>
              </a:spcBef>
              <a:spcAft>
                <a:spcPts val="0"/>
              </a:spcAft>
              <a:buNone/>
            </a:pPr>
            <a:r>
              <a:rPr lang="en" dirty="0"/>
              <a:t>Sky is the limit.. They can transfer, scholarships… not impossible.  Able to do.</a:t>
            </a:r>
            <a:endParaRPr dirty="0"/>
          </a:p>
          <a:p>
            <a:pPr marL="0" lvl="0" indent="0" algn="l" rtl="0">
              <a:spcBef>
                <a:spcPts val="0"/>
              </a:spcBef>
              <a:spcAft>
                <a:spcPts val="0"/>
              </a:spcAft>
              <a:buNone/>
            </a:pPr>
            <a:r>
              <a:rPr lang="en" dirty="0"/>
              <a:t>Resources would depend on my goal… options you can have, after grad… jobs that you an do.. Some majors that they may be able to work.</a:t>
            </a:r>
            <a:endParaRPr dirty="0"/>
          </a:p>
          <a:p>
            <a:pPr marL="0" lvl="0" indent="0" algn="l" rtl="0">
              <a:spcBef>
                <a:spcPts val="0"/>
              </a:spcBef>
              <a:spcAft>
                <a:spcPts val="0"/>
              </a:spcAft>
              <a:buNone/>
            </a:pPr>
            <a:r>
              <a:rPr lang="en" dirty="0"/>
              <a:t>What if I don’t have the money?</a:t>
            </a:r>
            <a:endParaRP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74248b4e7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74248b4e7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Nadya </a:t>
            </a:r>
            <a:r>
              <a:rPr lang="en" b="1" dirty="0" err="1">
                <a:solidFill>
                  <a:srgbClr val="FF0000"/>
                </a:solidFill>
              </a:rPr>
              <a:t>Sigona</a:t>
            </a:r>
            <a:endParaRPr lang="en" b="1" dirty="0">
              <a:solidFill>
                <a:srgbClr val="FF0000"/>
              </a:solidFill>
            </a:endParaRPr>
          </a:p>
          <a:p>
            <a:pPr marL="0" lvl="0" indent="0" algn="l" rtl="0">
              <a:lnSpc>
                <a:spcPct val="115000"/>
              </a:lnSpc>
              <a:spcBef>
                <a:spcPts val="0"/>
              </a:spcBef>
              <a:spcAft>
                <a:spcPts val="0"/>
              </a:spcAft>
              <a:buNone/>
            </a:pPr>
            <a:endParaRPr dirty="0"/>
          </a:p>
          <a:p>
            <a:pPr marL="0" lvl="0" indent="0" algn="l" rtl="0">
              <a:spcBef>
                <a:spcPts val="600"/>
              </a:spcBef>
              <a:spcAft>
                <a:spcPts val="0"/>
              </a:spcAft>
              <a:buNone/>
            </a:pPr>
            <a:r>
              <a:rPr lang="en" dirty="0"/>
              <a:t>Same options for undocumented</a:t>
            </a:r>
            <a:endParaRPr dirty="0"/>
          </a:p>
          <a:p>
            <a:pPr marL="0" lvl="0" indent="0" algn="l" rtl="0">
              <a:spcBef>
                <a:spcPts val="0"/>
              </a:spcBef>
              <a:spcAft>
                <a:spcPts val="0"/>
              </a:spcAft>
              <a:buNone/>
            </a:pPr>
            <a:r>
              <a:rPr lang="en" dirty="0"/>
              <a:t>Establishing trust - student connections - </a:t>
            </a:r>
            <a:endParaRPr dirty="0"/>
          </a:p>
          <a:p>
            <a:pPr marL="0" lvl="0" indent="0" algn="l" rtl="0">
              <a:spcBef>
                <a:spcPts val="0"/>
              </a:spcBef>
              <a:spcAft>
                <a:spcPts val="0"/>
              </a:spcAft>
              <a:buNone/>
            </a:pPr>
            <a:r>
              <a:rPr lang="en" dirty="0"/>
              <a:t>University resources. - allies at other institutions for hand holding + referrals.</a:t>
            </a:r>
            <a:endParaRPr dirty="0"/>
          </a:p>
          <a:p>
            <a:pPr marL="0" lvl="0" indent="0" algn="l" rtl="0">
              <a:spcBef>
                <a:spcPts val="0"/>
              </a:spcBef>
              <a:spcAft>
                <a:spcPts val="0"/>
              </a:spcAft>
              <a:buNone/>
            </a:pPr>
            <a:r>
              <a:rPr lang="en" dirty="0"/>
              <a:t>Options for non- transfer / CE / own business</a:t>
            </a:r>
            <a:endParaRPr dirty="0"/>
          </a:p>
          <a:p>
            <a:pPr marL="0" lvl="0" indent="0" algn="l" rtl="0">
              <a:spcBef>
                <a:spcPts val="0"/>
              </a:spcBef>
              <a:spcAft>
                <a:spcPts val="0"/>
              </a:spcAft>
              <a:buNone/>
            </a:pPr>
            <a:r>
              <a:rPr lang="en" dirty="0"/>
              <a:t>Dreamers resources</a:t>
            </a:r>
            <a:endParaRPr dirty="0"/>
          </a:p>
          <a:p>
            <a:pPr marL="0" lvl="0" indent="0" algn="l" rtl="0">
              <a:spcBef>
                <a:spcPts val="0"/>
              </a:spcBef>
              <a:spcAft>
                <a:spcPts val="0"/>
              </a:spcAft>
              <a:buNone/>
            </a:pPr>
            <a:r>
              <a:rPr lang="en" dirty="0"/>
              <a:t>Options</a:t>
            </a: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74248b4e7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74248b4e7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Diva Ward</a:t>
            </a:r>
            <a:endParaRPr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14 - HK student support</a:t>
            </a:r>
            <a:endParaRPr dirty="0">
              <a:solidFill>
                <a:srgbClr val="FF0000"/>
              </a:solidFill>
            </a:endParaRPr>
          </a:p>
          <a:p>
            <a:pPr marL="0" lvl="0" indent="0" algn="l" rtl="0">
              <a:lnSpc>
                <a:spcPct val="115000"/>
              </a:lnSpc>
              <a:spcBef>
                <a:spcPts val="600"/>
              </a:spcBef>
              <a:spcAft>
                <a:spcPts val="0"/>
              </a:spcAft>
              <a:buClr>
                <a:schemeClr val="dk1"/>
              </a:buClr>
              <a:buSzPts val="1100"/>
              <a:buFont typeface="Arial"/>
              <a:buNone/>
            </a:pPr>
            <a:r>
              <a:rPr lang="en" dirty="0">
                <a:solidFill>
                  <a:srgbClr val="FF0000"/>
                </a:solidFill>
              </a:rPr>
              <a:t>ID additional services for Undocumented students</a:t>
            </a:r>
            <a:endParaRPr dirty="0">
              <a:solidFill>
                <a:srgbClr val="FF0000"/>
              </a:solidFill>
            </a:endParaRPr>
          </a:p>
          <a:p>
            <a:pPr marL="0" lvl="0" indent="0" algn="l" rtl="0">
              <a:spcBef>
                <a:spcPts val="6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Mayra - Outreach</a:t>
            </a:r>
            <a:endParaRPr dirty="0"/>
          </a:p>
          <a:p>
            <a:pPr marL="457200" lvl="0" indent="-298450" algn="l" rtl="0">
              <a:spcBef>
                <a:spcPts val="0"/>
              </a:spcBef>
              <a:spcAft>
                <a:spcPts val="0"/>
              </a:spcAft>
              <a:buSzPts val="1100"/>
              <a:buChar char="-"/>
            </a:pPr>
            <a:r>
              <a:rPr lang="en" dirty="0"/>
              <a:t>What are some challenges Undocumented Students are facing with registration?</a:t>
            </a:r>
            <a:endParaRPr dirty="0"/>
          </a:p>
          <a:p>
            <a:pPr marL="457200" lvl="0" indent="-298450" algn="l" rtl="0">
              <a:spcBef>
                <a:spcPts val="0"/>
              </a:spcBef>
              <a:spcAft>
                <a:spcPts val="0"/>
              </a:spcAft>
              <a:buSzPts val="1100"/>
              <a:buChar char="-"/>
            </a:pPr>
            <a:r>
              <a:rPr lang="en" dirty="0"/>
              <a:t>Why is it important to have Spanish language assistance during matriculation?</a:t>
            </a:r>
            <a:endParaRPr dirty="0"/>
          </a:p>
          <a:p>
            <a:pPr marL="457200" lvl="0" indent="-298450" algn="l" rtl="0">
              <a:spcBef>
                <a:spcPts val="0"/>
              </a:spcBef>
              <a:spcAft>
                <a:spcPts val="0"/>
              </a:spcAft>
              <a:buSzPts val="1100"/>
              <a:buChar char="-"/>
            </a:pPr>
            <a:r>
              <a:rPr lang="en" dirty="0"/>
              <a:t>How have you shifted services to support Undocumented Students?</a:t>
            </a:r>
            <a:endParaRPr dirty="0"/>
          </a:p>
          <a:p>
            <a:pPr marL="0" lvl="0" indent="0" algn="l" rtl="0">
              <a:spcBef>
                <a:spcPts val="0"/>
              </a:spcBef>
              <a:spcAft>
                <a:spcPts val="0"/>
              </a:spcAft>
              <a:buNone/>
            </a:pPr>
            <a:r>
              <a:rPr lang="en" dirty="0"/>
              <a:t>Now speaking Mayra Arellano, sharing information about Outreach.</a:t>
            </a:r>
            <a:endParaRPr dirty="0"/>
          </a:p>
          <a:p>
            <a:pPr marL="0" lvl="0" indent="0" algn="l" rtl="0">
              <a:spcBef>
                <a:spcPts val="0"/>
              </a:spcBef>
              <a:spcAft>
                <a:spcPts val="0"/>
              </a:spcAft>
              <a:buNone/>
            </a:pPr>
            <a:r>
              <a:rPr lang="en" dirty="0"/>
              <a:t>Connect to College: We are going to have an Open House Thursday, May 14th. Planning to connect with Undocumented Students. Weekly communication with High School counselors, updating information.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Diva - Learning Center</a:t>
            </a:r>
            <a:endParaRPr dirty="0"/>
          </a:p>
          <a:p>
            <a:pPr marL="457200" lvl="0" indent="-298450" algn="l" rtl="0">
              <a:spcBef>
                <a:spcPts val="0"/>
              </a:spcBef>
              <a:spcAft>
                <a:spcPts val="0"/>
              </a:spcAft>
              <a:buSzPts val="1100"/>
              <a:buChar char="-"/>
            </a:pPr>
            <a:r>
              <a:rPr lang="en" dirty="0"/>
              <a:t>What are Undocumented Students having challenges with? (Course Retention)</a:t>
            </a:r>
            <a:endParaRPr dirty="0"/>
          </a:p>
          <a:p>
            <a:pPr marL="457200" lvl="0" indent="-298450" algn="l" rtl="0">
              <a:spcBef>
                <a:spcPts val="0"/>
              </a:spcBef>
              <a:spcAft>
                <a:spcPts val="0"/>
              </a:spcAft>
              <a:buSzPts val="1100"/>
              <a:buChar char="-"/>
            </a:pPr>
            <a:r>
              <a:rPr lang="en" dirty="0"/>
              <a:t>How is the Learning Center supporting Undocumented Students to stay in their classes?</a:t>
            </a:r>
            <a:endParaRPr dirty="0"/>
          </a:p>
          <a:p>
            <a:pPr marL="457200" lvl="0" indent="-298450" algn="l" rtl="0">
              <a:spcBef>
                <a:spcPts val="0"/>
              </a:spcBef>
              <a:spcAft>
                <a:spcPts val="0"/>
              </a:spcAft>
              <a:buSzPts val="1100"/>
              <a:buChar char="-"/>
            </a:pPr>
            <a:r>
              <a:rPr lang="en" dirty="0"/>
              <a:t>What resources are being provided?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50dc5f7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50dc5f7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lvl="1" indent="0" algn="l" rtl="0">
              <a:lnSpc>
                <a:spcPct val="115000"/>
              </a:lnSpc>
              <a:spcBef>
                <a:spcPts val="0"/>
              </a:spcBef>
              <a:spcAft>
                <a:spcPts val="0"/>
              </a:spcAft>
              <a:buClr>
                <a:schemeClr val="dk1"/>
              </a:buClr>
              <a:buSzPts val="1100"/>
              <a:buNone/>
            </a:pPr>
            <a:r>
              <a:rPr lang="en" b="1" dirty="0">
                <a:solidFill>
                  <a:srgbClr val="FF0000"/>
                </a:solidFill>
                <a:latin typeface="Times New Roman"/>
                <a:ea typeface="Times New Roman"/>
                <a:cs typeface="Times New Roman"/>
                <a:sym typeface="Times New Roman"/>
              </a:rPr>
              <a:t>President Jamillah Moore</a:t>
            </a:r>
          </a:p>
          <a:p>
            <a:pPr marL="914400" lvl="1" indent="-298450" algn="l" rtl="0">
              <a:lnSpc>
                <a:spcPct val="115000"/>
              </a:lnSpc>
              <a:spcBef>
                <a:spcPts val="0"/>
              </a:spcBef>
              <a:spcAft>
                <a:spcPts val="0"/>
              </a:spcAft>
              <a:buClr>
                <a:schemeClr val="dk1"/>
              </a:buClr>
              <a:buSzPts val="1100"/>
              <a:buChar char="-"/>
            </a:pPr>
            <a:endParaRPr lang="en" dirty="0">
              <a:solidFill>
                <a:schemeClr val="dk1"/>
              </a:solidFill>
              <a:latin typeface="Times New Roman"/>
              <a:ea typeface="Times New Roman"/>
              <a:cs typeface="Times New Roman"/>
              <a:sym typeface="Times New Roman"/>
            </a:endParaRPr>
          </a:p>
          <a:p>
            <a:pPr marL="914400" lvl="1" indent="-298450" algn="l" rtl="0">
              <a:lnSpc>
                <a:spcPct val="115000"/>
              </a:lnSpc>
              <a:spcBef>
                <a:spcPts val="0"/>
              </a:spcBef>
              <a:spcAft>
                <a:spcPts val="0"/>
              </a:spcAft>
              <a:buClr>
                <a:schemeClr val="dk1"/>
              </a:buClr>
              <a:buSzPts val="1100"/>
              <a:buChar char="-"/>
            </a:pPr>
            <a:r>
              <a:rPr lang="en" dirty="0">
                <a:solidFill>
                  <a:schemeClr val="tx1"/>
                </a:solidFill>
                <a:latin typeface="Times New Roman"/>
                <a:ea typeface="Times New Roman"/>
                <a:cs typeface="Times New Roman"/>
                <a:sym typeface="Times New Roman"/>
              </a:rPr>
              <a:t>This Town Hall will provide resources to support our undocumented student community at Cañada College. </a:t>
            </a:r>
            <a:endParaRPr dirty="0">
              <a:solidFill>
                <a:schemeClr val="tx1"/>
              </a:solidFill>
              <a:latin typeface="Times New Roman"/>
              <a:ea typeface="Times New Roman"/>
              <a:cs typeface="Times New Roman"/>
              <a:sym typeface="Times New Roman"/>
            </a:endParaRPr>
          </a:p>
          <a:p>
            <a:pPr marL="1371600" lvl="2" indent="-298450" algn="l" rtl="0">
              <a:lnSpc>
                <a:spcPct val="115000"/>
              </a:lnSpc>
              <a:spcBef>
                <a:spcPts val="600"/>
              </a:spcBef>
              <a:spcAft>
                <a:spcPts val="0"/>
              </a:spcAft>
              <a:buClr>
                <a:schemeClr val="dk1"/>
              </a:buClr>
              <a:buSzPts val="1100"/>
              <a:buChar char="-"/>
            </a:pPr>
            <a:r>
              <a:rPr lang="en" dirty="0">
                <a:solidFill>
                  <a:schemeClr val="dk1"/>
                </a:solidFill>
                <a:latin typeface="Times New Roman"/>
                <a:ea typeface="Times New Roman"/>
                <a:cs typeface="Times New Roman"/>
                <a:sym typeface="Times New Roman"/>
              </a:rPr>
              <a:t>Specifically, our Dream Center staff and Dreamers Task Force will share critical information and important resources that all faculty and staff can share with your offices, programs, and students about support for the undocumented community in the time of COVID-19.</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DREAMers have a right to an Education</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We have a professional responsibility to support DREAMers</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We are providing Resources and Services </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Need more info, contact us</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Encourage to share this information</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DREAMers are our Students also</a:t>
            </a: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Solidarity Statement: I ask you all to continue supporting Undocumented Students by sharing this information to your student list and guiding them to the Dream Center for further assistance. If they share their status, please do not share their personal information. </a:t>
            </a:r>
            <a:endParaRPr lang="en-US"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6ea4bee1b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6ea4bee1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err="1">
                <a:solidFill>
                  <a:srgbClr val="FF0000"/>
                </a:solidFill>
              </a:rPr>
              <a:t>Saúl</a:t>
            </a:r>
            <a:r>
              <a:rPr lang="en" b="1" dirty="0">
                <a:solidFill>
                  <a:srgbClr val="FF0000"/>
                </a:solidFill>
              </a:rPr>
              <a:t> Miranda</a:t>
            </a:r>
          </a:p>
          <a:p>
            <a:pPr marL="0" lvl="0" indent="0" algn="l" rtl="0">
              <a:lnSpc>
                <a:spcPct val="115000"/>
              </a:lnSpc>
              <a:spcBef>
                <a:spcPts val="0"/>
              </a:spcBef>
              <a:spcAft>
                <a:spcPts val="0"/>
              </a:spcAft>
              <a:buNone/>
            </a:pPr>
            <a:endParaRPr b="1" dirty="0">
              <a:solidFill>
                <a:srgbClr val="FF0000"/>
              </a:solidFill>
            </a:endParaRPr>
          </a:p>
          <a:p>
            <a:pPr marL="457200" lvl="0" indent="-298450" algn="l" rtl="0">
              <a:lnSpc>
                <a:spcPct val="115000"/>
              </a:lnSpc>
              <a:spcBef>
                <a:spcPts val="600"/>
              </a:spcBef>
              <a:spcAft>
                <a:spcPts val="0"/>
              </a:spcAft>
              <a:buSzPts val="1100"/>
              <a:buChar char="-"/>
            </a:pPr>
            <a:r>
              <a:rPr lang="en" dirty="0">
                <a:solidFill>
                  <a:schemeClr val="dk1"/>
                </a:solidFill>
              </a:rPr>
              <a:t>Resource list: simplify and focus on essentials resources</a:t>
            </a:r>
            <a:endParaRPr dirty="0">
              <a:solidFill>
                <a:schemeClr val="dk1"/>
              </a:solidFill>
            </a:endParaRPr>
          </a:p>
          <a:p>
            <a:pPr marL="457200" lvl="0" indent="-298450" algn="l" rtl="0">
              <a:lnSpc>
                <a:spcPct val="115000"/>
              </a:lnSpc>
              <a:spcBef>
                <a:spcPts val="0"/>
              </a:spcBef>
              <a:spcAft>
                <a:spcPts val="0"/>
              </a:spcAft>
              <a:buSzPts val="1100"/>
              <a:buChar char="-"/>
            </a:pPr>
            <a:r>
              <a:rPr lang="en" dirty="0">
                <a:solidFill>
                  <a:schemeClr val="dk1"/>
                </a:solidFill>
              </a:rPr>
              <a:t>Confidential Conversation: share their concerns and give referrals to services.</a:t>
            </a:r>
            <a:endParaRPr dirty="0">
              <a:solidFill>
                <a:schemeClr val="dk1"/>
              </a:solidFill>
            </a:endParaRPr>
          </a:p>
          <a:p>
            <a:pPr marL="457200" lvl="0" indent="-298450" algn="l" rtl="0">
              <a:lnSpc>
                <a:spcPct val="115000"/>
              </a:lnSpc>
              <a:spcBef>
                <a:spcPts val="0"/>
              </a:spcBef>
              <a:spcAft>
                <a:spcPts val="0"/>
              </a:spcAft>
              <a:buSzPts val="1100"/>
              <a:buChar char="-"/>
            </a:pPr>
            <a:r>
              <a:rPr lang="en" dirty="0">
                <a:solidFill>
                  <a:schemeClr val="dk1"/>
                </a:solidFill>
              </a:rPr>
              <a:t>Free Legal Clinic: Available and provides Spanish language translations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DACA Renewals: Top concern, Share resources with DACA recipients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DC Question Form: anonymously, or not, ask questions </a:t>
            </a:r>
            <a:endParaRPr dirty="0">
              <a:solidFill>
                <a:schemeClr val="dk1"/>
              </a:solidFill>
            </a:endParaRPr>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6ea4bee1b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6ea4bee1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Adolfo Leiva</a:t>
            </a:r>
          </a:p>
          <a:p>
            <a:pPr marL="0" lvl="0" indent="0" algn="l" rtl="0">
              <a:lnSpc>
                <a:spcPct val="115000"/>
              </a:lnSpc>
              <a:spcBef>
                <a:spcPts val="0"/>
              </a:spcBef>
              <a:spcAft>
                <a:spcPts val="0"/>
              </a:spcAft>
              <a:buNone/>
            </a:pPr>
            <a:endParaRPr b="1" dirty="0">
              <a:solidFill>
                <a:srgbClr val="FF0000"/>
              </a:solidFill>
            </a:endParaRPr>
          </a:p>
          <a:p>
            <a:pPr marL="0" lvl="0" indent="0" algn="l" rtl="0">
              <a:lnSpc>
                <a:spcPct val="115000"/>
              </a:lnSpc>
              <a:spcBef>
                <a:spcPts val="600"/>
              </a:spcBef>
              <a:spcAft>
                <a:spcPts val="0"/>
              </a:spcAft>
              <a:buNone/>
            </a:pPr>
            <a:r>
              <a:rPr lang="en-US" dirty="0"/>
              <a:t>BOT has approved $1 Grant to address Food Insecurities</a:t>
            </a:r>
          </a:p>
          <a:p>
            <a:pPr marL="0" lvl="0" indent="0" algn="l" rtl="0">
              <a:lnSpc>
                <a:spcPct val="115000"/>
              </a:lnSpc>
              <a:spcBef>
                <a:spcPts val="600"/>
              </a:spcBef>
              <a:spcAft>
                <a:spcPts val="0"/>
              </a:spcAft>
              <a:buNone/>
            </a:pPr>
            <a:r>
              <a:rPr lang="en-US" dirty="0"/>
              <a:t>Emergency Food Distribution – 4100 families </a:t>
            </a:r>
          </a:p>
          <a:p>
            <a:pPr marL="0" lvl="0" indent="0" algn="l" rtl="0">
              <a:lnSpc>
                <a:spcPct val="115000"/>
              </a:lnSpc>
              <a:spcBef>
                <a:spcPts val="600"/>
              </a:spcBef>
              <a:spcAft>
                <a:spcPts val="0"/>
              </a:spcAft>
              <a:buNone/>
            </a:pPr>
            <a:r>
              <a:rPr lang="en-US" dirty="0"/>
              <a:t>COVID-19 – referrals</a:t>
            </a:r>
          </a:p>
          <a:p>
            <a:pPr marL="0" lvl="0" indent="0" algn="l" rtl="0">
              <a:lnSpc>
                <a:spcPct val="115000"/>
              </a:lnSpc>
              <a:spcBef>
                <a:spcPts val="600"/>
              </a:spcBef>
              <a:spcAft>
                <a:spcPts val="0"/>
              </a:spcAft>
              <a:buNone/>
            </a:pPr>
            <a:r>
              <a:rPr lang="en-US" dirty="0"/>
              <a:t>SparkPoint – Cañada Cash, Budgeting, Savings, Credit Building</a:t>
            </a:r>
          </a:p>
          <a:p>
            <a:pPr marL="0" lvl="0" indent="0" algn="l" rtl="0">
              <a:lnSpc>
                <a:spcPct val="115000"/>
              </a:lnSpc>
              <a:spcBef>
                <a:spcPts val="600"/>
              </a:spcBef>
              <a:spcAft>
                <a:spcPts val="0"/>
              </a:spcAft>
              <a:buNone/>
            </a:pPr>
            <a:r>
              <a:rPr lang="en-US" dirty="0"/>
              <a:t>CalFresh – </a:t>
            </a:r>
            <a:r>
              <a:rPr lang="en-US" dirty="0" err="1"/>
              <a:t>Mixted</a:t>
            </a:r>
            <a:r>
              <a:rPr lang="en-US" dirty="0"/>
              <a:t> status families</a:t>
            </a:r>
            <a:endParaRPr dirty="0"/>
          </a:p>
          <a:p>
            <a:pPr marL="0" lvl="0" indent="0" algn="l" rtl="0">
              <a:lnSpc>
                <a:spcPct val="115000"/>
              </a:lnSpc>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551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6ea4bee1b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6ea4bee1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b="1" dirty="0">
                <a:solidFill>
                  <a:srgbClr val="FF0000"/>
                </a:solidFill>
              </a:rPr>
              <a:t>Adolfo Leiva</a:t>
            </a:r>
            <a:endParaRPr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6ea4bee1b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6ea4bee1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b="1" dirty="0">
                <a:solidFill>
                  <a:srgbClr val="FF0000"/>
                </a:solidFill>
              </a:rPr>
              <a:t>Adolfo Leiva</a:t>
            </a:r>
            <a:endParaRPr b="1" dirty="0"/>
          </a:p>
        </p:txBody>
      </p:sp>
    </p:spTree>
    <p:extLst>
      <p:ext uri="{BB962C8B-B14F-4D97-AF65-F5344CB8AC3E}">
        <p14:creationId xmlns:p14="http://schemas.microsoft.com/office/powerpoint/2010/main" val="1951825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4248b4e7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4248b4e7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Manuel Alejandro Perez</a:t>
            </a:r>
            <a:endParaRPr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20 - HK student services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51eb5bf4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51eb5bf4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6ea4bee1b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6ea4bee1b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Anna </a:t>
            </a:r>
            <a:r>
              <a:rPr lang="en" b="1" dirty="0" err="1">
                <a:solidFill>
                  <a:srgbClr val="FF0000"/>
                </a:solidFill>
              </a:rPr>
              <a:t>Avendaño</a:t>
            </a:r>
            <a:endParaRPr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22 - HK FOCC Talking Points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6ea4bee1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6ea4bee1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FF0000"/>
                </a:solidFill>
              </a:rPr>
              <a:t>Anna </a:t>
            </a:r>
            <a:r>
              <a:rPr lang="en-US" b="1" dirty="0" err="1">
                <a:solidFill>
                  <a:srgbClr val="FF0000"/>
                </a:solidFill>
              </a:rPr>
              <a:t>Avendaño</a:t>
            </a:r>
            <a:endParaRPr lang="en-US"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22 - HK FOCC Talking Points</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6ea4bee1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6ea4bee1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FF0000"/>
                </a:solidFill>
              </a:rPr>
              <a:t>Anna </a:t>
            </a:r>
            <a:r>
              <a:rPr lang="en-US" b="1" dirty="0" err="1">
                <a:solidFill>
                  <a:srgbClr val="FF0000"/>
                </a:solidFill>
              </a:rPr>
              <a:t>Avendaño</a:t>
            </a:r>
            <a:endParaRPr lang="en-US"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22 - HK FOCC Talking Points</a:t>
            </a:r>
            <a:endParaRPr dirty="0"/>
          </a:p>
        </p:txBody>
      </p:sp>
    </p:spTree>
    <p:extLst>
      <p:ext uri="{BB962C8B-B14F-4D97-AF65-F5344CB8AC3E}">
        <p14:creationId xmlns:p14="http://schemas.microsoft.com/office/powerpoint/2010/main" val="2471828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6ea4bee1b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6ea4bee1b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FF0000"/>
                </a:solidFill>
              </a:rPr>
              <a:t>Anna </a:t>
            </a:r>
            <a:r>
              <a:rPr lang="en-US" b="1" dirty="0" err="1">
                <a:solidFill>
                  <a:srgbClr val="FF0000"/>
                </a:solidFill>
              </a:rPr>
              <a:t>Avendaño</a:t>
            </a:r>
            <a:endParaRPr lang="en-US" b="1" dirty="0">
              <a:solidFill>
                <a:srgbClr val="FF0000"/>
              </a:solidFill>
            </a:endParaRP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23 - HK talking points with Rafael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6ea4bee1b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6ea4bee1b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latin typeface="Times New Roman"/>
                <a:ea typeface="Times New Roman"/>
                <a:cs typeface="Times New Roman"/>
                <a:sym typeface="Times New Roman"/>
              </a:rPr>
              <a:t>VPSS Manuel Alejandro Pérez</a:t>
            </a:r>
          </a:p>
          <a:p>
            <a:pPr marL="0" lvl="0" indent="0" algn="l" rtl="0">
              <a:lnSpc>
                <a:spcPct val="115000"/>
              </a:lnSpc>
              <a:spcBef>
                <a:spcPts val="0"/>
              </a:spcBef>
              <a:spcAft>
                <a:spcPts val="0"/>
              </a:spcAft>
              <a:buNone/>
            </a:pPr>
            <a:endParaRPr lang="en" b="1" dirty="0">
              <a:solidFill>
                <a:srgbClr val="FF0000"/>
              </a:solidFill>
              <a:latin typeface="Times New Roman"/>
              <a:ea typeface="Times New Roman"/>
              <a:cs typeface="Times New Roman"/>
              <a:sym typeface="Times New Roman"/>
            </a:endParaRPr>
          </a:p>
          <a:p>
            <a:pPr marL="0" lvl="0" indent="0" algn="l" rtl="0">
              <a:spcBef>
                <a:spcPts val="60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6ea4bee1b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6ea4bee1b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0000"/>
                </a:solidFill>
              </a:rPr>
              <a:t>Saúl</a:t>
            </a:r>
            <a:endParaRPr b="1">
              <a:solidFill>
                <a:srgbClr val="FF0000"/>
              </a:solidFill>
            </a:endParaRPr>
          </a:p>
          <a:p>
            <a:pPr marL="0" lvl="0" indent="0" algn="l" rtl="0">
              <a:lnSpc>
                <a:spcPct val="115000"/>
              </a:lnSpc>
              <a:spcBef>
                <a:spcPts val="600"/>
              </a:spcBef>
              <a:spcAft>
                <a:spcPts val="0"/>
              </a:spcAft>
              <a:buNone/>
            </a:pPr>
            <a:endParaRPr>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a:solidFill>
                  <a:srgbClr val="FF0000"/>
                </a:solidFill>
              </a:rPr>
              <a:t>24 - HK Poll Q</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469b29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469b29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rPr>
              <a:t>Manuel</a:t>
            </a:r>
            <a:endParaRPr b="1" dirty="0">
              <a:solidFill>
                <a:srgbClr val="FF0000"/>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solidFill>
                  <a:srgbClr val="FF0000"/>
                </a:solidFill>
              </a:rPr>
              <a:t>5 - HK poll Q’s</a:t>
            </a: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Replace first bullet point?- I understand the challenges an Undocumented Students face that would cause them to drop a class.</a:t>
            </a:r>
            <a:endParaRPr dirty="0">
              <a:solidFill>
                <a:srgbClr val="FF0000"/>
              </a:solidFill>
            </a:endParaRPr>
          </a:p>
        </p:txBody>
      </p:sp>
    </p:spTree>
    <p:extLst>
      <p:ext uri="{BB962C8B-B14F-4D97-AF65-F5344CB8AC3E}">
        <p14:creationId xmlns:p14="http://schemas.microsoft.com/office/powerpoint/2010/main" val="1188939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469b29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469b29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err="1">
                <a:solidFill>
                  <a:srgbClr val="FF0000"/>
                </a:solidFill>
              </a:rPr>
              <a:t>Saúl</a:t>
            </a:r>
            <a:r>
              <a:rPr lang="en" b="1" dirty="0">
                <a:solidFill>
                  <a:srgbClr val="FF0000"/>
                </a:solidFill>
              </a:rPr>
              <a:t> Miranda / Adolfo Leiva</a:t>
            </a:r>
            <a:endParaRPr b="1" dirty="0">
              <a:solidFill>
                <a:srgbClr val="FF0000"/>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solidFill>
                  <a:srgbClr val="FF0000"/>
                </a:solidFill>
              </a:rPr>
              <a:t>5 - HK poll Q’s</a:t>
            </a: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Replace first bullet point?- I understand the challenges an Undocumented Students face that would cause them to drop a class.</a:t>
            </a:r>
            <a:endParaRPr dirty="0">
              <a:solidFill>
                <a:srgbClr val="FF0000"/>
              </a:solidFill>
            </a:endParaRPr>
          </a:p>
        </p:txBody>
      </p:sp>
    </p:spTree>
    <p:extLst>
      <p:ext uri="{BB962C8B-B14F-4D97-AF65-F5344CB8AC3E}">
        <p14:creationId xmlns:p14="http://schemas.microsoft.com/office/powerpoint/2010/main" val="48673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6ea4bee1b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6ea4bee1b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dirty="0" err="1">
                <a:solidFill>
                  <a:srgbClr val="FF0000"/>
                </a:solidFill>
              </a:rPr>
              <a:t>Saúl</a:t>
            </a:r>
            <a:r>
              <a:rPr lang="en" dirty="0">
                <a:solidFill>
                  <a:srgbClr val="FF0000"/>
                </a:solidFill>
              </a:rPr>
              <a:t> Miranda / Adolfo Leiva</a:t>
            </a:r>
          </a:p>
          <a:p>
            <a:pPr marL="0" lvl="0" indent="0" algn="l" rtl="0">
              <a:lnSpc>
                <a:spcPct val="115000"/>
              </a:lnSpc>
              <a:spcBef>
                <a:spcPts val="0"/>
              </a:spcBef>
              <a:spcAft>
                <a:spcPts val="600"/>
              </a:spcAft>
              <a:buClr>
                <a:schemeClr val="dk1"/>
              </a:buClr>
              <a:buSzPts val="1100"/>
              <a:buFont typeface="Arial"/>
              <a:buNone/>
            </a:pPr>
            <a:endParaRPr lang="en" dirty="0">
              <a:solidFill>
                <a:srgbClr val="FF0000"/>
              </a:solidFill>
            </a:endParaRPr>
          </a:p>
          <a:p>
            <a:pPr marL="0" lvl="0" indent="0" algn="l" rtl="0">
              <a:lnSpc>
                <a:spcPct val="115000"/>
              </a:lnSpc>
              <a:spcBef>
                <a:spcPts val="0"/>
              </a:spcBef>
              <a:spcAft>
                <a:spcPts val="600"/>
              </a:spcAft>
              <a:buClr>
                <a:schemeClr val="dk1"/>
              </a:buClr>
              <a:buSzPts val="1100"/>
              <a:buFont typeface="Arial"/>
              <a:buNone/>
            </a:pPr>
            <a:r>
              <a:rPr lang="en" dirty="0">
                <a:solidFill>
                  <a:srgbClr val="FF0000"/>
                </a:solidFill>
              </a:rPr>
              <a:t>Campus Leadership – JM + AP for the venue + support</a:t>
            </a:r>
          </a:p>
          <a:p>
            <a:pPr marL="0" lvl="0" indent="0" algn="l" rtl="0">
              <a:lnSpc>
                <a:spcPct val="115000"/>
              </a:lnSpc>
              <a:spcBef>
                <a:spcPts val="0"/>
              </a:spcBef>
              <a:spcAft>
                <a:spcPts val="600"/>
              </a:spcAft>
              <a:buClr>
                <a:schemeClr val="dk1"/>
              </a:buClr>
              <a:buSzPts val="1100"/>
              <a:buFont typeface="Arial"/>
              <a:buNone/>
            </a:pPr>
            <a:r>
              <a:rPr lang="en" dirty="0">
                <a:solidFill>
                  <a:srgbClr val="FF0000"/>
                </a:solidFill>
              </a:rPr>
              <a:t>Dreamers Task Force – </a:t>
            </a:r>
            <a:r>
              <a:rPr lang="en" dirty="0" err="1">
                <a:solidFill>
                  <a:srgbClr val="FF0000"/>
                </a:solidFill>
              </a:rPr>
              <a:t>unwayvering</a:t>
            </a:r>
            <a:r>
              <a:rPr lang="en" dirty="0">
                <a:solidFill>
                  <a:srgbClr val="FF0000"/>
                </a:solidFill>
              </a:rPr>
              <a:t> commitment</a:t>
            </a:r>
          </a:p>
          <a:p>
            <a:pPr marL="0" lvl="0" indent="0" algn="l" rtl="0">
              <a:lnSpc>
                <a:spcPct val="115000"/>
              </a:lnSpc>
              <a:spcBef>
                <a:spcPts val="0"/>
              </a:spcBef>
              <a:spcAft>
                <a:spcPts val="600"/>
              </a:spcAft>
              <a:buClr>
                <a:schemeClr val="dk1"/>
              </a:buClr>
              <a:buSzPts val="1100"/>
              <a:buFont typeface="Arial"/>
              <a:buNone/>
            </a:pPr>
            <a:r>
              <a:rPr lang="en" dirty="0">
                <a:solidFill>
                  <a:srgbClr val="FF0000"/>
                </a:solidFill>
              </a:rPr>
              <a:t>Panelists – Dedication and passion</a:t>
            </a:r>
          </a:p>
          <a:p>
            <a:pPr marL="0" lvl="0" indent="0" algn="l" rtl="0">
              <a:lnSpc>
                <a:spcPct val="115000"/>
              </a:lnSpc>
              <a:spcBef>
                <a:spcPts val="0"/>
              </a:spcBef>
              <a:spcAft>
                <a:spcPts val="600"/>
              </a:spcAft>
              <a:buClr>
                <a:schemeClr val="dk1"/>
              </a:buClr>
              <a:buSzPts val="1100"/>
              <a:buFont typeface="Arial"/>
              <a:buNone/>
            </a:pPr>
            <a:r>
              <a:rPr lang="en" dirty="0">
                <a:solidFill>
                  <a:srgbClr val="FF0000"/>
                </a:solidFill>
              </a:rPr>
              <a:t>Staff and Faculty - </a:t>
            </a:r>
          </a:p>
          <a:p>
            <a:pPr marL="0" lvl="0" indent="0" algn="l" rtl="0">
              <a:lnSpc>
                <a:spcPct val="115000"/>
              </a:lnSpc>
              <a:spcBef>
                <a:spcPts val="0"/>
              </a:spcBef>
              <a:spcAft>
                <a:spcPts val="600"/>
              </a:spcAft>
              <a:buClr>
                <a:schemeClr val="dk1"/>
              </a:buClr>
              <a:buSzPts val="1100"/>
              <a:buFont typeface="Arial"/>
              <a:buNone/>
            </a:pPr>
            <a:r>
              <a:rPr lang="en" dirty="0">
                <a:solidFill>
                  <a:srgbClr val="FF0000"/>
                </a:solidFill>
              </a:rPr>
              <a:t>Attendees – wanting to learn more about supporting </a:t>
            </a:r>
          </a:p>
          <a:p>
            <a:pPr marL="0" lvl="0" indent="0" algn="l" rtl="0">
              <a:lnSpc>
                <a:spcPct val="115000"/>
              </a:lnSpc>
              <a:spcBef>
                <a:spcPts val="0"/>
              </a:spcBef>
              <a:spcAft>
                <a:spcPts val="600"/>
              </a:spcAft>
              <a:buClr>
                <a:schemeClr val="dk1"/>
              </a:buClr>
              <a:buSzPts val="1100"/>
              <a:buFont typeface="Arial"/>
              <a:buNone/>
            </a:pPr>
            <a:r>
              <a:rPr lang="en" dirty="0">
                <a:solidFill>
                  <a:srgbClr val="FF0000"/>
                </a:solidFill>
              </a:rPr>
              <a:t>Students – for being resilient and brave </a:t>
            </a:r>
          </a:p>
          <a:p>
            <a:pPr marL="0" lvl="0" indent="0" algn="l" rtl="0">
              <a:lnSpc>
                <a:spcPct val="115000"/>
              </a:lnSpc>
              <a:spcBef>
                <a:spcPts val="0"/>
              </a:spcBef>
              <a:spcAft>
                <a:spcPts val="600"/>
              </a:spcAft>
              <a:buClr>
                <a:schemeClr val="dk1"/>
              </a:buClr>
              <a:buSzPts val="1100"/>
              <a:buFont typeface="Arial"/>
              <a:buNone/>
            </a:pPr>
            <a:endParaRPr lang="en" dirty="0">
              <a:solidFill>
                <a:srgbClr val="FF0000"/>
              </a:solidFill>
            </a:endParaRPr>
          </a:p>
          <a:p>
            <a:pPr marL="0" lvl="0" indent="0" algn="l" rtl="0">
              <a:lnSpc>
                <a:spcPct val="115000"/>
              </a:lnSpc>
              <a:spcBef>
                <a:spcPts val="0"/>
              </a:spcBef>
              <a:spcAft>
                <a:spcPts val="600"/>
              </a:spcAft>
              <a:buClr>
                <a:schemeClr val="dk1"/>
              </a:buClr>
              <a:buSzPts val="1100"/>
              <a:buFont typeface="Arial"/>
              <a:buNone/>
            </a:pPr>
            <a:endParaRPr lang="en" dirty="0">
              <a:solidFill>
                <a:srgbClr val="FF0000"/>
              </a:solidFill>
            </a:endParaRPr>
          </a:p>
          <a:p>
            <a:pPr marL="158750" indent="0">
              <a:buNone/>
            </a:pPr>
            <a:r>
              <a:rPr lang="en-US" sz="1100" b="0" i="0" u="none" strike="noStrike" cap="none" dirty="0">
                <a:solidFill>
                  <a:srgbClr val="000000"/>
                </a:solidFill>
                <a:effectLst/>
                <a:latin typeface="Arial"/>
                <a:ea typeface="Arial"/>
                <a:cs typeface="Arial"/>
                <a:sym typeface="Arial"/>
              </a:rPr>
              <a:t>I want to confirm the panelist:</a:t>
            </a:r>
          </a:p>
          <a:p>
            <a:pPr marL="158750" indent="0">
              <a:buNone/>
            </a:pP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err="1">
                <a:solidFill>
                  <a:srgbClr val="000000"/>
                </a:solidFill>
                <a:effectLst/>
                <a:latin typeface="Arial"/>
                <a:ea typeface="Arial"/>
                <a:cs typeface="Arial"/>
                <a:sym typeface="Arial"/>
              </a:rPr>
              <a:t>Saúl</a:t>
            </a:r>
            <a:r>
              <a:rPr lang="en-US" sz="1100" b="0" i="0" u="none" strike="noStrike" cap="none" dirty="0">
                <a:solidFill>
                  <a:srgbClr val="000000"/>
                </a:solidFill>
                <a:effectLst/>
                <a:latin typeface="Arial"/>
                <a:ea typeface="Arial"/>
                <a:cs typeface="Arial"/>
                <a:sym typeface="Arial"/>
              </a:rPr>
              <a:t> Miranda - </a:t>
            </a:r>
            <a:r>
              <a:rPr lang="en-US" sz="1100" b="0" i="0" u="none" strike="noStrike" cap="none" dirty="0">
                <a:solidFill>
                  <a:srgbClr val="000000"/>
                </a:solidFill>
                <a:effectLst/>
                <a:latin typeface="Arial"/>
                <a:ea typeface="Arial"/>
                <a:cs typeface="Arial"/>
                <a:sym typeface="Arial"/>
                <a:hlinkClick r:id="rId3"/>
              </a:rPr>
              <a:t>mirandas@smccd.edu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err="1">
                <a:solidFill>
                  <a:srgbClr val="000000"/>
                </a:solidFill>
                <a:effectLst/>
                <a:latin typeface="Arial"/>
                <a:ea typeface="Arial"/>
                <a:cs typeface="Arial"/>
                <a:sym typeface="Arial"/>
              </a:rPr>
              <a:t>Nimsi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Gracia</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4"/>
              </a:rPr>
              <a:t>garcian@smccd.edu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Adolfo Leiva - </a:t>
            </a:r>
            <a:r>
              <a:rPr lang="en-US" sz="1100" b="0" i="0" u="none" strike="noStrike" cap="none" dirty="0">
                <a:solidFill>
                  <a:srgbClr val="000000"/>
                </a:solidFill>
                <a:effectLst/>
                <a:latin typeface="Arial"/>
                <a:ea typeface="Arial"/>
                <a:cs typeface="Arial"/>
                <a:sym typeface="Arial"/>
                <a:hlinkClick r:id="rId5"/>
              </a:rPr>
              <a:t>leivaa@smccd.edu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Kiran </a:t>
            </a:r>
            <a:r>
              <a:rPr lang="en-US" sz="1100" b="0" i="0" u="none" strike="noStrike" cap="none" dirty="0" err="1">
                <a:solidFill>
                  <a:srgbClr val="000000"/>
                </a:solidFill>
                <a:effectLst/>
                <a:latin typeface="Arial"/>
                <a:ea typeface="Arial"/>
                <a:cs typeface="Arial"/>
                <a:sym typeface="Arial"/>
              </a:rPr>
              <a:t>Malavade</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6"/>
              </a:rPr>
              <a:t>malavadek@smccd.edu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Mayra Arellano - </a:t>
            </a:r>
            <a:r>
              <a:rPr lang="en-US" sz="1100" b="0" i="0" u="none" strike="noStrike" cap="none" dirty="0">
                <a:solidFill>
                  <a:srgbClr val="000000"/>
                </a:solidFill>
                <a:effectLst/>
                <a:latin typeface="Arial"/>
                <a:ea typeface="Arial"/>
                <a:cs typeface="Arial"/>
                <a:sym typeface="Arial"/>
                <a:hlinkClick r:id="rId7"/>
              </a:rPr>
              <a:t>arellanom@smccd.edu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Luanna </a:t>
            </a:r>
            <a:r>
              <a:rPr lang="en-US" sz="1100" b="0" i="0" u="none" strike="noStrike" cap="none" dirty="0" err="1">
                <a:solidFill>
                  <a:srgbClr val="000000"/>
                </a:solidFill>
                <a:effectLst/>
                <a:latin typeface="Arial"/>
                <a:ea typeface="Arial"/>
                <a:cs typeface="Arial"/>
                <a:sym typeface="Arial"/>
              </a:rPr>
              <a:t>Canestro</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8"/>
              </a:rPr>
              <a:t>canestrol@smccd.edu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Nadya </a:t>
            </a:r>
            <a:r>
              <a:rPr lang="en-US" sz="1100" b="0" i="0" u="none" strike="noStrike" cap="none" dirty="0" err="1">
                <a:solidFill>
                  <a:srgbClr val="000000"/>
                </a:solidFill>
                <a:effectLst/>
                <a:latin typeface="Arial"/>
                <a:ea typeface="Arial"/>
                <a:cs typeface="Arial"/>
                <a:sym typeface="Arial"/>
              </a:rPr>
              <a:t>Sigona</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9"/>
              </a:rPr>
              <a:t>sigonan@smccd.edu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VPSS Manuel A. Perez - </a:t>
            </a:r>
            <a:r>
              <a:rPr lang="en-US" sz="1100" b="0" i="0" u="none" strike="noStrike" cap="none" dirty="0">
                <a:solidFill>
                  <a:srgbClr val="000000"/>
                </a:solidFill>
                <a:effectLst/>
                <a:latin typeface="Arial"/>
                <a:ea typeface="Arial"/>
                <a:cs typeface="Arial"/>
                <a:sym typeface="Arial"/>
                <a:hlinkClick r:id="rId10"/>
              </a:rPr>
              <a:t>perezma@smccd.edu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President Jamillah Moore - </a:t>
            </a:r>
            <a:r>
              <a:rPr lang="en-US" sz="1100" b="0" i="0" u="none" strike="noStrike" cap="none" dirty="0">
                <a:solidFill>
                  <a:srgbClr val="000000"/>
                </a:solidFill>
                <a:effectLst/>
                <a:latin typeface="Arial"/>
                <a:ea typeface="Arial"/>
                <a:cs typeface="Arial"/>
                <a:sym typeface="Arial"/>
                <a:hlinkClick r:id="rId11"/>
              </a:rPr>
              <a:t>moorej@smccd.edu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Maria </a:t>
            </a:r>
            <a:r>
              <a:rPr lang="en-US" sz="1100" b="0" i="0" u="none" strike="noStrike" cap="none" dirty="0" err="1">
                <a:solidFill>
                  <a:srgbClr val="000000"/>
                </a:solidFill>
                <a:effectLst/>
                <a:latin typeface="Arial"/>
                <a:ea typeface="Arial"/>
                <a:cs typeface="Arial"/>
                <a:sym typeface="Arial"/>
              </a:rPr>
              <a:t>Huning</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12"/>
              </a:rPr>
              <a:t>huningm@smccd.edu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Alison Field - </a:t>
            </a:r>
            <a:r>
              <a:rPr lang="en-US" sz="1100" b="0" i="0" u="none" strike="noStrike" cap="none" dirty="0">
                <a:solidFill>
                  <a:srgbClr val="000000"/>
                </a:solidFill>
                <a:effectLst/>
                <a:latin typeface="Arial"/>
                <a:ea typeface="Arial"/>
                <a:cs typeface="Arial"/>
                <a:sym typeface="Arial"/>
                <a:hlinkClick r:id="rId13"/>
              </a:rPr>
              <a:t>fields@smccd.edu</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err="1">
                <a:solidFill>
                  <a:srgbClr val="000000"/>
                </a:solidFill>
                <a:effectLst/>
                <a:latin typeface="Arial"/>
                <a:ea typeface="Arial"/>
                <a:cs typeface="Arial"/>
                <a:sym typeface="Arial"/>
              </a:rPr>
              <a:t>Jeison</a:t>
            </a:r>
            <a:r>
              <a:rPr lang="en-US" sz="1100" b="0" i="0" u="none" strike="noStrike" cap="none" dirty="0">
                <a:solidFill>
                  <a:srgbClr val="000000"/>
                </a:solidFill>
                <a:effectLst/>
                <a:latin typeface="Arial"/>
                <a:ea typeface="Arial"/>
                <a:cs typeface="Arial"/>
                <a:sym typeface="Arial"/>
              </a:rPr>
              <a:t> Velasquez - </a:t>
            </a:r>
            <a:r>
              <a:rPr lang="en-US" sz="1100" b="0" i="0" u="none" strike="noStrike" cap="none" dirty="0">
                <a:solidFill>
                  <a:srgbClr val="000000"/>
                </a:solidFill>
                <a:effectLst/>
                <a:latin typeface="Arial"/>
                <a:ea typeface="Arial"/>
                <a:cs typeface="Arial"/>
                <a:sym typeface="Arial"/>
                <a:hlinkClick r:id="rId14"/>
              </a:rPr>
              <a:t>garridostivell10@gmail.com</a:t>
            </a:r>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Ana </a:t>
            </a:r>
            <a:r>
              <a:rPr lang="en-US" sz="1100" b="0" i="0" u="none" strike="noStrike" cap="none" dirty="0" err="1">
                <a:solidFill>
                  <a:srgbClr val="000000"/>
                </a:solidFill>
                <a:effectLst/>
                <a:latin typeface="Arial"/>
                <a:ea typeface="Arial"/>
                <a:cs typeface="Arial"/>
                <a:sym typeface="Arial"/>
              </a:rPr>
              <a:t>Avendaño</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15"/>
              </a:rPr>
              <a:t>aavendano@redwoodcity.org</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Rafael </a:t>
            </a:r>
            <a:r>
              <a:rPr lang="en-US" sz="1100" b="0" i="0" u="none" strike="noStrike" cap="none" dirty="0" err="1">
                <a:solidFill>
                  <a:srgbClr val="000000"/>
                </a:solidFill>
                <a:effectLst/>
                <a:latin typeface="Arial"/>
                <a:ea typeface="Arial"/>
                <a:cs typeface="Arial"/>
                <a:sym typeface="Arial"/>
              </a:rPr>
              <a:t>Avendaño</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hlinkClick r:id="rId16"/>
              </a:rPr>
              <a:t>raavendano@yahoo.com</a:t>
            </a:r>
            <a:endParaRPr lang="en-US" sz="1100" b="0" i="0" u="none" strike="noStrike" cap="none" dirty="0">
              <a:solidFill>
                <a:srgbClr val="000000"/>
              </a:solidFill>
              <a:effectLst/>
              <a:latin typeface="Arial"/>
              <a:ea typeface="Arial"/>
              <a:cs typeface="Arial"/>
              <a:sym typeface="Arial"/>
            </a:endParaRPr>
          </a:p>
          <a:p>
            <a:pPr marL="0" lvl="0" indent="0" algn="l" rtl="0">
              <a:lnSpc>
                <a:spcPct val="115000"/>
              </a:lnSpc>
              <a:spcBef>
                <a:spcPts val="0"/>
              </a:spcBef>
              <a:spcAft>
                <a:spcPts val="60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6ea4bee1b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6ea4bee1b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b="1" dirty="0">
                <a:solidFill>
                  <a:srgbClr val="FF0000"/>
                </a:solidFill>
                <a:latin typeface="Times New Roman"/>
                <a:ea typeface="Times New Roman"/>
                <a:cs typeface="Times New Roman"/>
                <a:sym typeface="Times New Roman"/>
              </a:rPr>
              <a:t>VPSS Manuel Alejandro Pérez</a:t>
            </a:r>
          </a:p>
          <a:p>
            <a:pPr marL="0" lvl="0" indent="0" algn="l" rtl="0">
              <a:lnSpc>
                <a:spcPct val="115000"/>
              </a:lnSpc>
              <a:spcBef>
                <a:spcPts val="0"/>
              </a:spcBef>
              <a:spcAft>
                <a:spcPts val="0"/>
              </a:spcAft>
              <a:buNone/>
            </a:pPr>
            <a:endParaRPr lang="en" b="1" dirty="0">
              <a:solidFill>
                <a:srgbClr val="FF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lang="en" b="1" dirty="0">
              <a:solidFill>
                <a:srgbClr val="FF0000"/>
              </a:solidFill>
              <a:latin typeface="Times New Roman"/>
              <a:ea typeface="Times New Roman"/>
              <a:cs typeface="Times New Roman"/>
              <a:sym typeface="Times New Roman"/>
            </a:endParaRPr>
          </a:p>
          <a:p>
            <a:pPr marL="260350" lvl="0" indent="-171450" algn="l" rtl="0">
              <a:lnSpc>
                <a:spcPct val="115000"/>
              </a:lnSpc>
              <a:spcBef>
                <a:spcPts val="0"/>
              </a:spcBef>
              <a:spcAft>
                <a:spcPts val="0"/>
              </a:spcAft>
              <a:buClr>
                <a:srgbClr val="000000"/>
              </a:buClr>
              <a:buSzPts val="2200"/>
            </a:pPr>
            <a:r>
              <a:rPr lang="en-US" sz="1100" dirty="0">
                <a:solidFill>
                  <a:srgbClr val="000000"/>
                </a:solidFill>
                <a:latin typeface="Avenir Book" panose="02000503020000020003" pitchFamily="2" charset="0"/>
              </a:rPr>
              <a:t>Critical Information </a:t>
            </a:r>
          </a:p>
          <a:p>
            <a:pPr marL="260350" lvl="0" indent="-171450" algn="l" rtl="0">
              <a:lnSpc>
                <a:spcPct val="115000"/>
              </a:lnSpc>
              <a:spcBef>
                <a:spcPts val="800"/>
              </a:spcBef>
              <a:spcAft>
                <a:spcPts val="0"/>
              </a:spcAft>
              <a:buClr>
                <a:srgbClr val="000000"/>
              </a:buClr>
              <a:buSzPts val="2200"/>
            </a:pPr>
            <a:r>
              <a:rPr lang="en-US" sz="1100" dirty="0">
                <a:solidFill>
                  <a:srgbClr val="000000"/>
                </a:solidFill>
                <a:latin typeface="Avenir Book" panose="02000503020000020003" pitchFamily="2" charset="0"/>
              </a:rPr>
              <a:t>Timely Resources</a:t>
            </a:r>
          </a:p>
          <a:p>
            <a:pPr marL="285750" lvl="0" indent="-171450" algn="l" rtl="0">
              <a:lnSpc>
                <a:spcPct val="115000"/>
              </a:lnSpc>
              <a:spcBef>
                <a:spcPts val="800"/>
              </a:spcBef>
              <a:spcAft>
                <a:spcPts val="0"/>
              </a:spcAft>
              <a:buClr>
                <a:srgbClr val="000000"/>
              </a:buClr>
              <a:buSzPts val="1800"/>
            </a:pPr>
            <a:r>
              <a:rPr lang="en-US" sz="1100" dirty="0">
                <a:solidFill>
                  <a:srgbClr val="000000"/>
                </a:solidFill>
                <a:latin typeface="Avenir Book" panose="02000503020000020003" pitchFamily="2" charset="0"/>
              </a:rPr>
              <a:t>The Challenges </a:t>
            </a:r>
          </a:p>
          <a:p>
            <a:pPr marL="285750" lvl="0" indent="-171450" algn="l" rtl="0">
              <a:lnSpc>
                <a:spcPct val="115000"/>
              </a:lnSpc>
              <a:spcBef>
                <a:spcPts val="800"/>
              </a:spcBef>
              <a:spcAft>
                <a:spcPts val="0"/>
              </a:spcAft>
              <a:buClr>
                <a:srgbClr val="000000"/>
              </a:buClr>
              <a:buSzPts val="1800"/>
            </a:pPr>
            <a:r>
              <a:rPr lang="en-US" sz="1100" dirty="0">
                <a:solidFill>
                  <a:srgbClr val="000000"/>
                </a:solidFill>
                <a:latin typeface="Avenir Book" panose="02000503020000020003" pitchFamily="2" charset="0"/>
              </a:rPr>
              <a:t>These Resources are Needed</a:t>
            </a:r>
          </a:p>
          <a:p>
            <a:pPr marL="0" lvl="0" indent="0" algn="l" rtl="0">
              <a:lnSpc>
                <a:spcPct val="115000"/>
              </a:lnSpc>
              <a:spcBef>
                <a:spcPts val="0"/>
              </a:spcBef>
              <a:spcAft>
                <a:spcPts val="0"/>
              </a:spcAft>
              <a:buNone/>
            </a:pP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dirty="0">
              <a:solidFill>
                <a:schemeClr val="dk1"/>
              </a:solidFill>
            </a:endParaRPr>
          </a:p>
          <a:p>
            <a:pPr marL="0" lvl="0" indent="0" algn="l" rtl="0">
              <a:spcBef>
                <a:spcPts val="600"/>
              </a:spcBef>
              <a:spcAft>
                <a:spcPts val="0"/>
              </a:spcAft>
              <a:buNone/>
            </a:pPr>
            <a:endParaRPr dirty="0"/>
          </a:p>
        </p:txBody>
      </p:sp>
    </p:spTree>
    <p:extLst>
      <p:ext uri="{BB962C8B-B14F-4D97-AF65-F5344CB8AC3E}">
        <p14:creationId xmlns:p14="http://schemas.microsoft.com/office/powerpoint/2010/main" val="230757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469b29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469b29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solidFill>
                  <a:srgbClr val="FF0000"/>
                </a:solidFill>
                <a:latin typeface="Times New Roman"/>
                <a:ea typeface="Times New Roman"/>
                <a:cs typeface="Times New Roman"/>
                <a:sym typeface="Times New Roman"/>
              </a:rPr>
              <a:t>VPSS Manuel Alejandro Pérez</a:t>
            </a: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solidFill>
                  <a:srgbClr val="FF0000"/>
                </a:solidFill>
              </a:rPr>
              <a:t>5 - HK poll Q’s</a:t>
            </a: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Replace first bullet point?- I understand the challenges an Undocumented Students face that would cause them to drop a class.</a:t>
            </a:r>
            <a:endParaRPr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469b29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469b29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latin typeface="Times New Roman"/>
                <a:ea typeface="Times New Roman"/>
                <a:cs typeface="Times New Roman"/>
                <a:sym typeface="Times New Roman"/>
              </a:rPr>
              <a:t>VPSS Manuel Alejandro Pérez</a:t>
            </a: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solidFill>
                  <a:srgbClr val="FF0000"/>
                </a:solidFill>
              </a:rPr>
              <a:t>5 - HK poll Q’s</a:t>
            </a: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r>
              <a:rPr lang="en" dirty="0">
                <a:solidFill>
                  <a:srgbClr val="FF0000"/>
                </a:solidFill>
              </a:rPr>
              <a:t>Replace first bullet point?- I understand the challenges an Undocumented Students face that would cause them to drop a class.</a:t>
            </a:r>
            <a:endParaRPr dirty="0">
              <a:solidFill>
                <a:srgbClr val="FF0000"/>
              </a:solidFill>
            </a:endParaRPr>
          </a:p>
        </p:txBody>
      </p:sp>
    </p:spTree>
    <p:extLst>
      <p:ext uri="{BB962C8B-B14F-4D97-AF65-F5344CB8AC3E}">
        <p14:creationId xmlns:p14="http://schemas.microsoft.com/office/powerpoint/2010/main" val="105331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74248b4e7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74248b4e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Manuel</a:t>
            </a:r>
            <a:endParaRPr b="1" dirty="0">
              <a:solidFill>
                <a:srgbClr val="FF0000"/>
              </a:solidFill>
            </a:endParaRPr>
          </a:p>
          <a:p>
            <a:pPr marL="0" lvl="0" indent="0" algn="l" rtl="0">
              <a:spcBef>
                <a:spcPts val="6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50dc5f7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50dc5f7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1"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b="1" dirty="0">
                <a:solidFill>
                  <a:srgbClr val="FF0000"/>
                </a:solidFill>
              </a:rPr>
              <a:t>Professor </a:t>
            </a:r>
            <a:r>
              <a:rPr lang="en" b="1" dirty="0">
                <a:solidFill>
                  <a:srgbClr val="0000FF"/>
                </a:solidFill>
              </a:rPr>
              <a:t>Alison Field </a:t>
            </a:r>
          </a:p>
          <a:p>
            <a:pPr marL="615950" lvl="1" indent="0" algn="l" rtl="0">
              <a:lnSpc>
                <a:spcPct val="115000"/>
              </a:lnSpc>
              <a:spcBef>
                <a:spcPts val="0"/>
              </a:spcBef>
              <a:spcAft>
                <a:spcPts val="0"/>
              </a:spcAft>
              <a:buClr>
                <a:schemeClr val="dk1"/>
              </a:buClr>
              <a:buSzPts val="1100"/>
              <a:buNone/>
            </a:pPr>
            <a:endParaRPr lang="en-US" b="1" dirty="0">
              <a:solidFill>
                <a:srgbClr val="FF0000"/>
              </a:solidFill>
              <a:latin typeface="Times New Roman"/>
              <a:ea typeface="Times New Roman"/>
              <a:cs typeface="Times New Roman"/>
              <a:sym typeface="Times New Roman"/>
            </a:endParaRPr>
          </a:p>
          <a:p>
            <a:pPr marL="615950" lvl="1" indent="0" algn="l" rtl="0">
              <a:lnSpc>
                <a:spcPct val="115000"/>
              </a:lnSpc>
              <a:spcBef>
                <a:spcPts val="0"/>
              </a:spcBef>
              <a:spcAft>
                <a:spcPts val="0"/>
              </a:spcAft>
              <a:buClr>
                <a:schemeClr val="dk1"/>
              </a:buClr>
              <a:buSzPts val="1100"/>
              <a:buNone/>
            </a:pPr>
            <a:endParaRPr lang="en-US" b="1" dirty="0">
              <a:solidFill>
                <a:srgbClr val="FF0000"/>
              </a:solidFill>
              <a:latin typeface="Times New Roman"/>
              <a:ea typeface="Times New Roman"/>
              <a:cs typeface="Times New Roman"/>
              <a:sym typeface="Times New Roman"/>
            </a:endParaRPr>
          </a:p>
          <a:p>
            <a:pPr marL="615950" lvl="1" indent="0" algn="l" rtl="0">
              <a:lnSpc>
                <a:spcPct val="115000"/>
              </a:lnSpc>
              <a:spcBef>
                <a:spcPts val="0"/>
              </a:spcBef>
              <a:spcAft>
                <a:spcPts val="0"/>
              </a:spcAft>
              <a:buClr>
                <a:schemeClr val="dk1"/>
              </a:buClr>
              <a:buSzPts val="1100"/>
              <a:buNone/>
            </a:pPr>
            <a:r>
              <a:rPr lang="en-US" b="1" dirty="0">
                <a:solidFill>
                  <a:srgbClr val="FF0000"/>
                </a:solidFill>
                <a:latin typeface="Times New Roman"/>
                <a:ea typeface="Times New Roman"/>
                <a:cs typeface="Times New Roman"/>
                <a:sym typeface="Times New Roman"/>
              </a:rPr>
              <a:t>Please tell us about yourself</a:t>
            </a:r>
          </a:p>
          <a:p>
            <a:pPr marL="615950" lvl="1" indent="0" algn="l" rtl="0">
              <a:lnSpc>
                <a:spcPct val="115000"/>
              </a:lnSpc>
              <a:spcBef>
                <a:spcPts val="0"/>
              </a:spcBef>
              <a:spcAft>
                <a:spcPts val="0"/>
              </a:spcAft>
              <a:buClr>
                <a:schemeClr val="dk1"/>
              </a:buClr>
              <a:buSzPts val="1100"/>
              <a:buNone/>
            </a:pPr>
            <a:r>
              <a:rPr lang="en-US" b="0" dirty="0">
                <a:solidFill>
                  <a:srgbClr val="FF0000"/>
                </a:solidFill>
                <a:latin typeface="Times New Roman"/>
                <a:ea typeface="Times New Roman"/>
                <a:cs typeface="Times New Roman"/>
                <a:sym typeface="Times New Roman"/>
              </a:rPr>
              <a:t>El Salvador</a:t>
            </a:r>
          </a:p>
          <a:p>
            <a:pPr marL="615950" lvl="1" indent="0" algn="l" rtl="0">
              <a:lnSpc>
                <a:spcPct val="115000"/>
              </a:lnSpc>
              <a:spcBef>
                <a:spcPts val="0"/>
              </a:spcBef>
              <a:spcAft>
                <a:spcPts val="0"/>
              </a:spcAft>
              <a:buClr>
                <a:schemeClr val="dk1"/>
              </a:buClr>
              <a:buSzPts val="1100"/>
              <a:buNone/>
            </a:pPr>
            <a:r>
              <a:rPr lang="en-US" b="0" dirty="0">
                <a:solidFill>
                  <a:srgbClr val="FF0000"/>
                </a:solidFill>
                <a:latin typeface="Times New Roman"/>
                <a:ea typeface="Times New Roman"/>
                <a:cs typeface="Times New Roman"/>
                <a:sym typeface="Times New Roman"/>
              </a:rPr>
              <a:t>13 years ago</a:t>
            </a:r>
            <a:endParaRPr lang="en-US" b="0" dirty="0">
              <a:solidFill>
                <a:schemeClr val="dk1"/>
              </a:solidFill>
              <a:latin typeface="Times New Roman"/>
              <a:ea typeface="Times New Roman"/>
              <a:cs typeface="Times New Roman"/>
              <a:sym typeface="Times New Roman"/>
            </a:endParaRPr>
          </a:p>
          <a:p>
            <a:pPr marL="615950" lvl="1" indent="0" algn="l" rtl="0">
              <a:lnSpc>
                <a:spcPct val="115000"/>
              </a:lnSpc>
              <a:spcBef>
                <a:spcPts val="0"/>
              </a:spcBef>
              <a:spcAft>
                <a:spcPts val="0"/>
              </a:spcAft>
              <a:buClr>
                <a:schemeClr val="dk1"/>
              </a:buClr>
              <a:buSzPts val="1100"/>
              <a:buNone/>
            </a:pPr>
            <a:r>
              <a:rPr lang="en-US" b="0" dirty="0">
                <a:solidFill>
                  <a:schemeClr val="dk1"/>
                </a:solidFill>
                <a:latin typeface="Times New Roman"/>
                <a:ea typeface="Times New Roman"/>
                <a:cs typeface="Times New Roman"/>
                <a:sym typeface="Times New Roman"/>
              </a:rPr>
              <a:t>Majoring in Biology</a:t>
            </a:r>
          </a:p>
          <a:p>
            <a:pPr marL="615950" lvl="1" indent="0" algn="l" rtl="0">
              <a:lnSpc>
                <a:spcPct val="115000"/>
              </a:lnSpc>
              <a:spcBef>
                <a:spcPts val="0"/>
              </a:spcBef>
              <a:spcAft>
                <a:spcPts val="0"/>
              </a:spcAft>
              <a:buClr>
                <a:schemeClr val="dk1"/>
              </a:buClr>
              <a:buSzPts val="1100"/>
              <a:buNone/>
            </a:pPr>
            <a:r>
              <a:rPr lang="en-US" b="0" dirty="0">
                <a:solidFill>
                  <a:schemeClr val="dk1"/>
                </a:solidFill>
                <a:latin typeface="Times New Roman"/>
                <a:ea typeface="Times New Roman"/>
                <a:cs typeface="Times New Roman"/>
                <a:sym typeface="Times New Roman"/>
              </a:rPr>
              <a:t>Goal of transferring to UCLA or UCD in 2020</a:t>
            </a:r>
          </a:p>
          <a:p>
            <a:pPr marL="615950" lvl="1" indent="0" algn="l" rtl="0">
              <a:lnSpc>
                <a:spcPct val="115000"/>
              </a:lnSpc>
              <a:spcBef>
                <a:spcPts val="0"/>
              </a:spcBef>
              <a:spcAft>
                <a:spcPts val="0"/>
              </a:spcAft>
              <a:buClr>
                <a:schemeClr val="dk1"/>
              </a:buClr>
              <a:buSzPts val="1100"/>
              <a:buNone/>
            </a:pPr>
            <a:endParaRPr lang="en-US" b="0" dirty="0">
              <a:solidFill>
                <a:schemeClr val="dk1"/>
              </a:solidFill>
              <a:latin typeface="Times New Roman"/>
              <a:ea typeface="Times New Roman"/>
              <a:cs typeface="Times New Roman"/>
              <a:sym typeface="Times New Roman"/>
            </a:endParaRPr>
          </a:p>
          <a:p>
            <a:pPr marL="615950" lvl="1" indent="0" algn="l" rtl="0">
              <a:lnSpc>
                <a:spcPct val="115000"/>
              </a:lnSpc>
              <a:spcBef>
                <a:spcPts val="0"/>
              </a:spcBef>
              <a:spcAft>
                <a:spcPts val="0"/>
              </a:spcAft>
              <a:buClr>
                <a:schemeClr val="dk1"/>
              </a:buClr>
              <a:buSzPts val="1100"/>
              <a:buNone/>
            </a:pPr>
            <a:r>
              <a:rPr lang="en-US" b="1" dirty="0">
                <a:solidFill>
                  <a:schemeClr val="dk1"/>
                </a:solidFill>
                <a:latin typeface="Times New Roman"/>
                <a:ea typeface="Times New Roman"/>
                <a:cs typeface="Times New Roman"/>
                <a:sym typeface="Times New Roman"/>
              </a:rPr>
              <a:t>Why did you select Cañada College?</a:t>
            </a:r>
          </a:p>
          <a:p>
            <a:pPr marL="615950" lvl="1" indent="0" algn="l" rtl="0">
              <a:lnSpc>
                <a:spcPct val="115000"/>
              </a:lnSpc>
              <a:spcBef>
                <a:spcPts val="0"/>
              </a:spcBef>
              <a:spcAft>
                <a:spcPts val="0"/>
              </a:spcAft>
              <a:buClr>
                <a:schemeClr val="dk1"/>
              </a:buClr>
              <a:buSzPts val="1100"/>
              <a:buNone/>
            </a:pPr>
            <a:endParaRPr lang="en-US" b="1" dirty="0">
              <a:solidFill>
                <a:schemeClr val="dk1"/>
              </a:solidFill>
              <a:latin typeface="Times New Roman"/>
              <a:ea typeface="Times New Roman"/>
              <a:cs typeface="Times New Roman"/>
              <a:sym typeface="Times New Roman"/>
            </a:endParaRPr>
          </a:p>
          <a:p>
            <a:pPr marL="615950" lvl="1" indent="0" algn="l" rtl="0">
              <a:lnSpc>
                <a:spcPct val="115000"/>
              </a:lnSpc>
              <a:spcBef>
                <a:spcPts val="0"/>
              </a:spcBef>
              <a:spcAft>
                <a:spcPts val="0"/>
              </a:spcAft>
              <a:buClr>
                <a:schemeClr val="dk1"/>
              </a:buClr>
              <a:buSzPts val="1100"/>
              <a:buNone/>
            </a:pPr>
            <a:r>
              <a:rPr lang="en-US" b="1" dirty="0">
                <a:solidFill>
                  <a:schemeClr val="dk1"/>
                </a:solidFill>
                <a:latin typeface="Times New Roman"/>
                <a:ea typeface="Times New Roman"/>
                <a:cs typeface="Times New Roman"/>
                <a:sym typeface="Times New Roman"/>
              </a:rPr>
              <a:t>What Challenges have you seen Undocumented Students Face?</a:t>
            </a:r>
          </a:p>
          <a:p>
            <a:pPr marL="615950" lvl="1" indent="0" algn="l" rtl="0">
              <a:lnSpc>
                <a:spcPct val="115000"/>
              </a:lnSpc>
              <a:spcBef>
                <a:spcPts val="0"/>
              </a:spcBef>
              <a:spcAft>
                <a:spcPts val="0"/>
              </a:spcAft>
              <a:buClr>
                <a:schemeClr val="dk1"/>
              </a:buClr>
              <a:buSzPts val="1100"/>
              <a:buNone/>
            </a:pPr>
            <a:endParaRPr lang="en-US" b="1" dirty="0">
              <a:solidFill>
                <a:schemeClr val="dk1"/>
              </a:solidFill>
              <a:latin typeface="Times New Roman"/>
              <a:ea typeface="Times New Roman"/>
              <a:cs typeface="Times New Roman"/>
              <a:sym typeface="Times New Roman"/>
            </a:endParaRPr>
          </a:p>
          <a:p>
            <a:pPr marL="615950" lvl="1" indent="0" algn="l" rtl="0">
              <a:lnSpc>
                <a:spcPct val="115000"/>
              </a:lnSpc>
              <a:spcBef>
                <a:spcPts val="0"/>
              </a:spcBef>
              <a:spcAft>
                <a:spcPts val="0"/>
              </a:spcAft>
              <a:buClr>
                <a:schemeClr val="dk1"/>
              </a:buClr>
              <a:buSzPts val="1100"/>
              <a:buNone/>
            </a:pPr>
            <a:r>
              <a:rPr lang="en-US" b="1" dirty="0">
                <a:solidFill>
                  <a:schemeClr val="dk1"/>
                </a:solidFill>
                <a:latin typeface="Times New Roman"/>
                <a:ea typeface="Times New Roman"/>
                <a:cs typeface="Times New Roman"/>
                <a:sym typeface="Times New Roman"/>
              </a:rPr>
              <a:t>What resources would be helpful for Undocumented Students?</a:t>
            </a:r>
            <a:endParaRPr lang="en-US" b="1"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9494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74248b4e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74248b4e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FF0000"/>
                </a:solidFill>
              </a:rPr>
              <a:t>Professor </a:t>
            </a:r>
            <a:r>
              <a:rPr lang="en" b="1" dirty="0">
                <a:solidFill>
                  <a:srgbClr val="0000FF"/>
                </a:solidFill>
              </a:rPr>
              <a:t>Alison Field </a:t>
            </a:r>
          </a:p>
          <a:p>
            <a:pPr marL="0" lvl="0" indent="0" algn="l" rtl="0">
              <a:lnSpc>
                <a:spcPct val="115000"/>
              </a:lnSpc>
              <a:spcBef>
                <a:spcPts val="0"/>
              </a:spcBef>
              <a:spcAft>
                <a:spcPts val="0"/>
              </a:spcAft>
              <a:buNone/>
            </a:pPr>
            <a:endParaRPr lang="en" b="1" dirty="0">
              <a:solidFill>
                <a:srgbClr val="0000FF"/>
              </a:solidFill>
            </a:endParaRPr>
          </a:p>
          <a:p>
            <a:pPr marL="0" lvl="0" indent="0" algn="l" rtl="0">
              <a:lnSpc>
                <a:spcPct val="115000"/>
              </a:lnSpc>
              <a:spcBef>
                <a:spcPts val="0"/>
              </a:spcBef>
              <a:spcAft>
                <a:spcPts val="0"/>
              </a:spcAft>
              <a:buNone/>
            </a:pPr>
            <a:r>
              <a:rPr lang="en" dirty="0"/>
              <a:t>Overarching challenges that students express</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 dirty="0">
                <a:solidFill>
                  <a:srgbClr val="FF0000"/>
                </a:solidFill>
              </a:rPr>
              <a:t>7 - HK student speakers/ testimonials - Dreamers Club - </a:t>
            </a: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 Can Maria H. talk about UB students’ experience</a:t>
            </a: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Students that express the undocumented experience</a:t>
            </a:r>
            <a:endParaRPr dirty="0">
              <a:solidFill>
                <a:srgbClr val="FF0000"/>
              </a:solidFill>
            </a:endParaRPr>
          </a:p>
          <a:p>
            <a:pPr marL="0" lvl="0" indent="0" algn="l" rtl="0">
              <a:lnSpc>
                <a:spcPct val="115000"/>
              </a:lnSpc>
              <a:spcBef>
                <a:spcPts val="600"/>
              </a:spcBef>
              <a:spcAft>
                <a:spcPts val="0"/>
              </a:spcAft>
              <a:buNone/>
            </a:pPr>
            <a:r>
              <a:rPr lang="en" dirty="0" err="1">
                <a:solidFill>
                  <a:srgbClr val="FF0000"/>
                </a:solidFill>
              </a:rPr>
              <a:t>Jeison</a:t>
            </a:r>
            <a:r>
              <a:rPr lang="en" dirty="0">
                <a:solidFill>
                  <a:srgbClr val="FF0000"/>
                </a:solidFill>
              </a:rPr>
              <a:t> then Maria H.</a:t>
            </a:r>
            <a:endParaRPr dirty="0">
              <a:solidFill>
                <a:srgbClr val="FF0000"/>
              </a:solidFill>
            </a:endParaRPr>
          </a:p>
          <a:p>
            <a:pPr marL="0" lvl="0" indent="0" algn="l" rtl="0">
              <a:lnSpc>
                <a:spcPct val="115000"/>
              </a:lnSpc>
              <a:spcBef>
                <a:spcPts val="600"/>
              </a:spcBef>
              <a:spcAft>
                <a:spcPts val="0"/>
              </a:spcAft>
              <a:buNone/>
            </a:pPr>
            <a:r>
              <a:rPr lang="en" dirty="0">
                <a:solidFill>
                  <a:srgbClr val="FF0000"/>
                </a:solidFill>
              </a:rPr>
              <a:t>(Speaking to Maria tomorrow)</a:t>
            </a:r>
          </a:p>
          <a:p>
            <a:pPr marL="0" lvl="0" indent="0" algn="l" rtl="0">
              <a:lnSpc>
                <a:spcPct val="115000"/>
              </a:lnSpc>
              <a:spcBef>
                <a:spcPts val="600"/>
              </a:spcBef>
              <a:spcAft>
                <a:spcPts val="0"/>
              </a:spcAft>
              <a:buNone/>
            </a:pPr>
            <a:endParaRPr lang="en" dirty="0">
              <a:solidFill>
                <a:srgbClr val="FF0000"/>
              </a:solidFill>
            </a:endParaRPr>
          </a:p>
          <a:p>
            <a:pPr marL="0" marR="0" lvl="0" indent="0" algn="l" defTabSz="914400" rtl="0" eaLnBrk="1" fontAlgn="auto" latinLnBrk="0" hangingPunct="1">
              <a:lnSpc>
                <a:spcPct val="115000"/>
              </a:lnSpc>
              <a:spcBef>
                <a:spcPts val="600"/>
              </a:spcBef>
              <a:spcAft>
                <a:spcPts val="0"/>
              </a:spcAft>
              <a:buClr>
                <a:srgbClr val="000000"/>
              </a:buClr>
              <a:buSzPts val="1100"/>
              <a:buFont typeface="Arial"/>
              <a:buNone/>
              <a:tabLst/>
              <a:defRPr/>
            </a:pPr>
            <a:r>
              <a:rPr lang="en-US" sz="1100" dirty="0">
                <a:latin typeface="Avenir Book" panose="02000503020000020003" pitchFamily="2" charset="0"/>
              </a:rPr>
              <a:t>One student recently found work in a nursing home where two patients have died of COVID-19.</a:t>
            </a:r>
          </a:p>
          <a:p>
            <a:pPr marL="0" lvl="0" indent="0" algn="l" rtl="0">
              <a:lnSpc>
                <a:spcPct val="115000"/>
              </a:lnSpc>
              <a:spcBef>
                <a:spcPts val="600"/>
              </a:spcBef>
              <a:spcAft>
                <a:spcPts val="0"/>
              </a:spcAft>
              <a:buNone/>
            </a:pPr>
            <a:endParaRPr dirty="0">
              <a:solidFill>
                <a:srgbClr val="FF0000"/>
              </a:solidFill>
            </a:endParaRPr>
          </a:p>
          <a:p>
            <a:pPr marL="0" lvl="0" indent="0" algn="l" rtl="0">
              <a:lnSpc>
                <a:spcPct val="115000"/>
              </a:lnSpc>
              <a:spcBef>
                <a:spcPts val="600"/>
              </a:spcBef>
              <a:spcAft>
                <a:spcPts val="600"/>
              </a:spcAft>
              <a:buClr>
                <a:schemeClr val="dk1"/>
              </a:buClr>
              <a:buSzPts val="1100"/>
              <a:buFont typeface="Arial"/>
              <a:buNone/>
            </a:pPr>
            <a:endParaRPr dirty="0">
              <a:solidFill>
                <a:srgbClr val="FF0000"/>
              </a:solidFill>
            </a:endParaRPr>
          </a:p>
        </p:txBody>
      </p:sp>
    </p:spTree>
    <p:extLst>
      <p:ext uri="{BB962C8B-B14F-4D97-AF65-F5344CB8AC3E}">
        <p14:creationId xmlns:p14="http://schemas.microsoft.com/office/powerpoint/2010/main" val="172317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6C341C4-3268-4241-9C56-054F2F7015E6}" type="datetimeFigureOut">
              <a:rPr lang="en-US" smtClean="0"/>
              <a:t>5/8/20</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94701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canadafinancialaid@smccd.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anadacollege.edu/disabilityresourcecenter/" TargetMode="External"/><Relationship Id="rId5" Type="http://schemas.openxmlformats.org/officeDocument/2006/relationships/hyperlink" Target="https://canadacollege.edu/healthcenter/" TargetMode="External"/><Relationship Id="rId4" Type="http://schemas.openxmlformats.org/officeDocument/2006/relationships/hyperlink" Target="https://canadacollege.edu/PCC/"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24.png"/><Relationship Id="rId4" Type="http://schemas.openxmlformats.org/officeDocument/2006/relationships/hyperlink" Target="mailto:mirandas@smcc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hyperlink" Target="http://www.youtube.com/watch?v=mCoUfWqPEU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1" y="-2141155"/>
            <a:ext cx="9143999" cy="3421269"/>
          </a:xfrm>
          <a:prstGeom prst="wave">
            <a:avLst/>
          </a:prstGeom>
          <a:solidFill>
            <a:srgbClr val="005433"/>
          </a:solidFill>
          <a:ln w="38100" cmpd="sng">
            <a:solidFill>
              <a:srgbClr val="FF9900"/>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900" dirty="0">
                <a:ea typeface="ＭＳ 明朝"/>
                <a:cs typeface="Times New Roman"/>
              </a:rPr>
              <a:t>Mission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12" y="3964992"/>
            <a:ext cx="1371600" cy="616054"/>
          </a:xfrm>
          <a:prstGeom prst="rect">
            <a:avLst/>
          </a:prstGeom>
        </p:spPr>
      </p:pic>
      <p:sp>
        <p:nvSpPr>
          <p:cNvPr id="15" name="TextBox 14"/>
          <p:cNvSpPr txBox="1"/>
          <p:nvPr/>
        </p:nvSpPr>
        <p:spPr>
          <a:xfrm>
            <a:off x="369549" y="1613984"/>
            <a:ext cx="7488576" cy="1795428"/>
          </a:xfrm>
          <a:prstGeom prst="rect">
            <a:avLst/>
          </a:prstGeom>
          <a:noFill/>
        </p:spPr>
        <p:txBody>
          <a:bodyPr wrap="square" rtlCol="0">
            <a:spAutoFit/>
          </a:bodyPr>
          <a:lstStyle/>
          <a:p>
            <a:pPr>
              <a:lnSpc>
                <a:spcPct val="110000"/>
              </a:lnSpc>
            </a:pPr>
            <a:r>
              <a:rPr lang="en-US" sz="3200" dirty="0">
                <a:solidFill>
                  <a:srgbClr val="005423"/>
                </a:solidFill>
                <a:latin typeface="Avenir Medium" panose="02000503020000020003" pitchFamily="2" charset="0"/>
                <a:cs typeface="Avenir Book"/>
              </a:rPr>
              <a:t>Undocumented Student Success</a:t>
            </a:r>
          </a:p>
          <a:p>
            <a:pPr>
              <a:lnSpc>
                <a:spcPct val="110000"/>
              </a:lnSpc>
            </a:pPr>
            <a:r>
              <a:rPr lang="en-US" sz="1800" dirty="0">
                <a:latin typeface="Avenir Book"/>
                <a:cs typeface="Avenir Book"/>
              </a:rPr>
              <a:t>Supporting Our Undocumented Student Community</a:t>
            </a:r>
          </a:p>
          <a:p>
            <a:pPr>
              <a:lnSpc>
                <a:spcPct val="110000"/>
              </a:lnSpc>
            </a:pPr>
            <a:endParaRPr lang="en-US" sz="1800" dirty="0">
              <a:solidFill>
                <a:schemeClr val="tx1">
                  <a:lumMod val="65000"/>
                  <a:lumOff val="35000"/>
                </a:schemeClr>
              </a:solidFill>
              <a:latin typeface="Avenir Book"/>
              <a:cs typeface="Avenir Book"/>
            </a:endParaRPr>
          </a:p>
          <a:p>
            <a:pPr>
              <a:lnSpc>
                <a:spcPct val="110000"/>
              </a:lnSpc>
              <a:spcAft>
                <a:spcPts val="225"/>
              </a:spcAft>
            </a:pPr>
            <a:r>
              <a:rPr lang="en-US" sz="1650" dirty="0">
                <a:solidFill>
                  <a:schemeClr val="tx1">
                    <a:lumMod val="50000"/>
                    <a:lumOff val="50000"/>
                  </a:schemeClr>
                </a:solidFill>
                <a:latin typeface="Avenir Book"/>
                <a:cs typeface="Avenir Book"/>
              </a:rPr>
              <a:t>Cañada College Town Hall</a:t>
            </a:r>
          </a:p>
          <a:p>
            <a:pPr algn="just">
              <a:lnSpc>
                <a:spcPct val="110000"/>
              </a:lnSpc>
              <a:spcAft>
                <a:spcPts val="225"/>
              </a:spcAft>
            </a:pPr>
            <a:r>
              <a:rPr lang="en-US" sz="1500" dirty="0">
                <a:solidFill>
                  <a:schemeClr val="tx1">
                    <a:lumMod val="50000"/>
                    <a:lumOff val="50000"/>
                  </a:schemeClr>
                </a:solidFill>
                <a:latin typeface="Avenir Book"/>
                <a:cs typeface="Avenir Book"/>
              </a:rPr>
              <a:t>May 8, 2020</a:t>
            </a:r>
          </a:p>
        </p:txBody>
      </p:sp>
      <p:pic>
        <p:nvPicPr>
          <p:cNvPr id="3" name="Picture 2">
            <a:extLst>
              <a:ext uri="{FF2B5EF4-FFF2-40B4-BE49-F238E27FC236}">
                <a16:creationId xmlns:a16="http://schemas.microsoft.com/office/drawing/2014/main" id="{CC28FA0D-9CC0-BC4A-87D9-22577778A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278" y="2683151"/>
            <a:ext cx="1703384" cy="2057400"/>
          </a:xfrm>
          <a:prstGeom prst="rect">
            <a:avLst/>
          </a:prstGeom>
        </p:spPr>
      </p:pic>
      <p:pic>
        <p:nvPicPr>
          <p:cNvPr id="5" name="Picture 4">
            <a:extLst>
              <a:ext uri="{FF2B5EF4-FFF2-40B4-BE49-F238E27FC236}">
                <a16:creationId xmlns:a16="http://schemas.microsoft.com/office/drawing/2014/main" id="{4373E3C2-1EF2-5C4B-AE6D-81045769E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217" y="3969026"/>
            <a:ext cx="2814638" cy="685800"/>
          </a:xfrm>
          <a:prstGeom prst="rect">
            <a:avLst/>
          </a:prstGeom>
        </p:spPr>
      </p:pic>
      <p:pic>
        <p:nvPicPr>
          <p:cNvPr id="9" name="Google Shape;57;p13">
            <a:extLst>
              <a:ext uri="{FF2B5EF4-FFF2-40B4-BE49-F238E27FC236}">
                <a16:creationId xmlns:a16="http://schemas.microsoft.com/office/drawing/2014/main" id="{8EFD7B1D-6D2A-5B48-8777-EE40C6A13C7F}"/>
              </a:ext>
            </a:extLst>
          </p:cNvPr>
          <p:cNvPicPr preferRelativeResize="0"/>
          <p:nvPr/>
        </p:nvPicPr>
        <p:blipFill>
          <a:blip r:embed="rId6">
            <a:alphaModFix/>
          </a:blip>
          <a:stretch>
            <a:fillRect/>
          </a:stretch>
        </p:blipFill>
        <p:spPr>
          <a:xfrm>
            <a:off x="6341752" y="113725"/>
            <a:ext cx="1755898" cy="792600"/>
          </a:xfrm>
          <a:prstGeom prst="rect">
            <a:avLst/>
          </a:prstGeom>
          <a:noFill/>
          <a:ln>
            <a:noFill/>
          </a:ln>
        </p:spPr>
      </p:pic>
    </p:spTree>
    <p:extLst>
      <p:ext uri="{BB962C8B-B14F-4D97-AF65-F5344CB8AC3E}">
        <p14:creationId xmlns:p14="http://schemas.microsoft.com/office/powerpoint/2010/main" val="148000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111" name="Google Shape;111;p19"/>
          <p:cNvSpPr txBox="1">
            <a:spLocks noGrp="1"/>
          </p:cNvSpPr>
          <p:nvPr>
            <p:ph type="body" idx="1"/>
          </p:nvPr>
        </p:nvSpPr>
        <p:spPr>
          <a:xfrm>
            <a:off x="184900" y="1597500"/>
            <a:ext cx="8647400" cy="3164505"/>
          </a:xfrm>
          <a:prstGeom prst="rect">
            <a:avLst/>
          </a:prstGeom>
        </p:spPr>
        <p:txBody>
          <a:bodyPr spcFirstLastPara="1" wrap="square" lIns="91425" tIns="91425" rIns="91425" bIns="91425" anchor="t" anchorCtr="0">
            <a:noAutofit/>
          </a:bodyPr>
          <a:lstStyle/>
          <a:p>
            <a:pPr>
              <a:spcAft>
                <a:spcPts val="1200"/>
              </a:spcAft>
              <a:buFont typeface="Arial" panose="020B0604020202020204" pitchFamily="34" charset="0"/>
              <a:buChar char="•"/>
            </a:pPr>
            <a:r>
              <a:rPr lang="en-US" sz="2000" dirty="0">
                <a:solidFill>
                  <a:schemeClr val="tx1"/>
                </a:solidFill>
                <a:latin typeface="Avenir Book" panose="02000503020000020003" pitchFamily="2" charset="0"/>
              </a:rPr>
              <a:t>School still is a key priority for many immigrant students 😊 I have seen some of the best essays of my career coming in. Amazing what students can do when they have time!</a:t>
            </a:r>
          </a:p>
          <a:p>
            <a:pPr>
              <a:spcAft>
                <a:spcPts val="1200"/>
              </a:spcAft>
              <a:buFont typeface="Arial" panose="020B0604020202020204" pitchFamily="34" charset="0"/>
              <a:buChar char="•"/>
            </a:pPr>
            <a:r>
              <a:rPr lang="en-US" sz="2000" dirty="0">
                <a:solidFill>
                  <a:schemeClr val="tx1"/>
                </a:solidFill>
                <a:latin typeface="Avenir Book" panose="02000503020000020003" pitchFamily="2" charset="0"/>
              </a:rPr>
              <a:t>The resilience, persistence, appreciation and community within my classrooms of immigrant students has been an inspiration for me. If they can do, I can do it!</a:t>
            </a:r>
          </a:p>
          <a:p>
            <a:pPr marL="114300" indent="0" algn="r">
              <a:buNone/>
            </a:pPr>
            <a:r>
              <a:rPr lang="en-US" sz="1400" dirty="0">
                <a:solidFill>
                  <a:schemeClr val="tx1">
                    <a:lumMod val="50000"/>
                    <a:lumOff val="50000"/>
                  </a:schemeClr>
                </a:solidFill>
                <a:latin typeface="Avenir Book" panose="02000503020000020003" pitchFamily="2" charset="0"/>
              </a:rPr>
              <a:t> * </a:t>
            </a:r>
            <a:r>
              <a:rPr lang="en-US" sz="1400" i="1" dirty="0">
                <a:solidFill>
                  <a:schemeClr val="tx1">
                    <a:lumMod val="50000"/>
                    <a:lumOff val="50000"/>
                  </a:schemeClr>
                </a:solidFill>
                <a:latin typeface="Avenir Book" panose="02000503020000020003" pitchFamily="2" charset="0"/>
              </a:rPr>
              <a:t>Provided by Professor Julie Carey</a:t>
            </a:r>
          </a:p>
          <a:p>
            <a:pPr marL="114300" indent="0">
              <a:buNone/>
            </a:pPr>
            <a:endParaRPr lang="en-US" dirty="0"/>
          </a:p>
          <a:p>
            <a:pPr marL="0" lvl="0" indent="0" algn="l" rtl="0">
              <a:lnSpc>
                <a:spcPct val="115000"/>
              </a:lnSpc>
              <a:spcBef>
                <a:spcPts val="800"/>
              </a:spcBef>
              <a:spcAft>
                <a:spcPts val="800"/>
              </a:spcAft>
              <a:buNone/>
            </a:pPr>
            <a:endParaRPr sz="2200" dirty="0">
              <a:solidFill>
                <a:srgbClr val="000000"/>
              </a:solidFill>
            </a:endParaRPr>
          </a:p>
        </p:txBody>
      </p:sp>
      <p:pic>
        <p:nvPicPr>
          <p:cNvPr id="112" name="Google Shape;112;p19"/>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13" name="Google Shape;113;p19"/>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(Undocumented) Student Resilience*</a:t>
            </a:r>
            <a:endParaRPr sz="2800" b="1" dirty="0">
              <a:solidFill>
                <a:srgbClr val="FFFFFF"/>
              </a:solidFill>
            </a:endParaRPr>
          </a:p>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9606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120" name="Google Shape;120;p20"/>
          <p:cNvSpPr txBox="1">
            <a:spLocks noGrp="1"/>
          </p:cNvSpPr>
          <p:nvPr>
            <p:ph type="body" idx="1"/>
          </p:nvPr>
        </p:nvSpPr>
        <p:spPr>
          <a:xfrm>
            <a:off x="311700" y="1605300"/>
            <a:ext cx="5147100" cy="3297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dirty="0">
                <a:solidFill>
                  <a:srgbClr val="000000"/>
                </a:solidFill>
                <a:latin typeface="Avenir Medium" panose="02000503020000020003" pitchFamily="2" charset="0"/>
              </a:rPr>
              <a:t>Challenges</a:t>
            </a:r>
            <a:endParaRPr sz="2200" dirty="0">
              <a:solidFill>
                <a:srgbClr val="000000"/>
              </a:solidFill>
              <a:latin typeface="Avenir Medium" panose="02000503020000020003" pitchFamily="2" charset="0"/>
            </a:endParaRPr>
          </a:p>
          <a:p>
            <a:pPr marL="457200" lvl="0" indent="-368300" algn="l" rtl="0">
              <a:lnSpc>
                <a:spcPct val="115000"/>
              </a:lnSpc>
              <a:spcBef>
                <a:spcPts val="800"/>
              </a:spcBef>
              <a:spcAft>
                <a:spcPts val="0"/>
              </a:spcAft>
              <a:buClr>
                <a:srgbClr val="000000"/>
              </a:buClr>
              <a:buSzPts val="2200"/>
              <a:buFont typeface="Arial" panose="020B0604020202020204" pitchFamily="34" charset="0"/>
              <a:buChar char="•"/>
            </a:pPr>
            <a:r>
              <a:rPr lang="en" sz="2000" dirty="0">
                <a:solidFill>
                  <a:srgbClr val="000000"/>
                </a:solidFill>
                <a:latin typeface="Avenir Book" panose="02000503020000020003" pitchFamily="2" charset="0"/>
              </a:rPr>
              <a:t>Disproportionate impact, high exposure, multigenerational households</a:t>
            </a:r>
            <a:endParaRPr sz="2000" dirty="0">
              <a:solidFill>
                <a:srgbClr val="000000"/>
              </a:solidFill>
              <a:latin typeface="Avenir Book" panose="02000503020000020003" pitchFamily="2" charset="0"/>
            </a:endParaRPr>
          </a:p>
          <a:p>
            <a:pPr marL="0" lvl="0" indent="0" algn="l" rtl="0">
              <a:lnSpc>
                <a:spcPct val="115000"/>
              </a:lnSpc>
              <a:spcBef>
                <a:spcPts val="2000"/>
              </a:spcBef>
              <a:spcAft>
                <a:spcPts val="0"/>
              </a:spcAft>
              <a:buNone/>
            </a:pPr>
            <a:r>
              <a:rPr lang="en" sz="2200" dirty="0">
                <a:solidFill>
                  <a:srgbClr val="000000"/>
                </a:solidFill>
                <a:latin typeface="Avenir Medium" panose="02000503020000020003" pitchFamily="2" charset="0"/>
              </a:rPr>
              <a:t>Solutions</a:t>
            </a:r>
            <a:endParaRPr sz="2200" dirty="0">
              <a:solidFill>
                <a:srgbClr val="000000"/>
              </a:solidFill>
              <a:latin typeface="Avenir Medium" panose="02000503020000020003" pitchFamily="2" charset="0"/>
            </a:endParaRPr>
          </a:p>
          <a:p>
            <a:pPr marL="457200" lvl="0" indent="-368300" algn="l" rtl="0">
              <a:lnSpc>
                <a:spcPct val="115000"/>
              </a:lnSpc>
              <a:spcBef>
                <a:spcPts val="800"/>
              </a:spcBef>
              <a:spcAft>
                <a:spcPts val="800"/>
              </a:spcAft>
              <a:buClr>
                <a:srgbClr val="000000"/>
              </a:buClr>
              <a:buSzPts val="2200"/>
              <a:buFont typeface="Arial" panose="020B0604020202020204" pitchFamily="34" charset="0"/>
              <a:buChar char="•"/>
            </a:pPr>
            <a:r>
              <a:rPr lang="en" sz="2000" dirty="0">
                <a:solidFill>
                  <a:srgbClr val="000000"/>
                </a:solidFill>
                <a:latin typeface="Avenir Book" panose="02000503020000020003" pitchFamily="2" charset="0"/>
              </a:rPr>
              <a:t>Safety, Stability, and Support</a:t>
            </a:r>
            <a:endParaRPr sz="2000" dirty="0">
              <a:solidFill>
                <a:srgbClr val="000000"/>
              </a:solidFill>
              <a:latin typeface="Avenir Book" panose="02000503020000020003" pitchFamily="2" charset="0"/>
            </a:endParaRPr>
          </a:p>
        </p:txBody>
      </p:sp>
      <p:pic>
        <p:nvPicPr>
          <p:cNvPr id="121" name="Google Shape;121;p20"/>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22" name="Google Shape;122;p20"/>
          <p:cNvSpPr txBox="1"/>
          <p:nvPr/>
        </p:nvSpPr>
        <p:spPr>
          <a:xfrm>
            <a:off x="116200" y="289900"/>
            <a:ext cx="8923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rgbClr val="FFFFFF"/>
                </a:solidFill>
              </a:rPr>
              <a:t>Latinx Student Success &amp; COVID 19 Town Hall Recap</a:t>
            </a:r>
            <a:endParaRPr sz="2600" b="1">
              <a:solidFill>
                <a:srgbClr val="FFFFFF"/>
              </a:solidFill>
            </a:endParaRPr>
          </a:p>
          <a:p>
            <a:pPr marL="0" lvl="0" indent="0" algn="l" rtl="0">
              <a:spcBef>
                <a:spcPts val="0"/>
              </a:spcBef>
              <a:spcAft>
                <a:spcPts val="0"/>
              </a:spcAft>
              <a:buNone/>
            </a:pPr>
            <a:endParaRPr sz="2400"/>
          </a:p>
        </p:txBody>
      </p:sp>
      <p:pic>
        <p:nvPicPr>
          <p:cNvPr id="123" name="Google Shape;123;p20"/>
          <p:cNvPicPr preferRelativeResize="0"/>
          <p:nvPr/>
        </p:nvPicPr>
        <p:blipFill>
          <a:blip r:embed="rId4">
            <a:alphaModFix/>
          </a:blip>
          <a:stretch>
            <a:fillRect/>
          </a:stretch>
        </p:blipFill>
        <p:spPr>
          <a:xfrm>
            <a:off x="5282169" y="1470550"/>
            <a:ext cx="3319526" cy="32973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29" name="Google Shape;129;p21"/>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30" name="Google Shape;130;p21"/>
          <p:cNvSpPr txBox="1"/>
          <p:nvPr/>
        </p:nvSpPr>
        <p:spPr>
          <a:xfrm>
            <a:off x="546265" y="289888"/>
            <a:ext cx="8015843"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Undocumented Student Allies &amp; Champions</a:t>
            </a:r>
            <a:endParaRPr sz="2800" b="1" dirty="0">
              <a:solidFill>
                <a:srgbClr val="FFFFFF"/>
              </a:solidFill>
            </a:endParaRPr>
          </a:p>
          <a:p>
            <a:pPr marL="0" lvl="0" indent="0" algn="l" rtl="0">
              <a:spcBef>
                <a:spcPts val="0"/>
              </a:spcBef>
              <a:spcAft>
                <a:spcPts val="0"/>
              </a:spcAft>
              <a:buNone/>
            </a:pPr>
            <a:endParaRPr sz="2400" dirty="0"/>
          </a:p>
        </p:txBody>
      </p:sp>
      <p:sp>
        <p:nvSpPr>
          <p:cNvPr id="131" name="Google Shape;131;p21"/>
          <p:cNvSpPr txBox="1"/>
          <p:nvPr/>
        </p:nvSpPr>
        <p:spPr>
          <a:xfrm>
            <a:off x="442610" y="1442363"/>
            <a:ext cx="8223151" cy="37866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00"/>
              </a:buClr>
              <a:buSzPts val="2200"/>
              <a:buFont typeface="Arial" panose="020B0604020202020204" pitchFamily="34" charset="0"/>
              <a:buChar char="•"/>
            </a:pPr>
            <a:r>
              <a:rPr lang="en" sz="2200" dirty="0">
                <a:latin typeface="Avenir Book" panose="02000503020000020003" pitchFamily="2" charset="0"/>
              </a:rPr>
              <a:t>Students</a:t>
            </a:r>
            <a:r>
              <a:rPr lang="en" sz="2000" dirty="0">
                <a:latin typeface="Avenir Book" panose="02000503020000020003" pitchFamily="2" charset="0"/>
              </a:rPr>
              <a:t> </a:t>
            </a:r>
            <a:r>
              <a:rPr lang="en" sz="1800" dirty="0">
                <a:latin typeface="Avenir Book" panose="02000503020000020003" pitchFamily="2" charset="0"/>
              </a:rPr>
              <a:t>- </a:t>
            </a:r>
            <a:r>
              <a:rPr lang="en" sz="1800" dirty="0">
                <a:solidFill>
                  <a:schemeClr val="tx1">
                    <a:lumMod val="50000"/>
                    <a:lumOff val="50000"/>
                  </a:schemeClr>
                </a:solidFill>
                <a:latin typeface="Avenir Book" panose="02000503020000020003" pitchFamily="2" charset="0"/>
              </a:rPr>
              <a:t>Dreamers, Undocumented Students, and DACA Recipients </a:t>
            </a:r>
            <a:endParaRPr sz="1800" dirty="0">
              <a:solidFill>
                <a:schemeClr val="tx1">
                  <a:lumMod val="50000"/>
                  <a:lumOff val="50000"/>
                </a:schemeClr>
              </a:solidFill>
              <a:latin typeface="Avenir Book" panose="02000503020000020003" pitchFamily="2" charset="0"/>
            </a:endParaRPr>
          </a:p>
          <a:p>
            <a:pPr marL="431800" lvl="8" indent="-342900">
              <a:lnSpc>
                <a:spcPct val="115000"/>
              </a:lnSpc>
              <a:spcBef>
                <a:spcPts val="800"/>
              </a:spcBef>
              <a:buSzPts val="2200"/>
              <a:buFont typeface="Arial" panose="020B0604020202020204" pitchFamily="34" charset="0"/>
              <a:buChar char="•"/>
            </a:pPr>
            <a:r>
              <a:rPr lang="en" sz="2200" dirty="0">
                <a:latin typeface="Avenir Book" panose="02000503020000020003" pitchFamily="2" charset="0"/>
              </a:rPr>
              <a:t>DREAMers Club</a:t>
            </a:r>
            <a:endParaRPr sz="2200" dirty="0">
              <a:solidFill>
                <a:schemeClr val="dk1"/>
              </a:solidFill>
              <a:latin typeface="Avenir Book" panose="02000503020000020003" pitchFamily="2" charset="0"/>
            </a:endParaRPr>
          </a:p>
          <a:p>
            <a:pPr marL="457200" lvl="0" indent="-368300" algn="l" rtl="0">
              <a:lnSpc>
                <a:spcPct val="115000"/>
              </a:lnSpc>
              <a:spcBef>
                <a:spcPts val="800"/>
              </a:spcBef>
              <a:spcAft>
                <a:spcPts val="0"/>
              </a:spcAft>
              <a:buClr>
                <a:srgbClr val="000000"/>
              </a:buClr>
              <a:buSzPts val="2200"/>
              <a:buFont typeface="Arial" panose="020B0604020202020204" pitchFamily="34" charset="0"/>
              <a:buChar char="•"/>
            </a:pPr>
            <a:r>
              <a:rPr lang="en" sz="2200" dirty="0">
                <a:solidFill>
                  <a:schemeClr val="dk1"/>
                </a:solidFill>
                <a:latin typeface="Avenir Book" panose="02000503020000020003" pitchFamily="2" charset="0"/>
              </a:rPr>
              <a:t>Dream Center</a:t>
            </a:r>
            <a:endParaRPr sz="2200" dirty="0">
              <a:solidFill>
                <a:schemeClr val="dk1"/>
              </a:solidFill>
              <a:latin typeface="Avenir Book" panose="02000503020000020003" pitchFamily="2" charset="0"/>
            </a:endParaRPr>
          </a:p>
          <a:p>
            <a:pPr marL="457200" lvl="0" indent="-368300" algn="l" rtl="0">
              <a:lnSpc>
                <a:spcPct val="115000"/>
              </a:lnSpc>
              <a:spcBef>
                <a:spcPts val="800"/>
              </a:spcBef>
              <a:spcAft>
                <a:spcPts val="0"/>
              </a:spcAft>
              <a:buClr>
                <a:srgbClr val="000000"/>
              </a:buClr>
              <a:buSzPts val="2200"/>
              <a:buFont typeface="Arial" panose="020B0604020202020204" pitchFamily="34" charset="0"/>
              <a:buChar char="•"/>
            </a:pPr>
            <a:r>
              <a:rPr lang="en" sz="2200" dirty="0">
                <a:solidFill>
                  <a:schemeClr val="dk1"/>
                </a:solidFill>
                <a:latin typeface="Avenir Book" panose="02000503020000020003" pitchFamily="2" charset="0"/>
              </a:rPr>
              <a:t>Cañada College </a:t>
            </a:r>
            <a:br>
              <a:rPr lang="en" sz="2200" dirty="0">
                <a:solidFill>
                  <a:schemeClr val="dk1"/>
                </a:solidFill>
                <a:latin typeface="Avenir Book" panose="02000503020000020003" pitchFamily="2" charset="0"/>
              </a:rPr>
            </a:br>
            <a:r>
              <a:rPr lang="en" sz="2200" dirty="0">
                <a:solidFill>
                  <a:schemeClr val="dk1"/>
                </a:solidFill>
                <a:latin typeface="Avenir Book" panose="02000503020000020003" pitchFamily="2" charset="0"/>
              </a:rPr>
              <a:t>DREAMers Task Force</a:t>
            </a:r>
            <a:endParaRPr sz="2200" dirty="0">
              <a:latin typeface="Avenir Book" panose="02000503020000020003" pitchFamily="2" charset="0"/>
            </a:endParaRPr>
          </a:p>
          <a:p>
            <a:pPr marL="457200" lvl="0" indent="-368300" algn="l" rtl="0">
              <a:lnSpc>
                <a:spcPct val="115000"/>
              </a:lnSpc>
              <a:spcBef>
                <a:spcPts val="800"/>
              </a:spcBef>
              <a:spcAft>
                <a:spcPts val="0"/>
              </a:spcAft>
              <a:buClr>
                <a:srgbClr val="000000"/>
              </a:buClr>
              <a:buSzPts val="2200"/>
              <a:buFont typeface="Arial" panose="020B0604020202020204" pitchFamily="34" charset="0"/>
              <a:buChar char="•"/>
            </a:pPr>
            <a:r>
              <a:rPr lang="en" sz="2200" dirty="0">
                <a:solidFill>
                  <a:schemeClr val="dk1"/>
                </a:solidFill>
                <a:latin typeface="Avenir Book" panose="02000503020000020003" pitchFamily="2" charset="0"/>
              </a:rPr>
              <a:t>Cañada College</a:t>
            </a:r>
            <a:endParaRPr sz="2200" dirty="0">
              <a:solidFill>
                <a:schemeClr val="dk1"/>
              </a:solidFill>
              <a:latin typeface="Avenir Book" panose="02000503020000020003" pitchFamily="2" charset="0"/>
            </a:endParaRPr>
          </a:p>
          <a:p>
            <a:pPr marL="457200" lvl="0" indent="-368300" algn="l" rtl="0">
              <a:lnSpc>
                <a:spcPct val="115000"/>
              </a:lnSpc>
              <a:spcBef>
                <a:spcPts val="800"/>
              </a:spcBef>
              <a:spcAft>
                <a:spcPts val="0"/>
              </a:spcAft>
              <a:buClr>
                <a:srgbClr val="000000"/>
              </a:buClr>
              <a:buSzPts val="2200"/>
              <a:buFont typeface="Arial" panose="020B0604020202020204" pitchFamily="34" charset="0"/>
              <a:buChar char="•"/>
            </a:pPr>
            <a:r>
              <a:rPr lang="en" sz="2200" dirty="0">
                <a:solidFill>
                  <a:schemeClr val="dk1"/>
                </a:solidFill>
                <a:latin typeface="Avenir Book" panose="02000503020000020003" pitchFamily="2" charset="0"/>
              </a:rPr>
              <a:t>Community Partners</a:t>
            </a:r>
            <a:endParaRPr sz="2200" dirty="0">
              <a:latin typeface="Avenir Book" panose="02000503020000020003" pitchFamily="2" charset="0"/>
            </a:endParaRPr>
          </a:p>
          <a:p>
            <a:pPr marL="0" lvl="0" indent="0" algn="l" rtl="0">
              <a:lnSpc>
                <a:spcPct val="115000"/>
              </a:lnSpc>
              <a:spcBef>
                <a:spcPts val="800"/>
              </a:spcBef>
              <a:spcAft>
                <a:spcPts val="800"/>
              </a:spcAft>
              <a:buNone/>
            </a:pPr>
            <a:endParaRPr sz="2200" dirty="0"/>
          </a:p>
        </p:txBody>
      </p:sp>
      <p:pic>
        <p:nvPicPr>
          <p:cNvPr id="6" name="Google Shape;77;p15">
            <a:extLst>
              <a:ext uri="{FF2B5EF4-FFF2-40B4-BE49-F238E27FC236}">
                <a16:creationId xmlns:a16="http://schemas.microsoft.com/office/drawing/2014/main" id="{130655F8-455C-D24B-8EF6-868E3E2CED6E}"/>
              </a:ext>
            </a:extLst>
          </p:cNvPr>
          <p:cNvPicPr preferRelativeResize="0"/>
          <p:nvPr/>
        </p:nvPicPr>
        <p:blipFill>
          <a:blip r:embed="rId4">
            <a:alphaModFix/>
          </a:blip>
          <a:stretch>
            <a:fillRect/>
          </a:stretch>
        </p:blipFill>
        <p:spPr>
          <a:xfrm>
            <a:off x="4572000" y="2837172"/>
            <a:ext cx="3990975" cy="1781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274E13"/>
                </a:solidFill>
              </a:rPr>
              <a:t>Campus Resources</a:t>
            </a:r>
            <a:endParaRPr b="1">
              <a:solidFill>
                <a:srgbClr val="274E1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37" name="Google Shape;137;p22"/>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38" name="Google Shape;138;p22"/>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From Outreach to Completion</a:t>
            </a:r>
            <a:endParaRPr sz="2800" b="1" dirty="0">
              <a:solidFill>
                <a:srgbClr val="FFFFFF"/>
              </a:solidFill>
            </a:endParaRPr>
          </a:p>
          <a:p>
            <a:pPr marL="0" lvl="0" indent="0" algn="l" rtl="0">
              <a:spcBef>
                <a:spcPts val="0"/>
              </a:spcBef>
              <a:spcAft>
                <a:spcPts val="0"/>
              </a:spcAft>
              <a:buNone/>
            </a:pPr>
            <a:endParaRPr sz="2400" dirty="0"/>
          </a:p>
        </p:txBody>
      </p:sp>
      <p:sp>
        <p:nvSpPr>
          <p:cNvPr id="139" name="Google Shape;139;p22"/>
          <p:cNvSpPr txBox="1"/>
          <p:nvPr/>
        </p:nvSpPr>
        <p:spPr>
          <a:xfrm>
            <a:off x="311700" y="1725527"/>
            <a:ext cx="6122554" cy="2564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00"/>
              </a:buClr>
              <a:buSzPts val="2200"/>
              <a:buFont typeface="Arial" panose="020B0604020202020204" pitchFamily="34" charset="0"/>
              <a:buChar char="•"/>
            </a:pPr>
            <a:r>
              <a:rPr lang="en" sz="2200" dirty="0">
                <a:latin typeface="Avenir Book" panose="02000503020000020003" pitchFamily="2" charset="0"/>
              </a:rPr>
              <a:t>Outreach / Admissions – Mayra Arellano</a:t>
            </a:r>
            <a:endParaRPr sz="2200" dirty="0">
              <a:latin typeface="Avenir Book" panose="02000503020000020003" pitchFamily="2" charset="0"/>
            </a:endParaRPr>
          </a:p>
          <a:p>
            <a:pPr marL="457200" lvl="0" indent="-368300" algn="l" rtl="0">
              <a:lnSpc>
                <a:spcPct val="115000"/>
              </a:lnSpc>
              <a:spcBef>
                <a:spcPts val="800"/>
              </a:spcBef>
              <a:spcAft>
                <a:spcPts val="0"/>
              </a:spcAft>
              <a:buClr>
                <a:schemeClr val="dk2"/>
              </a:buClr>
              <a:buSzPts val="2200"/>
              <a:buFont typeface="Arial" panose="020B0604020202020204" pitchFamily="34" charset="0"/>
              <a:buChar char="•"/>
            </a:pPr>
            <a:r>
              <a:rPr lang="en" sz="2200" dirty="0">
                <a:latin typeface="Avenir Book" panose="02000503020000020003" pitchFamily="2" charset="0"/>
              </a:rPr>
              <a:t>Financial Aid – Luanne </a:t>
            </a:r>
            <a:r>
              <a:rPr lang="en" sz="2200" dirty="0" err="1">
                <a:latin typeface="Avenir Book" panose="02000503020000020003" pitchFamily="2" charset="0"/>
              </a:rPr>
              <a:t>Canestro</a:t>
            </a:r>
            <a:endParaRPr sz="2200" dirty="0">
              <a:latin typeface="Avenir Book" panose="02000503020000020003" pitchFamily="2" charset="0"/>
            </a:endParaRPr>
          </a:p>
          <a:p>
            <a:pPr marL="457200" lvl="0" indent="-368300" algn="l" rtl="0">
              <a:lnSpc>
                <a:spcPct val="115000"/>
              </a:lnSpc>
              <a:spcBef>
                <a:spcPts val="800"/>
              </a:spcBef>
              <a:spcAft>
                <a:spcPts val="0"/>
              </a:spcAft>
              <a:buClr>
                <a:schemeClr val="dk2"/>
              </a:buClr>
              <a:buSzPts val="2200"/>
              <a:buFont typeface="Arial" panose="020B0604020202020204" pitchFamily="34" charset="0"/>
              <a:buChar char="•"/>
            </a:pPr>
            <a:r>
              <a:rPr lang="en" sz="2200" dirty="0">
                <a:latin typeface="Avenir Book" panose="02000503020000020003" pitchFamily="2" charset="0"/>
              </a:rPr>
              <a:t>Counseling – Nadya </a:t>
            </a:r>
            <a:r>
              <a:rPr lang="en" sz="2200" dirty="0" err="1">
                <a:latin typeface="Avenir Book" panose="02000503020000020003" pitchFamily="2" charset="0"/>
              </a:rPr>
              <a:t>Sigona</a:t>
            </a:r>
            <a:endParaRPr sz="2200" dirty="0">
              <a:latin typeface="Avenir Book" panose="02000503020000020003" pitchFamily="2" charset="0"/>
            </a:endParaRPr>
          </a:p>
          <a:p>
            <a:pPr marL="457200" indent="-368300">
              <a:lnSpc>
                <a:spcPct val="115000"/>
              </a:lnSpc>
              <a:spcBef>
                <a:spcPts val="800"/>
              </a:spcBef>
              <a:buClr>
                <a:schemeClr val="dk2"/>
              </a:buClr>
              <a:buSzPts val="2200"/>
              <a:buFont typeface="Arial" panose="020B0604020202020204" pitchFamily="34" charset="0"/>
              <a:buChar char="•"/>
            </a:pPr>
            <a:r>
              <a:rPr lang="en-US" sz="2200" dirty="0">
                <a:latin typeface="Avenir Book" panose="02000503020000020003" pitchFamily="2" charset="0"/>
              </a:rPr>
              <a:t>Transfer/Degree/Certificate – Nadya </a:t>
            </a:r>
            <a:r>
              <a:rPr lang="en-US" sz="2200" dirty="0" err="1">
                <a:latin typeface="Avenir Book" panose="02000503020000020003" pitchFamily="2" charset="0"/>
              </a:rPr>
              <a:t>Sigona</a:t>
            </a:r>
            <a:endParaRPr lang="en-US" sz="2200" dirty="0">
              <a:latin typeface="Avenir Book" panose="02000503020000020003" pitchFamily="2" charset="0"/>
            </a:endParaRPr>
          </a:p>
          <a:p>
            <a:pPr marL="457200" lvl="0" indent="-368300" algn="l" rtl="0">
              <a:lnSpc>
                <a:spcPct val="115000"/>
              </a:lnSpc>
              <a:spcBef>
                <a:spcPts val="800"/>
              </a:spcBef>
              <a:spcAft>
                <a:spcPts val="0"/>
              </a:spcAft>
              <a:buClr>
                <a:schemeClr val="dk2"/>
              </a:buClr>
              <a:buSzPts val="2200"/>
              <a:buFont typeface="Arial" panose="020B0604020202020204" pitchFamily="34" charset="0"/>
              <a:buChar char="•"/>
            </a:pPr>
            <a:r>
              <a:rPr lang="en" sz="2200" dirty="0">
                <a:latin typeface="Avenir Book" panose="02000503020000020003" pitchFamily="2" charset="0"/>
              </a:rPr>
              <a:t>Student Support – Diva Ward</a:t>
            </a:r>
            <a:endParaRPr sz="2200" dirty="0">
              <a:latin typeface="Avenir Book" panose="02000503020000020003" pitchFamily="2" charset="0"/>
            </a:endParaRPr>
          </a:p>
          <a:p>
            <a:pPr marL="0" lvl="0" indent="0" algn="l" rtl="0">
              <a:lnSpc>
                <a:spcPct val="115000"/>
              </a:lnSpc>
              <a:spcBef>
                <a:spcPts val="800"/>
              </a:spcBef>
              <a:spcAft>
                <a:spcPts val="800"/>
              </a:spcAft>
              <a:buNone/>
            </a:pPr>
            <a:endParaRPr sz="2200" dirty="0"/>
          </a:p>
        </p:txBody>
      </p:sp>
      <p:pic>
        <p:nvPicPr>
          <p:cNvPr id="6" name="Google Shape;76;p15">
            <a:extLst>
              <a:ext uri="{FF2B5EF4-FFF2-40B4-BE49-F238E27FC236}">
                <a16:creationId xmlns:a16="http://schemas.microsoft.com/office/drawing/2014/main" id="{069BCFB9-D221-5A40-A092-D2E195FEC89C}"/>
              </a:ext>
            </a:extLst>
          </p:cNvPr>
          <p:cNvPicPr preferRelativeResize="0"/>
          <p:nvPr/>
        </p:nvPicPr>
        <p:blipFill>
          <a:blip r:embed="rId4">
            <a:alphaModFix/>
          </a:blip>
          <a:stretch>
            <a:fillRect/>
          </a:stretch>
        </p:blipFill>
        <p:spPr>
          <a:xfrm>
            <a:off x="7378391" y="1650264"/>
            <a:ext cx="1143000" cy="271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50" name="Google Shape;150;p24"/>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51" name="Google Shape;151;p24"/>
          <p:cNvSpPr txBox="1"/>
          <p:nvPr/>
        </p:nvSpPr>
        <p:spPr>
          <a:xfrm>
            <a:off x="311700" y="289900"/>
            <a:ext cx="8576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rPr>
              <a:t>Outreach Support for Undocumented Students</a:t>
            </a:r>
            <a:endParaRPr sz="2800" b="1">
              <a:solidFill>
                <a:srgbClr val="FFFFFF"/>
              </a:solidFill>
            </a:endParaRPr>
          </a:p>
          <a:p>
            <a:pPr marL="0" lvl="0" indent="0" algn="l" rtl="0">
              <a:spcBef>
                <a:spcPts val="0"/>
              </a:spcBef>
              <a:spcAft>
                <a:spcPts val="0"/>
              </a:spcAft>
              <a:buNone/>
            </a:pPr>
            <a:endParaRPr sz="2400"/>
          </a:p>
        </p:txBody>
      </p:sp>
      <p:sp>
        <p:nvSpPr>
          <p:cNvPr id="152" name="Google Shape;152;p24"/>
          <p:cNvSpPr txBox="1"/>
          <p:nvPr/>
        </p:nvSpPr>
        <p:spPr>
          <a:xfrm>
            <a:off x="0" y="1442375"/>
            <a:ext cx="9144000" cy="3229520"/>
          </a:xfrm>
          <a:prstGeom prst="rect">
            <a:avLst/>
          </a:prstGeom>
          <a:noFill/>
          <a:ln>
            <a:noFill/>
          </a:ln>
        </p:spPr>
        <p:txBody>
          <a:bodyPr spcFirstLastPara="1" wrap="square" lIns="91425" tIns="91425" rIns="91425" bIns="91425" anchor="t" anchorCtr="0">
            <a:noAutofit/>
          </a:bodyPr>
          <a:lstStyle/>
          <a:p>
            <a:pPr marL="889000" lvl="1" indent="-342900" algn="l" rtl="0">
              <a:lnSpc>
                <a:spcPct val="115000"/>
              </a:lnSpc>
              <a:spcAft>
                <a:spcPts val="600"/>
              </a:spcAft>
              <a:buClr>
                <a:schemeClr val="dk2"/>
              </a:buClr>
              <a:buSzPts val="2200"/>
              <a:buFont typeface="Arial" panose="020B0604020202020204" pitchFamily="34" charset="0"/>
              <a:buChar char="•"/>
            </a:pPr>
            <a:r>
              <a:rPr lang="en" sz="2200" dirty="0">
                <a:latin typeface="Avenir Book" panose="02000503020000020003" pitchFamily="2" charset="0"/>
              </a:rPr>
              <a:t>Constant Communication with Community and H.S. Partners</a:t>
            </a:r>
            <a:endParaRPr sz="2200" dirty="0">
              <a:latin typeface="Avenir Book" panose="02000503020000020003" pitchFamily="2" charset="0"/>
            </a:endParaRPr>
          </a:p>
          <a:p>
            <a:pPr marL="889000" lvl="1" indent="-342900" algn="l" rtl="0">
              <a:lnSpc>
                <a:spcPct val="115000"/>
              </a:lnSpc>
              <a:spcAft>
                <a:spcPts val="600"/>
              </a:spcAft>
              <a:buClr>
                <a:schemeClr val="dk2"/>
              </a:buClr>
              <a:buSzPts val="2200"/>
              <a:buFont typeface="Arial" panose="020B0604020202020204" pitchFamily="34" charset="0"/>
              <a:buChar char="•"/>
            </a:pPr>
            <a:r>
              <a:rPr lang="en" sz="2200" dirty="0">
                <a:latin typeface="Avenir Book" panose="02000503020000020003" pitchFamily="2" charset="0"/>
              </a:rPr>
              <a:t>Application Workshop via Zoom</a:t>
            </a:r>
            <a:endParaRPr sz="2200" dirty="0">
              <a:latin typeface="Avenir Book" panose="02000503020000020003" pitchFamily="2" charset="0"/>
            </a:endParaRPr>
          </a:p>
          <a:p>
            <a:pPr marL="889000" lvl="8" indent="-342900">
              <a:lnSpc>
                <a:spcPct val="115000"/>
              </a:lnSpc>
              <a:spcAft>
                <a:spcPts val="600"/>
              </a:spcAft>
              <a:buClr>
                <a:schemeClr val="dk2"/>
              </a:buClr>
              <a:buSzPts val="2200"/>
              <a:buFont typeface="Arial" panose="020B0604020202020204" pitchFamily="34" charset="0"/>
              <a:buChar char="•"/>
            </a:pPr>
            <a:r>
              <a:rPr lang="en" sz="2200" dirty="0">
                <a:latin typeface="Avenir Book" panose="02000503020000020003" pitchFamily="2" charset="0"/>
              </a:rPr>
              <a:t>One-on-One appointments to support the matriculation process</a:t>
            </a:r>
            <a:endParaRPr sz="2200" dirty="0">
              <a:latin typeface="Avenir Book" panose="02000503020000020003" pitchFamily="2" charset="0"/>
            </a:endParaRPr>
          </a:p>
          <a:p>
            <a:pPr marL="889000" lvl="1" indent="-342900" algn="l" rtl="0">
              <a:lnSpc>
                <a:spcPct val="115000"/>
              </a:lnSpc>
              <a:spcAft>
                <a:spcPts val="600"/>
              </a:spcAft>
              <a:buClr>
                <a:schemeClr val="dk2"/>
              </a:buClr>
              <a:buSzPts val="2200"/>
              <a:buFont typeface="Arial" panose="020B0604020202020204" pitchFamily="34" charset="0"/>
              <a:buChar char="•"/>
            </a:pPr>
            <a:r>
              <a:rPr lang="en" sz="2200" dirty="0">
                <a:latin typeface="Avenir Book" panose="02000503020000020003" pitchFamily="2" charset="0"/>
              </a:rPr>
              <a:t>Orientation via PEPS</a:t>
            </a:r>
            <a:endParaRPr sz="2200" dirty="0">
              <a:latin typeface="Avenir Book" panose="02000503020000020003" pitchFamily="2" charset="0"/>
            </a:endParaRPr>
          </a:p>
          <a:p>
            <a:pPr marL="889000" lvl="1" indent="-342900" algn="l" rtl="0">
              <a:lnSpc>
                <a:spcPct val="115000"/>
              </a:lnSpc>
              <a:spcAft>
                <a:spcPts val="600"/>
              </a:spcAft>
              <a:buClr>
                <a:schemeClr val="dk2"/>
              </a:buClr>
              <a:buSzPts val="2200"/>
              <a:buFont typeface="Arial" panose="020B0604020202020204" pitchFamily="34" charset="0"/>
              <a:buChar char="•"/>
            </a:pPr>
            <a:r>
              <a:rPr lang="en" sz="2200" dirty="0">
                <a:latin typeface="Avenir Book" panose="02000503020000020003" pitchFamily="2" charset="0"/>
              </a:rPr>
              <a:t>Matriculation Documents, Spanish translation</a:t>
            </a:r>
            <a:endParaRPr sz="2200" dirty="0">
              <a:latin typeface="Avenir Book" panose="02000503020000020003" pitchFamily="2" charset="0"/>
            </a:endParaRPr>
          </a:p>
          <a:p>
            <a:pPr marL="889000" lvl="1" indent="-342900" algn="l" rtl="0">
              <a:lnSpc>
                <a:spcPct val="115000"/>
              </a:lnSpc>
              <a:spcAft>
                <a:spcPts val="600"/>
              </a:spcAft>
              <a:buClr>
                <a:schemeClr val="dk2"/>
              </a:buClr>
              <a:buSzPts val="2200"/>
              <a:buFont typeface="Arial" panose="020B0604020202020204" pitchFamily="34" charset="0"/>
              <a:buChar char="•"/>
            </a:pPr>
            <a:r>
              <a:rPr lang="en" sz="2200" dirty="0">
                <a:latin typeface="Avenir Book" panose="02000503020000020003" pitchFamily="2" charset="0"/>
              </a:rPr>
              <a:t>Connect to College (English &amp; Spanish)</a:t>
            </a:r>
            <a:endParaRPr sz="2200" dirty="0">
              <a:latin typeface="Avenir Book" panose="02000503020000020003" pitchFamily="2" charset="0"/>
            </a:endParaRPr>
          </a:p>
          <a:p>
            <a:pPr marL="889000" lvl="1" indent="-342900" algn="l" rtl="0">
              <a:lnSpc>
                <a:spcPct val="115000"/>
              </a:lnSpc>
              <a:spcAft>
                <a:spcPts val="600"/>
              </a:spcAft>
              <a:buClr>
                <a:schemeClr val="dk2"/>
              </a:buClr>
              <a:buSzPts val="2200"/>
              <a:buFont typeface="Arial" panose="020B0604020202020204" pitchFamily="34" charset="0"/>
              <a:buChar char="•"/>
            </a:pPr>
            <a:r>
              <a:rPr lang="en" sz="2200" dirty="0">
                <a:solidFill>
                  <a:schemeClr val="dk1"/>
                </a:solidFill>
                <a:latin typeface="Avenir Book" panose="02000503020000020003" pitchFamily="2" charset="0"/>
              </a:rPr>
              <a:t>Looking Forward: High School Transition Plan</a:t>
            </a:r>
            <a:endParaRPr sz="2200" dirty="0">
              <a:latin typeface="Avenir Book" panose="02000503020000020003"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58" name="Google Shape;158;p25"/>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59" name="Google Shape;159;p25"/>
          <p:cNvSpPr txBox="1"/>
          <p:nvPr/>
        </p:nvSpPr>
        <p:spPr>
          <a:xfrm>
            <a:off x="311700" y="289900"/>
            <a:ext cx="8576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b="1">
                <a:solidFill>
                  <a:schemeClr val="lt1"/>
                </a:solidFill>
              </a:rPr>
              <a:t>Financial Aid Support for Undocumented Students</a:t>
            </a:r>
            <a:endParaRPr sz="2600" b="1">
              <a:solidFill>
                <a:schemeClr val="lt1"/>
              </a:solidFill>
            </a:endParaRPr>
          </a:p>
          <a:p>
            <a:pPr marL="0" lvl="0" indent="0" algn="ctr" rtl="0">
              <a:spcBef>
                <a:spcPts val="0"/>
              </a:spcBef>
              <a:spcAft>
                <a:spcPts val="0"/>
              </a:spcAft>
              <a:buNone/>
            </a:pPr>
            <a:endParaRPr sz="2800" b="1">
              <a:solidFill>
                <a:srgbClr val="FFFFFF"/>
              </a:solidFill>
            </a:endParaRPr>
          </a:p>
          <a:p>
            <a:pPr marL="0" lvl="0" indent="0" algn="l" rtl="0">
              <a:spcBef>
                <a:spcPts val="0"/>
              </a:spcBef>
              <a:spcAft>
                <a:spcPts val="0"/>
              </a:spcAft>
              <a:buNone/>
            </a:pPr>
            <a:endParaRPr sz="2400"/>
          </a:p>
        </p:txBody>
      </p:sp>
      <p:sp>
        <p:nvSpPr>
          <p:cNvPr id="160" name="Google Shape;160;p25"/>
          <p:cNvSpPr txBox="1"/>
          <p:nvPr/>
        </p:nvSpPr>
        <p:spPr>
          <a:xfrm>
            <a:off x="742350" y="1376499"/>
            <a:ext cx="7715400" cy="3539885"/>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600"/>
              </a:spcAft>
              <a:buClr>
                <a:srgbClr val="000000"/>
              </a:buClr>
              <a:buSzPts val="2200"/>
              <a:buFont typeface="Arial" panose="020B0604020202020204" pitchFamily="34" charset="0"/>
              <a:buChar char="•"/>
            </a:pPr>
            <a:r>
              <a:rPr lang="en" sz="2100" dirty="0">
                <a:solidFill>
                  <a:schemeClr val="dk1"/>
                </a:solidFill>
                <a:latin typeface="Avenir Book" panose="02000503020000020003" pitchFamily="2" charset="0"/>
              </a:rPr>
              <a:t>There is financial support for Undocumented Students.</a:t>
            </a:r>
            <a:endParaRPr sz="2100" dirty="0">
              <a:solidFill>
                <a:schemeClr val="dk1"/>
              </a:solidFill>
              <a:latin typeface="Avenir Book" panose="02000503020000020003" pitchFamily="2" charset="0"/>
            </a:endParaRPr>
          </a:p>
          <a:p>
            <a:pPr marL="457200" lvl="0" indent="-368300" algn="l" rtl="0">
              <a:lnSpc>
                <a:spcPct val="115000"/>
              </a:lnSpc>
              <a:spcBef>
                <a:spcPts val="0"/>
              </a:spcBef>
              <a:spcAft>
                <a:spcPts val="600"/>
              </a:spcAft>
              <a:buClr>
                <a:srgbClr val="000000"/>
              </a:buClr>
              <a:buSzPts val="2200"/>
              <a:buFont typeface="Arial" panose="020B0604020202020204" pitchFamily="34" charset="0"/>
              <a:buChar char="•"/>
            </a:pPr>
            <a:r>
              <a:rPr lang="en" sz="2100" dirty="0">
                <a:solidFill>
                  <a:schemeClr val="dk1"/>
                </a:solidFill>
                <a:latin typeface="Avenir Book" panose="02000503020000020003" pitchFamily="2" charset="0"/>
              </a:rPr>
              <a:t>Students can apply year-round for the CCPG*, but there are deadlines for the Cal Grants.</a:t>
            </a:r>
            <a:endParaRPr sz="2100" dirty="0">
              <a:solidFill>
                <a:schemeClr val="dk1"/>
              </a:solidFill>
              <a:latin typeface="Avenir Book" panose="02000503020000020003" pitchFamily="2" charset="0"/>
            </a:endParaRPr>
          </a:p>
          <a:p>
            <a:pPr marL="457200" lvl="8" indent="-368300">
              <a:lnSpc>
                <a:spcPct val="115000"/>
              </a:lnSpc>
              <a:spcAft>
                <a:spcPts val="600"/>
              </a:spcAft>
              <a:buSzPts val="2200"/>
              <a:buFont typeface="Arial" panose="020B0604020202020204" pitchFamily="34" charset="0"/>
              <a:buChar char="•"/>
            </a:pPr>
            <a:r>
              <a:rPr lang="en" sz="2100" dirty="0">
                <a:solidFill>
                  <a:schemeClr val="dk1"/>
                </a:solidFill>
                <a:latin typeface="Avenir Book" panose="02000503020000020003" pitchFamily="2" charset="0"/>
              </a:rPr>
              <a:t>Students must reapply each year.</a:t>
            </a:r>
            <a:endParaRPr sz="2100" dirty="0">
              <a:solidFill>
                <a:schemeClr val="dk1"/>
              </a:solidFill>
              <a:latin typeface="Avenir Book" panose="02000503020000020003" pitchFamily="2" charset="0"/>
            </a:endParaRPr>
          </a:p>
          <a:p>
            <a:pPr marL="457200" lvl="0" indent="-368300" algn="l" rtl="0">
              <a:lnSpc>
                <a:spcPct val="115000"/>
              </a:lnSpc>
              <a:spcBef>
                <a:spcPts val="0"/>
              </a:spcBef>
              <a:spcAft>
                <a:spcPts val="600"/>
              </a:spcAft>
              <a:buClr>
                <a:srgbClr val="000000"/>
              </a:buClr>
              <a:buSzPts val="2200"/>
              <a:buFont typeface="Arial" panose="020B0604020202020204" pitchFamily="34" charset="0"/>
              <a:buChar char="•"/>
            </a:pPr>
            <a:r>
              <a:rPr lang="en" sz="2100" dirty="0">
                <a:solidFill>
                  <a:schemeClr val="dk1"/>
                </a:solidFill>
                <a:latin typeface="Avenir Book" panose="02000503020000020003" pitchFamily="2" charset="0"/>
              </a:rPr>
              <a:t>Don’t complete the FAFSA – this form is for federal financial aid eligible students.</a:t>
            </a:r>
            <a:endParaRPr sz="2100" dirty="0">
              <a:solidFill>
                <a:schemeClr val="dk1"/>
              </a:solidFill>
              <a:latin typeface="Avenir Book" panose="02000503020000020003" pitchFamily="2" charset="0"/>
            </a:endParaRPr>
          </a:p>
          <a:p>
            <a:pPr marL="914400" lvl="1" indent="-368300" algn="l" rtl="0">
              <a:lnSpc>
                <a:spcPct val="115000"/>
              </a:lnSpc>
              <a:spcBef>
                <a:spcPts val="0"/>
              </a:spcBef>
              <a:spcAft>
                <a:spcPts val="0"/>
              </a:spcAft>
              <a:buClr>
                <a:schemeClr val="dk1"/>
              </a:buClr>
              <a:buSzPct val="80000"/>
              <a:buFont typeface="Courier New" panose="02070309020205020404" pitchFamily="49" charset="0"/>
              <a:buChar char="o"/>
            </a:pPr>
            <a:r>
              <a:rPr lang="en" sz="2000" dirty="0">
                <a:solidFill>
                  <a:schemeClr val="tx1">
                    <a:lumMod val="50000"/>
                    <a:lumOff val="50000"/>
                  </a:schemeClr>
                </a:solidFill>
                <a:latin typeface="Avenir Book" panose="02000503020000020003" pitchFamily="2" charset="0"/>
              </a:rPr>
              <a:t>Contact: </a:t>
            </a:r>
            <a:r>
              <a:rPr lang="en" sz="2000" dirty="0">
                <a:solidFill>
                  <a:schemeClr val="tx1">
                    <a:lumMod val="50000"/>
                    <a:lumOff val="50000"/>
                  </a:schemeClr>
                </a:solidFill>
                <a:latin typeface="Avenir Book" panose="02000503020000020003" pitchFamily="2" charset="0"/>
                <a:hlinkClick r:id="rId4"/>
              </a:rPr>
              <a:t>canadafinancialaid@smccd.edu</a:t>
            </a:r>
            <a:endParaRPr lang="en" sz="2000" dirty="0">
              <a:solidFill>
                <a:schemeClr val="tx1">
                  <a:lumMod val="50000"/>
                  <a:lumOff val="50000"/>
                </a:schemeClr>
              </a:solidFill>
              <a:latin typeface="Avenir Book" panose="02000503020000020003" pitchFamily="2" charset="0"/>
            </a:endParaRPr>
          </a:p>
          <a:p>
            <a:pPr marL="914400" lvl="1" indent="-368300" algn="l" rtl="0">
              <a:lnSpc>
                <a:spcPct val="115000"/>
              </a:lnSpc>
              <a:spcBef>
                <a:spcPts val="0"/>
              </a:spcBef>
              <a:spcAft>
                <a:spcPts val="0"/>
              </a:spcAft>
              <a:buClr>
                <a:schemeClr val="dk1"/>
              </a:buClr>
              <a:buSzPct val="80000"/>
              <a:buFont typeface="Courier New" panose="02070309020205020404" pitchFamily="49" charset="0"/>
              <a:buChar char="o"/>
            </a:pPr>
            <a:endParaRPr lang="en" sz="1000" dirty="0">
              <a:solidFill>
                <a:schemeClr val="tx1">
                  <a:lumMod val="50000"/>
                  <a:lumOff val="50000"/>
                </a:schemeClr>
              </a:solidFill>
              <a:latin typeface="Avenir Book" panose="02000503020000020003" pitchFamily="2" charset="0"/>
            </a:endParaRPr>
          </a:p>
          <a:p>
            <a:pPr marL="546100" lvl="1">
              <a:lnSpc>
                <a:spcPct val="115000"/>
              </a:lnSpc>
              <a:buClr>
                <a:schemeClr val="dk1"/>
              </a:buClr>
              <a:buSzPct val="80000"/>
            </a:pPr>
            <a:r>
              <a:rPr lang="en" sz="2000" dirty="0">
                <a:solidFill>
                  <a:schemeClr val="tx1">
                    <a:lumMod val="50000"/>
                    <a:lumOff val="50000"/>
                  </a:schemeClr>
                </a:solidFill>
                <a:latin typeface="Avenir Book" panose="02000503020000020003" pitchFamily="2" charset="0"/>
              </a:rPr>
              <a:t>	* </a:t>
            </a:r>
            <a:r>
              <a:rPr lang="en" dirty="0">
                <a:solidFill>
                  <a:schemeClr val="tx1"/>
                </a:solidFill>
                <a:latin typeface="Avenir Book" panose="02000503020000020003" pitchFamily="2" charset="0"/>
              </a:rPr>
              <a:t>California College Promise Grant (CCPG) </a:t>
            </a:r>
            <a:r>
              <a:rPr lang="en" dirty="0">
                <a:solidFill>
                  <a:schemeClr val="tx1">
                    <a:lumMod val="50000"/>
                    <a:lumOff val="50000"/>
                  </a:schemeClr>
                </a:solidFill>
                <a:latin typeface="Avenir Book" panose="02000503020000020003" pitchFamily="2" charset="0"/>
              </a:rPr>
              <a:t>– formerly the BOG Fee Waiver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66" name="Google Shape;166;p26"/>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67" name="Google Shape;167;p26"/>
          <p:cNvSpPr txBox="1"/>
          <p:nvPr/>
        </p:nvSpPr>
        <p:spPr>
          <a:xfrm>
            <a:off x="311700" y="289900"/>
            <a:ext cx="8576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rPr>
              <a:t>Academic Counseling Support</a:t>
            </a:r>
            <a:endParaRPr sz="2800" b="1" dirty="0">
              <a:solidFill>
                <a:schemeClr val="lt1"/>
              </a:solidFill>
            </a:endParaRPr>
          </a:p>
          <a:p>
            <a:pPr marL="0" lvl="0" indent="0" algn="ctr" rtl="0">
              <a:spcBef>
                <a:spcPts val="0"/>
              </a:spcBef>
              <a:spcAft>
                <a:spcPts val="0"/>
              </a:spcAft>
              <a:buNone/>
            </a:pPr>
            <a:endParaRPr sz="2800" b="1" dirty="0">
              <a:solidFill>
                <a:srgbClr val="FFFFFF"/>
              </a:solidFill>
            </a:endParaRPr>
          </a:p>
          <a:p>
            <a:pPr marL="0" lvl="0" indent="0" algn="l" rtl="0">
              <a:spcBef>
                <a:spcPts val="0"/>
              </a:spcBef>
              <a:spcAft>
                <a:spcPts val="0"/>
              </a:spcAft>
              <a:buNone/>
            </a:pPr>
            <a:endParaRPr sz="2400" dirty="0"/>
          </a:p>
        </p:txBody>
      </p:sp>
      <p:sp>
        <p:nvSpPr>
          <p:cNvPr id="168" name="Google Shape;168;p26"/>
          <p:cNvSpPr txBox="1"/>
          <p:nvPr/>
        </p:nvSpPr>
        <p:spPr>
          <a:xfrm>
            <a:off x="508500" y="1307600"/>
            <a:ext cx="8127000" cy="3731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Aft>
                <a:spcPts val="600"/>
              </a:spcAft>
              <a:buFont typeface="Arial" panose="020B0604020202020204" pitchFamily="34" charset="0"/>
              <a:buChar char="•"/>
            </a:pPr>
            <a:r>
              <a:rPr lang="en" sz="2200" dirty="0">
                <a:latin typeface="Avenir Book" panose="02000503020000020003" pitchFamily="2" charset="0"/>
              </a:rPr>
              <a:t>We are still open!</a:t>
            </a:r>
          </a:p>
          <a:p>
            <a:pPr marL="342900" lvl="0" indent="-342900" algn="l" rtl="0">
              <a:lnSpc>
                <a:spcPct val="115000"/>
              </a:lnSpc>
              <a:spcBef>
                <a:spcPts val="0"/>
              </a:spcBef>
              <a:spcAft>
                <a:spcPts val="0"/>
              </a:spcAft>
              <a:buFont typeface="Arial" panose="020B0604020202020204" pitchFamily="34" charset="0"/>
              <a:buChar char="•"/>
            </a:pPr>
            <a:r>
              <a:rPr lang="en" sz="2200" dirty="0">
                <a:latin typeface="Avenir Book" panose="02000503020000020003" pitchFamily="2" charset="0"/>
              </a:rPr>
              <a:t>Counseling allows students to explore their options</a:t>
            </a:r>
          </a:p>
          <a:p>
            <a:pPr marL="914400" lvl="8" indent="-342900">
              <a:lnSpc>
                <a:spcPct val="115000"/>
              </a:lnSpc>
              <a:spcAft>
                <a:spcPts val="600"/>
              </a:spcAft>
              <a:buFont typeface="Arial" panose="020B0604020202020204" pitchFamily="34" charset="0"/>
              <a:buChar char="•"/>
            </a:pPr>
            <a:r>
              <a:rPr lang="en" sz="2200" dirty="0">
                <a:latin typeface="Avenir Book" panose="02000503020000020003" pitchFamily="2" charset="0"/>
              </a:rPr>
              <a:t>Students don’t think they can transfer, but they can</a:t>
            </a:r>
          </a:p>
          <a:p>
            <a:pPr marL="342900" lvl="0" indent="-342900" algn="l" rtl="0">
              <a:lnSpc>
                <a:spcPct val="115000"/>
              </a:lnSpc>
              <a:spcBef>
                <a:spcPts val="0"/>
              </a:spcBef>
              <a:spcAft>
                <a:spcPts val="0"/>
              </a:spcAft>
              <a:buFont typeface="Arial" panose="020B0604020202020204" pitchFamily="34" charset="0"/>
              <a:buChar char="•"/>
            </a:pPr>
            <a:r>
              <a:rPr lang="en" sz="2200" dirty="0">
                <a:latin typeface="Avenir Book" panose="02000503020000020003" pitchFamily="2" charset="0"/>
              </a:rPr>
              <a:t>The sky is the limit.</a:t>
            </a:r>
          </a:p>
          <a:p>
            <a:pPr marL="914400" lvl="0" indent="-342900" algn="l" rtl="0">
              <a:lnSpc>
                <a:spcPct val="115000"/>
              </a:lnSpc>
              <a:spcBef>
                <a:spcPts val="0"/>
              </a:spcBef>
              <a:spcAft>
                <a:spcPts val="1200"/>
              </a:spcAft>
              <a:buFont typeface="Arial" panose="020B0604020202020204" pitchFamily="34" charset="0"/>
              <a:buChar char="•"/>
            </a:pPr>
            <a:r>
              <a:rPr lang="en" sz="2200" dirty="0">
                <a:latin typeface="Avenir Book" panose="02000503020000020003" pitchFamily="2" charset="0"/>
              </a:rPr>
              <a:t>They can transfer and obtain scholarships.  ”Si se </a:t>
            </a:r>
            <a:r>
              <a:rPr lang="en" sz="2200" dirty="0" err="1">
                <a:latin typeface="Avenir Book" panose="02000503020000020003" pitchFamily="2" charset="0"/>
              </a:rPr>
              <a:t>Puede</a:t>
            </a:r>
            <a:r>
              <a:rPr lang="en" sz="2200" dirty="0">
                <a:latin typeface="Avenir Book" panose="02000503020000020003" pitchFamily="2" charset="0"/>
              </a:rPr>
              <a:t>!”</a:t>
            </a:r>
          </a:p>
          <a:p>
            <a:pPr marL="347472" lvl="0" indent="-368300" algn="l" rtl="0">
              <a:lnSpc>
                <a:spcPct val="115000"/>
              </a:lnSpc>
              <a:spcBef>
                <a:spcPts val="0"/>
              </a:spcBef>
              <a:spcAft>
                <a:spcPts val="0"/>
              </a:spcAft>
              <a:buSzPts val="2200"/>
              <a:buFont typeface="Arial" panose="020B0604020202020204" pitchFamily="34" charset="0"/>
              <a:buChar char="•"/>
            </a:pPr>
            <a:r>
              <a:rPr lang="en" sz="2200" dirty="0">
                <a:latin typeface="Avenir Book" panose="02000503020000020003" pitchFamily="2" charset="0"/>
              </a:rPr>
              <a:t>Contact Welcome Center : (650) 306-3452</a:t>
            </a:r>
            <a:endParaRPr sz="2200" dirty="0">
              <a:latin typeface="Avenir Book" panose="02000503020000020003"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74" name="Google Shape;174;p27"/>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75" name="Google Shape;175;p27"/>
          <p:cNvSpPr txBox="1"/>
          <p:nvPr/>
        </p:nvSpPr>
        <p:spPr>
          <a:xfrm>
            <a:off x="311700" y="64274"/>
            <a:ext cx="8576700" cy="95700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lt1"/>
                </a:solidFill>
              </a:rPr>
              <a:t>Transfer/Completion Support </a:t>
            </a:r>
            <a:br>
              <a:rPr lang="en" sz="2800" b="1" dirty="0">
                <a:solidFill>
                  <a:schemeClr val="lt1"/>
                </a:solidFill>
              </a:rPr>
            </a:br>
            <a:r>
              <a:rPr lang="en" sz="2800" b="1" dirty="0">
                <a:solidFill>
                  <a:schemeClr val="lt1"/>
                </a:solidFill>
              </a:rPr>
              <a:t>for Undocumented Students</a:t>
            </a:r>
            <a:endParaRPr sz="2800" b="1" dirty="0">
              <a:solidFill>
                <a:schemeClr val="lt1"/>
              </a:solidFill>
            </a:endParaRPr>
          </a:p>
          <a:p>
            <a:pPr marL="0" lvl="0" indent="0" algn="ctr" rtl="0">
              <a:spcBef>
                <a:spcPts val="0"/>
              </a:spcBef>
              <a:spcAft>
                <a:spcPts val="0"/>
              </a:spcAft>
              <a:buNone/>
            </a:pPr>
            <a:endParaRPr sz="2800" b="1" dirty="0">
              <a:solidFill>
                <a:srgbClr val="FFFFFF"/>
              </a:solidFill>
            </a:endParaRPr>
          </a:p>
          <a:p>
            <a:pPr marL="0" lvl="0" indent="0" algn="l" rtl="0">
              <a:spcBef>
                <a:spcPts val="0"/>
              </a:spcBef>
              <a:spcAft>
                <a:spcPts val="0"/>
              </a:spcAft>
              <a:buNone/>
            </a:pPr>
            <a:endParaRPr sz="2400" dirty="0"/>
          </a:p>
        </p:txBody>
      </p:sp>
      <p:sp>
        <p:nvSpPr>
          <p:cNvPr id="176" name="Google Shape;176;p27"/>
          <p:cNvSpPr txBox="1"/>
          <p:nvPr/>
        </p:nvSpPr>
        <p:spPr>
          <a:xfrm>
            <a:off x="714300" y="1216749"/>
            <a:ext cx="7715400" cy="3622776"/>
          </a:xfrm>
          <a:prstGeom prst="rect">
            <a:avLst/>
          </a:prstGeom>
          <a:noFill/>
          <a:ln>
            <a:noFill/>
          </a:ln>
        </p:spPr>
        <p:txBody>
          <a:bodyPr spcFirstLastPara="1" wrap="square" lIns="91425" tIns="91425" rIns="91425" bIns="91425" anchor="t" anchorCtr="0">
            <a:noAutofit/>
          </a:bodyPr>
          <a:lstStyle/>
          <a:p>
            <a:pPr marL="431800" lvl="0" indent="-342900">
              <a:lnSpc>
                <a:spcPct val="115000"/>
              </a:lnSpc>
              <a:spcAft>
                <a:spcPts val="300"/>
              </a:spcAft>
              <a:buClr>
                <a:schemeClr val="tx1"/>
              </a:buClr>
              <a:buSzPts val="2200"/>
              <a:buFont typeface="Arial" panose="020B0604020202020204" pitchFamily="34" charset="0"/>
              <a:buChar char="•"/>
            </a:pPr>
            <a:r>
              <a:rPr lang="en" sz="2200" dirty="0">
                <a:solidFill>
                  <a:schemeClr val="tx1"/>
                </a:solidFill>
                <a:latin typeface="Avenir Book" panose="02000503020000020003" pitchFamily="2" charset="0"/>
              </a:rPr>
              <a:t>Student goals determine resources</a:t>
            </a:r>
            <a:endParaRPr lang="en-US" sz="2200" dirty="0">
              <a:solidFill>
                <a:schemeClr val="tx1"/>
              </a:solidFill>
              <a:latin typeface="Avenir Book" panose="02000503020000020003" pitchFamily="2" charset="0"/>
            </a:endParaRPr>
          </a:p>
          <a:p>
            <a:pPr marL="889000" indent="-342900">
              <a:lnSpc>
                <a:spcPct val="115000"/>
              </a:lnSpc>
              <a:spcAft>
                <a:spcPts val="900"/>
              </a:spcAft>
              <a:buClr>
                <a:schemeClr val="tx1"/>
              </a:buClr>
              <a:buSzPts val="2200"/>
              <a:buFont typeface="Arial" panose="020B0604020202020204" pitchFamily="34" charset="0"/>
              <a:buChar char="•"/>
            </a:pPr>
            <a:r>
              <a:rPr lang="en" sz="2200" dirty="0">
                <a:solidFill>
                  <a:schemeClr val="tx1"/>
                </a:solidFill>
                <a:latin typeface="Avenir Book" panose="02000503020000020003" pitchFamily="2" charset="0"/>
              </a:rPr>
              <a:t>Options and jobs you can have after graduation</a:t>
            </a:r>
          </a:p>
          <a:p>
            <a:pPr marL="431800" lvl="0" indent="-342900">
              <a:lnSpc>
                <a:spcPct val="115000"/>
              </a:lnSpc>
              <a:spcAft>
                <a:spcPts val="300"/>
              </a:spcAft>
              <a:buClr>
                <a:schemeClr val="tx1"/>
              </a:buClr>
              <a:buSzPts val="2200"/>
              <a:buFont typeface="Arial" panose="020B0604020202020204" pitchFamily="34" charset="0"/>
              <a:buChar char="•"/>
            </a:pPr>
            <a:r>
              <a:rPr lang="en" sz="2200" dirty="0">
                <a:solidFill>
                  <a:schemeClr val="tx1"/>
                </a:solidFill>
                <a:latin typeface="Avenir Book" panose="02000503020000020003" pitchFamily="2" charset="0"/>
              </a:rPr>
              <a:t>University resources</a:t>
            </a:r>
          </a:p>
          <a:p>
            <a:pPr marL="889000" indent="-342900">
              <a:lnSpc>
                <a:spcPct val="115000"/>
              </a:lnSpc>
              <a:spcAft>
                <a:spcPts val="900"/>
              </a:spcAft>
              <a:buClr>
                <a:schemeClr val="tx1"/>
              </a:buClr>
              <a:buSzPts val="2200"/>
              <a:buFont typeface="Arial" panose="020B0604020202020204" pitchFamily="34" charset="0"/>
              <a:buChar char="•"/>
            </a:pPr>
            <a:r>
              <a:rPr lang="en" sz="2200" dirty="0">
                <a:latin typeface="Avenir Book" panose="02000503020000020003" pitchFamily="2" charset="0"/>
              </a:rPr>
              <a:t>There are resources at the CSU’s and UC’s</a:t>
            </a:r>
            <a:endParaRPr lang="en" sz="2200" dirty="0">
              <a:solidFill>
                <a:schemeClr val="tx1"/>
              </a:solidFill>
              <a:latin typeface="Avenir Book" panose="02000503020000020003" pitchFamily="2" charset="0"/>
            </a:endParaRPr>
          </a:p>
          <a:p>
            <a:pPr marL="889000" lvl="0" indent="-342900">
              <a:lnSpc>
                <a:spcPct val="115000"/>
              </a:lnSpc>
              <a:spcAft>
                <a:spcPts val="900"/>
              </a:spcAft>
              <a:buClr>
                <a:schemeClr val="tx1"/>
              </a:buClr>
              <a:buSzPts val="2200"/>
              <a:buFont typeface="Arial" panose="020B0604020202020204" pitchFamily="34" charset="0"/>
              <a:buChar char="•"/>
            </a:pPr>
            <a:r>
              <a:rPr lang="en" sz="2200" dirty="0">
                <a:solidFill>
                  <a:schemeClr val="tx1"/>
                </a:solidFill>
                <a:latin typeface="Avenir Book" panose="02000503020000020003" pitchFamily="2" charset="0"/>
              </a:rPr>
              <a:t>allies at other institutions for warm handoff + referrals.</a:t>
            </a:r>
            <a:endParaRPr lang="en-US" sz="2200" dirty="0">
              <a:solidFill>
                <a:schemeClr val="tx1"/>
              </a:solidFill>
              <a:latin typeface="Avenir Book" panose="02000503020000020003" pitchFamily="2" charset="0"/>
            </a:endParaRPr>
          </a:p>
          <a:p>
            <a:pPr marL="431800" lvl="0" indent="-342900">
              <a:lnSpc>
                <a:spcPct val="115000"/>
              </a:lnSpc>
              <a:spcAft>
                <a:spcPts val="900"/>
              </a:spcAft>
              <a:buClr>
                <a:schemeClr val="tx1"/>
              </a:buClr>
              <a:buSzPts val="2200"/>
              <a:buFont typeface="Arial" panose="020B0604020202020204" pitchFamily="34" charset="0"/>
              <a:buChar char="•"/>
            </a:pPr>
            <a:r>
              <a:rPr lang="en" sz="2200" dirty="0">
                <a:solidFill>
                  <a:schemeClr val="tx1"/>
                </a:solidFill>
                <a:latin typeface="Avenir Book" panose="02000503020000020003" pitchFamily="2" charset="0"/>
              </a:rPr>
              <a:t>Options for non- transfer / Career Education / own business</a:t>
            </a:r>
            <a:endParaRPr lang="en" sz="2200" dirty="0">
              <a:latin typeface="Avenir Book" panose="02000503020000020003" pitchFamily="2" charset="0"/>
            </a:endParaRPr>
          </a:p>
          <a:p>
            <a:pPr marL="457200" lvl="0" indent="-368300" algn="l" rtl="0">
              <a:lnSpc>
                <a:spcPct val="115000"/>
              </a:lnSpc>
              <a:spcBef>
                <a:spcPts val="0"/>
              </a:spcBef>
              <a:spcAft>
                <a:spcPts val="900"/>
              </a:spcAft>
              <a:buClr>
                <a:srgbClr val="38761D"/>
              </a:buClr>
              <a:buSzPts val="2200"/>
              <a:buFont typeface="Arial" panose="020B0604020202020204" pitchFamily="34" charset="0"/>
              <a:buChar char="•"/>
            </a:pPr>
            <a:endParaRPr sz="2200" dirty="0">
              <a:solidFill>
                <a:schemeClr val="tx1"/>
              </a:solidFill>
              <a:latin typeface="Avenir Book" panose="02000503020000020003"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82" name="Google Shape;182;p28"/>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83" name="Google Shape;183;p28"/>
          <p:cNvSpPr txBox="1"/>
          <p:nvPr/>
        </p:nvSpPr>
        <p:spPr>
          <a:xfrm>
            <a:off x="311700" y="289900"/>
            <a:ext cx="8576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chemeClr val="lt1"/>
                </a:solidFill>
              </a:rPr>
              <a:t>Student Support for Undocumented Students</a:t>
            </a:r>
            <a:endParaRPr sz="2600" b="1">
              <a:solidFill>
                <a:schemeClr val="lt1"/>
              </a:solidFill>
            </a:endParaRPr>
          </a:p>
          <a:p>
            <a:pPr marL="0" lvl="0" indent="0" algn="ctr" rtl="0">
              <a:spcBef>
                <a:spcPts val="0"/>
              </a:spcBef>
              <a:spcAft>
                <a:spcPts val="0"/>
              </a:spcAft>
              <a:buNone/>
            </a:pPr>
            <a:endParaRPr sz="2800" b="1">
              <a:solidFill>
                <a:srgbClr val="FFFFFF"/>
              </a:solidFill>
            </a:endParaRPr>
          </a:p>
          <a:p>
            <a:pPr marL="0" lvl="0" indent="0" algn="l" rtl="0">
              <a:spcBef>
                <a:spcPts val="0"/>
              </a:spcBef>
              <a:spcAft>
                <a:spcPts val="0"/>
              </a:spcAft>
              <a:buNone/>
            </a:pPr>
            <a:endParaRPr sz="2400"/>
          </a:p>
        </p:txBody>
      </p:sp>
      <p:sp>
        <p:nvSpPr>
          <p:cNvPr id="184" name="Google Shape;184;p28"/>
          <p:cNvSpPr txBox="1"/>
          <p:nvPr/>
        </p:nvSpPr>
        <p:spPr>
          <a:xfrm>
            <a:off x="587608" y="1391225"/>
            <a:ext cx="7715400" cy="3468300"/>
          </a:xfrm>
          <a:prstGeom prst="rect">
            <a:avLst/>
          </a:prstGeom>
          <a:noFill/>
          <a:ln>
            <a:noFill/>
          </a:ln>
        </p:spPr>
        <p:txBody>
          <a:bodyPr spcFirstLastPara="1" wrap="square" lIns="91425" tIns="91425" rIns="91425" bIns="91425" anchor="t" anchorCtr="0">
            <a:noAutofit/>
          </a:bodyPr>
          <a:lstStyle/>
          <a:p>
            <a:pPr lvl="1" indent="-342900">
              <a:lnSpc>
                <a:spcPct val="115000"/>
              </a:lnSpc>
              <a:spcAft>
                <a:spcPts val="1200"/>
              </a:spcAft>
              <a:buClr>
                <a:schemeClr val="dk2"/>
              </a:buClr>
              <a:buSzPts val="2200"/>
              <a:buFont typeface="Arial" panose="020B0604020202020204" pitchFamily="34" charset="0"/>
              <a:buChar char="•"/>
            </a:pPr>
            <a:r>
              <a:rPr lang="en-US" sz="2200" dirty="0">
                <a:latin typeface="Avenir Book" panose="02000503020000020003" pitchFamily="2" charset="0"/>
              </a:rPr>
              <a:t>Learning Center Newsletter</a:t>
            </a:r>
          </a:p>
          <a:p>
            <a:pPr lvl="1" indent="-342900">
              <a:lnSpc>
                <a:spcPct val="115000"/>
              </a:lnSpc>
              <a:spcAft>
                <a:spcPts val="1200"/>
              </a:spcAft>
              <a:buClr>
                <a:schemeClr val="dk2"/>
              </a:buClr>
              <a:buSzPts val="2200"/>
              <a:buFont typeface="Arial" panose="020B0604020202020204" pitchFamily="34" charset="0"/>
              <a:buChar char="•"/>
            </a:pPr>
            <a:r>
              <a:rPr lang="en-US" sz="2200" dirty="0">
                <a:latin typeface="Avenir Book" panose="02000503020000020003" pitchFamily="2" charset="0"/>
              </a:rPr>
              <a:t>Peer Mentor &amp; Counseling</a:t>
            </a:r>
          </a:p>
          <a:p>
            <a:pPr lvl="1" indent="-342900">
              <a:lnSpc>
                <a:spcPct val="115000"/>
              </a:lnSpc>
              <a:spcAft>
                <a:spcPts val="1200"/>
              </a:spcAft>
              <a:buClr>
                <a:schemeClr val="dk2"/>
              </a:buClr>
              <a:buSzPts val="2200"/>
              <a:buFont typeface="Arial" panose="020B0604020202020204" pitchFamily="34" charset="0"/>
              <a:buChar char="•"/>
            </a:pPr>
            <a:r>
              <a:rPr lang="en-US" sz="2200" dirty="0">
                <a:latin typeface="Avenir Book" panose="02000503020000020003" pitchFamily="2" charset="0"/>
              </a:rPr>
              <a:t>Tutoring Sessions</a:t>
            </a:r>
          </a:p>
          <a:p>
            <a:pPr lvl="1" indent="-342900">
              <a:lnSpc>
                <a:spcPct val="115000"/>
              </a:lnSpc>
              <a:spcAft>
                <a:spcPts val="1200"/>
              </a:spcAft>
              <a:buClr>
                <a:schemeClr val="dk2"/>
              </a:buClr>
              <a:buSzPts val="2200"/>
              <a:buFont typeface="Arial" panose="020B0604020202020204" pitchFamily="34" charset="0"/>
              <a:buChar char="•"/>
            </a:pPr>
            <a:r>
              <a:rPr lang="en-US" sz="2200" dirty="0">
                <a:latin typeface="Avenir Book" panose="02000503020000020003" pitchFamily="2" charset="0"/>
              </a:rPr>
              <a:t>Virtual Summer Session</a:t>
            </a:r>
          </a:p>
          <a:p>
            <a:pPr lvl="1" indent="-342900">
              <a:lnSpc>
                <a:spcPct val="115000"/>
              </a:lnSpc>
              <a:spcAft>
                <a:spcPts val="1200"/>
              </a:spcAft>
              <a:buClr>
                <a:schemeClr val="dk2"/>
              </a:buClr>
              <a:buSzPts val="2200"/>
              <a:buFont typeface="Arial" panose="020B0604020202020204" pitchFamily="34" charset="0"/>
              <a:buChar char="•"/>
            </a:pPr>
            <a:r>
              <a:rPr lang="en-US" sz="2200" dirty="0">
                <a:latin typeface="Avenir Book" panose="02000503020000020003" pitchFamily="2" charset="0"/>
              </a:rPr>
              <a:t>Learning Center Office Hours</a:t>
            </a:r>
          </a:p>
          <a:p>
            <a:pPr lvl="1" indent="-342900">
              <a:lnSpc>
                <a:spcPct val="115000"/>
              </a:lnSpc>
              <a:spcAft>
                <a:spcPts val="1200"/>
              </a:spcAft>
              <a:buClr>
                <a:schemeClr val="dk2"/>
              </a:buClr>
              <a:buSzPts val="2200"/>
              <a:buFont typeface="Arial" panose="020B0604020202020204" pitchFamily="34" charset="0"/>
              <a:buChar char="•"/>
            </a:pPr>
            <a:r>
              <a:rPr lang="en-US" sz="2200" dirty="0">
                <a:latin typeface="Avenir Book" panose="02000503020000020003" pitchFamily="2" charset="0"/>
              </a:rPr>
              <a:t>Retention Support</a:t>
            </a:r>
          </a:p>
          <a:p>
            <a:pPr marL="0" lvl="0" indent="0" algn="l" rtl="0">
              <a:lnSpc>
                <a:spcPct val="115000"/>
              </a:lnSpc>
              <a:spcBef>
                <a:spcPts val="1600"/>
              </a:spcBef>
              <a:spcAft>
                <a:spcPts val="1600"/>
              </a:spcAft>
              <a:buNone/>
            </a:pPr>
            <a:endParaRPr sz="2200" dirty="0">
              <a:solidFill>
                <a:srgbClr val="38761D"/>
              </a:solidFill>
            </a:endParaRPr>
          </a:p>
        </p:txBody>
      </p:sp>
      <p:pic>
        <p:nvPicPr>
          <p:cNvPr id="6" name="Picture 5">
            <a:extLst>
              <a:ext uri="{FF2B5EF4-FFF2-40B4-BE49-F238E27FC236}">
                <a16:creationId xmlns:a16="http://schemas.microsoft.com/office/drawing/2014/main" id="{13E478DD-3A09-DF4C-8378-BD25ABC54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440" y="1172850"/>
            <a:ext cx="2699568" cy="38138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64" name="Google Shape;64;p14"/>
          <p:cNvSpPr txBox="1">
            <a:spLocks noGrp="1"/>
          </p:cNvSpPr>
          <p:nvPr>
            <p:ph type="body" idx="1"/>
          </p:nvPr>
        </p:nvSpPr>
        <p:spPr>
          <a:xfrm>
            <a:off x="562712" y="2096058"/>
            <a:ext cx="5147100" cy="1383411"/>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b="1" dirty="0">
                <a:solidFill>
                  <a:srgbClr val="000000"/>
                </a:solidFill>
                <a:latin typeface="Avenir Heavy" panose="02000503020000020003" pitchFamily="2" charset="0"/>
              </a:rPr>
              <a:t>Dr. Jamillah Moore</a:t>
            </a:r>
          </a:p>
          <a:p>
            <a:pPr marL="0" lvl="0" indent="0" algn="ctr" rtl="0">
              <a:lnSpc>
                <a:spcPct val="115000"/>
              </a:lnSpc>
              <a:spcBef>
                <a:spcPts val="600"/>
              </a:spcBef>
              <a:spcAft>
                <a:spcPts val="0"/>
              </a:spcAft>
              <a:buNone/>
            </a:pPr>
            <a:r>
              <a:rPr lang="en-US" sz="2000" dirty="0">
                <a:solidFill>
                  <a:schemeClr val="tx1">
                    <a:lumMod val="50000"/>
                    <a:lumOff val="50000"/>
                  </a:schemeClr>
                </a:solidFill>
                <a:latin typeface="Avenir Medium" panose="02000503020000020003" pitchFamily="2" charset="0"/>
              </a:rPr>
              <a:t>President</a:t>
            </a:r>
          </a:p>
          <a:p>
            <a:pPr marL="0" lvl="0" indent="0" algn="ctr" rtl="0">
              <a:lnSpc>
                <a:spcPct val="115000"/>
              </a:lnSpc>
              <a:spcBef>
                <a:spcPts val="0"/>
              </a:spcBef>
              <a:spcAft>
                <a:spcPts val="0"/>
              </a:spcAft>
              <a:buNone/>
            </a:pPr>
            <a:r>
              <a:rPr lang="en-US" sz="2000" dirty="0">
                <a:solidFill>
                  <a:schemeClr val="tx1">
                    <a:lumMod val="50000"/>
                    <a:lumOff val="50000"/>
                  </a:schemeClr>
                </a:solidFill>
                <a:latin typeface="Avenir Medium" panose="02000503020000020003" pitchFamily="2" charset="0"/>
              </a:rPr>
              <a:t>Cañada College</a:t>
            </a:r>
            <a:endParaRPr sz="2000" dirty="0">
              <a:solidFill>
                <a:schemeClr val="tx1">
                  <a:lumMod val="50000"/>
                  <a:lumOff val="50000"/>
                </a:schemeClr>
              </a:solidFill>
              <a:latin typeface="Avenir Medium" panose="02000503020000020003" pitchFamily="2" charset="0"/>
            </a:endParaRPr>
          </a:p>
        </p:txBody>
      </p:sp>
      <p:pic>
        <p:nvPicPr>
          <p:cNvPr id="65" name="Google Shape;65;p14"/>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66" name="Google Shape;66;p14"/>
          <p:cNvSpPr txBox="1"/>
          <p:nvPr/>
        </p:nvSpPr>
        <p:spPr>
          <a:xfrm>
            <a:off x="896250" y="278013"/>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FFFF"/>
                </a:solidFill>
              </a:rPr>
              <a:t>Welcome!</a:t>
            </a:r>
            <a:endParaRPr sz="2800" b="1" dirty="0">
              <a:solidFill>
                <a:srgbClr val="FFFFFF"/>
              </a:solidFill>
            </a:endParaRPr>
          </a:p>
          <a:p>
            <a:pPr marL="0" lvl="0" indent="0" algn="l" rtl="0">
              <a:spcBef>
                <a:spcPts val="0"/>
              </a:spcBef>
              <a:spcAft>
                <a:spcPts val="0"/>
              </a:spcAft>
              <a:buNone/>
            </a:pPr>
            <a:endParaRPr sz="2400" dirty="0"/>
          </a:p>
        </p:txBody>
      </p:sp>
      <p:pic>
        <p:nvPicPr>
          <p:cNvPr id="2" name="Picture 1">
            <a:extLst>
              <a:ext uri="{FF2B5EF4-FFF2-40B4-BE49-F238E27FC236}">
                <a16:creationId xmlns:a16="http://schemas.microsoft.com/office/drawing/2014/main" id="{0129CA68-6E1F-3C4A-95E1-29F1DA67B2A4}"/>
              </a:ext>
            </a:extLst>
          </p:cNvPr>
          <p:cNvPicPr>
            <a:picLocks noChangeAspect="1"/>
          </p:cNvPicPr>
          <p:nvPr/>
        </p:nvPicPr>
        <p:blipFill>
          <a:blip r:embed="rId4"/>
          <a:stretch>
            <a:fillRect/>
          </a:stretch>
        </p:blipFill>
        <p:spPr>
          <a:xfrm>
            <a:off x="6433576" y="1670898"/>
            <a:ext cx="1948180" cy="2971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98" name="Google Shape;198;p30"/>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99" name="Google Shape;199;p30"/>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FFFF"/>
                </a:solidFill>
              </a:rPr>
              <a:t>Dream Center at Cañada College</a:t>
            </a:r>
            <a:endParaRPr sz="2800" b="1" dirty="0">
              <a:solidFill>
                <a:srgbClr val="FFFFFF"/>
              </a:solidFill>
            </a:endParaRPr>
          </a:p>
          <a:p>
            <a:pPr marL="0" lvl="0" indent="0" algn="l" rtl="0">
              <a:spcBef>
                <a:spcPts val="0"/>
              </a:spcBef>
              <a:spcAft>
                <a:spcPts val="0"/>
              </a:spcAft>
              <a:buNone/>
            </a:pPr>
            <a:endParaRPr sz="2400" dirty="0"/>
          </a:p>
        </p:txBody>
      </p:sp>
      <p:sp>
        <p:nvSpPr>
          <p:cNvPr id="200" name="Google Shape;200;p30"/>
          <p:cNvSpPr txBox="1"/>
          <p:nvPr/>
        </p:nvSpPr>
        <p:spPr>
          <a:xfrm>
            <a:off x="3323063" y="1442363"/>
            <a:ext cx="5509237" cy="3284603"/>
          </a:xfrm>
          <a:prstGeom prst="rect">
            <a:avLst/>
          </a:prstGeom>
          <a:noFill/>
          <a:ln>
            <a:noFill/>
          </a:ln>
        </p:spPr>
        <p:txBody>
          <a:bodyPr spcFirstLastPara="1" wrap="square" lIns="91425" tIns="91425" rIns="91425" bIns="91425" anchor="t" anchorCtr="0">
            <a:noAutofit/>
          </a:bodyPr>
          <a:lstStyle/>
          <a:p>
            <a:pPr marL="431800" lvl="0" indent="-342900" algn="l" rtl="0">
              <a:lnSpc>
                <a:spcPct val="115000"/>
              </a:lnSpc>
              <a:spcBef>
                <a:spcPts val="0"/>
              </a:spcBef>
              <a:spcAft>
                <a:spcPts val="1200"/>
              </a:spcAft>
              <a:buSzPts val="2200"/>
              <a:buFont typeface="Arial" panose="020B0604020202020204" pitchFamily="34" charset="0"/>
              <a:buChar char="•"/>
            </a:pPr>
            <a:r>
              <a:rPr lang="en" sz="2200" dirty="0">
                <a:latin typeface="Avenir Book" panose="02000503020000020003" pitchFamily="2" charset="0"/>
              </a:rPr>
              <a:t>Basic Needs Resource List</a:t>
            </a:r>
            <a:endParaRPr sz="2200" dirty="0">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 sz="2200" dirty="0">
                <a:latin typeface="Avenir Book" panose="02000503020000020003" pitchFamily="2" charset="0"/>
              </a:rPr>
              <a:t>Confidential Conversation</a:t>
            </a:r>
            <a:endParaRPr sz="2200" dirty="0">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 sz="2200" dirty="0">
                <a:latin typeface="Avenir Book" panose="02000503020000020003" pitchFamily="2" charset="0"/>
              </a:rPr>
              <a:t>Free Legal Clinic - </a:t>
            </a:r>
            <a:r>
              <a:rPr lang="en" dirty="0">
                <a:solidFill>
                  <a:schemeClr val="tx1">
                    <a:lumMod val="50000"/>
                    <a:lumOff val="50000"/>
                  </a:schemeClr>
                </a:solidFill>
                <a:latin typeface="Avenir Book" panose="02000503020000020003" pitchFamily="2" charset="0"/>
              </a:rPr>
              <a:t>Spanish Language Translations</a:t>
            </a:r>
            <a:endParaRPr dirty="0">
              <a:solidFill>
                <a:schemeClr val="tx1">
                  <a:lumMod val="50000"/>
                  <a:lumOff val="50000"/>
                </a:schemeClr>
              </a:solidFill>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 sz="2200" dirty="0">
                <a:latin typeface="Avenir Book" panose="02000503020000020003" pitchFamily="2" charset="0"/>
              </a:rPr>
              <a:t>DACA Renewal Resources</a:t>
            </a:r>
            <a:endParaRPr sz="2200" dirty="0">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 sz="2200" dirty="0">
                <a:latin typeface="Avenir Book" panose="02000503020000020003" pitchFamily="2" charset="0"/>
              </a:rPr>
              <a:t>Dream Center Question Intake Form</a:t>
            </a:r>
          </a:p>
          <a:p>
            <a:pPr marL="431800" lvl="0" indent="-342900" algn="l" rtl="0">
              <a:lnSpc>
                <a:spcPct val="115000"/>
              </a:lnSpc>
              <a:spcBef>
                <a:spcPts val="0"/>
              </a:spcBef>
              <a:spcAft>
                <a:spcPts val="1200"/>
              </a:spcAft>
              <a:buSzPts val="2200"/>
              <a:buFont typeface="Arial" panose="020B0604020202020204" pitchFamily="34" charset="0"/>
              <a:buChar char="•"/>
            </a:pPr>
            <a:r>
              <a:rPr lang="en" sz="2200" dirty="0">
                <a:latin typeface="Avenir Book" panose="02000503020000020003" pitchFamily="2" charset="0"/>
              </a:rPr>
              <a:t>Website: </a:t>
            </a:r>
            <a:r>
              <a:rPr lang="en" sz="1800" dirty="0" err="1">
                <a:latin typeface="Avenir Book" panose="02000503020000020003" pitchFamily="2" charset="0"/>
              </a:rPr>
              <a:t>canadacollege.edu</a:t>
            </a:r>
            <a:r>
              <a:rPr lang="en" sz="1800" dirty="0">
                <a:latin typeface="Avenir Book" panose="02000503020000020003" pitchFamily="2" charset="0"/>
              </a:rPr>
              <a:t>/dreamers </a:t>
            </a:r>
            <a:endParaRPr sz="1800" dirty="0">
              <a:latin typeface="Avenir Book" panose="02000503020000020003" pitchFamily="2" charset="0"/>
            </a:endParaRPr>
          </a:p>
          <a:p>
            <a:pPr marL="0" lvl="0" indent="0" algn="l" rtl="0">
              <a:lnSpc>
                <a:spcPct val="115000"/>
              </a:lnSpc>
              <a:spcBef>
                <a:spcPts val="800"/>
              </a:spcBef>
              <a:spcAft>
                <a:spcPts val="800"/>
              </a:spcAft>
              <a:buNone/>
            </a:pPr>
            <a:endParaRPr sz="2200" dirty="0"/>
          </a:p>
        </p:txBody>
      </p:sp>
      <p:pic>
        <p:nvPicPr>
          <p:cNvPr id="3" name="Picture 2">
            <a:extLst>
              <a:ext uri="{FF2B5EF4-FFF2-40B4-BE49-F238E27FC236}">
                <a16:creationId xmlns:a16="http://schemas.microsoft.com/office/drawing/2014/main" id="{31553C2C-DDD7-3D43-9AF8-F11B9A0A4146}"/>
              </a:ext>
            </a:extLst>
          </p:cNvPr>
          <p:cNvPicPr>
            <a:picLocks noChangeAspect="1"/>
          </p:cNvPicPr>
          <p:nvPr/>
        </p:nvPicPr>
        <p:blipFill>
          <a:blip r:embed="rId4"/>
          <a:stretch>
            <a:fillRect/>
          </a:stretch>
        </p:blipFill>
        <p:spPr>
          <a:xfrm>
            <a:off x="311700" y="1442363"/>
            <a:ext cx="2816117" cy="35374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98" name="Google Shape;198;p30"/>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99" name="Google Shape;199;p30"/>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lvl="0" algn="ctr"/>
            <a:r>
              <a:rPr lang="en-US" sz="2800" b="1" dirty="0">
                <a:solidFill>
                  <a:srgbClr val="FFFFFF"/>
                </a:solidFill>
              </a:rPr>
              <a:t>Food Resources</a:t>
            </a:r>
          </a:p>
          <a:p>
            <a:pPr marL="0" lvl="0" indent="0" algn="l" rtl="0">
              <a:spcBef>
                <a:spcPts val="0"/>
              </a:spcBef>
              <a:spcAft>
                <a:spcPts val="0"/>
              </a:spcAft>
              <a:buNone/>
            </a:pPr>
            <a:endParaRPr sz="2400" dirty="0"/>
          </a:p>
        </p:txBody>
      </p:sp>
      <p:sp>
        <p:nvSpPr>
          <p:cNvPr id="200" name="Google Shape;200;p30"/>
          <p:cNvSpPr txBox="1"/>
          <p:nvPr/>
        </p:nvSpPr>
        <p:spPr>
          <a:xfrm>
            <a:off x="448537" y="1406149"/>
            <a:ext cx="6744000" cy="3474609"/>
          </a:xfrm>
          <a:prstGeom prst="rect">
            <a:avLst/>
          </a:prstGeom>
          <a:noFill/>
          <a:ln>
            <a:noFill/>
          </a:ln>
        </p:spPr>
        <p:txBody>
          <a:bodyPr spcFirstLastPara="1" wrap="square" lIns="91425" tIns="91425" rIns="91425" bIns="91425" anchor="t" anchorCtr="0">
            <a:noAutofit/>
          </a:bodyPr>
          <a:lstStyle/>
          <a:p>
            <a:pPr marL="431800" lvl="0" indent="-342900" algn="l" rtl="0">
              <a:lnSpc>
                <a:spcPct val="115000"/>
              </a:lnSpc>
              <a:spcBef>
                <a:spcPts val="0"/>
              </a:spcBef>
              <a:spcAft>
                <a:spcPts val="1200"/>
              </a:spcAft>
              <a:buSzPts val="2200"/>
              <a:buFont typeface="Arial" panose="020B0604020202020204" pitchFamily="34" charset="0"/>
              <a:buChar char="•"/>
            </a:pPr>
            <a:r>
              <a:rPr lang="en-US" sz="2200" dirty="0">
                <a:latin typeface="Avenir Book" panose="02000503020000020003" pitchFamily="2" charset="0"/>
              </a:rPr>
              <a:t>Food Grant Program</a:t>
            </a:r>
            <a:endParaRPr sz="2200" dirty="0">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US" sz="2200" dirty="0">
                <a:latin typeface="Avenir Book" panose="02000503020000020003" pitchFamily="2" charset="0"/>
              </a:rPr>
              <a:t>Emergency Food Distribution (at CSM)</a:t>
            </a:r>
            <a:endParaRPr sz="2200" dirty="0">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US" sz="2200" dirty="0">
                <a:latin typeface="Avenir Book" panose="02000503020000020003" pitchFamily="2" charset="0"/>
              </a:rPr>
              <a:t>Referrals - </a:t>
            </a:r>
            <a:r>
              <a:rPr lang="en-US" sz="2000" dirty="0">
                <a:latin typeface="Avenir Book" panose="02000503020000020003" pitchFamily="2" charset="0"/>
              </a:rPr>
              <a:t>Core Agencies, 211, Food Connection</a:t>
            </a:r>
            <a:endParaRPr sz="2000" dirty="0">
              <a:latin typeface="Avenir Book" panose="02000503020000020003" pitchFamily="2" charset="0"/>
            </a:endParaRPr>
          </a:p>
          <a:p>
            <a:pPr marL="431800" lvl="0" indent="-342900" algn="l" rtl="0">
              <a:lnSpc>
                <a:spcPct val="115000"/>
              </a:lnSpc>
              <a:spcBef>
                <a:spcPts val="0"/>
              </a:spcBef>
              <a:spcAft>
                <a:spcPts val="1200"/>
              </a:spcAft>
              <a:buSzPts val="2200"/>
              <a:buFont typeface="Arial" panose="020B0604020202020204" pitchFamily="34" charset="0"/>
              <a:buChar char="•"/>
            </a:pPr>
            <a:r>
              <a:rPr lang="en-US" sz="2200" dirty="0">
                <a:latin typeface="Avenir Book" panose="02000503020000020003" pitchFamily="2" charset="0"/>
              </a:rPr>
              <a:t>SparkPoint: Financial Coaching</a:t>
            </a:r>
            <a:endParaRPr sz="2200" dirty="0">
              <a:latin typeface="Avenir Book" panose="02000503020000020003" pitchFamily="2" charset="0"/>
            </a:endParaRPr>
          </a:p>
          <a:p>
            <a:pPr marL="431800" indent="-342900">
              <a:lnSpc>
                <a:spcPct val="115000"/>
              </a:lnSpc>
              <a:spcAft>
                <a:spcPts val="300"/>
              </a:spcAft>
              <a:buSzPts val="2200"/>
              <a:buFont typeface="Arial" panose="020B0604020202020204" pitchFamily="34" charset="0"/>
              <a:buChar char="•"/>
            </a:pPr>
            <a:r>
              <a:rPr lang="en-US" sz="2200" dirty="0">
                <a:latin typeface="Avenir Book" panose="02000503020000020003" pitchFamily="2" charset="0"/>
              </a:rPr>
              <a:t>CalFresh </a:t>
            </a:r>
            <a:r>
              <a:rPr lang="en-US" sz="1800" dirty="0">
                <a:latin typeface="Avenir Book" panose="02000503020000020003" pitchFamily="2" charset="0"/>
              </a:rPr>
              <a:t>- </a:t>
            </a:r>
            <a:r>
              <a:rPr lang="en-US" sz="1800" dirty="0">
                <a:solidFill>
                  <a:schemeClr val="tx1">
                    <a:lumMod val="50000"/>
                    <a:lumOff val="50000"/>
                  </a:schemeClr>
                </a:solidFill>
                <a:latin typeface="Avenir Book" panose="02000503020000020003" pitchFamily="2" charset="0"/>
              </a:rPr>
              <a:t>(mixed status households)</a:t>
            </a:r>
          </a:p>
          <a:p>
            <a:pPr marL="914400" lvl="0" indent="-285750" algn="l" rtl="0">
              <a:lnSpc>
                <a:spcPct val="115000"/>
              </a:lnSpc>
              <a:spcBef>
                <a:spcPts val="0"/>
              </a:spcBef>
              <a:spcAft>
                <a:spcPts val="300"/>
              </a:spcAft>
              <a:buSzPts val="2200"/>
              <a:buFont typeface="Arial" panose="020B0604020202020204" pitchFamily="34" charset="0"/>
              <a:buChar char="•"/>
            </a:pPr>
            <a:r>
              <a:rPr lang="en-US" dirty="0">
                <a:latin typeface="Avenir Book" panose="02000503020000020003" pitchFamily="2" charset="0"/>
              </a:rPr>
              <a:t>up to $194/mo. per eligible family member</a:t>
            </a:r>
          </a:p>
        </p:txBody>
      </p:sp>
      <p:pic>
        <p:nvPicPr>
          <p:cNvPr id="7" name="Picture 6" descr="sp_canada_college_logo_cmyk.pdf">
            <a:extLst>
              <a:ext uri="{FF2B5EF4-FFF2-40B4-BE49-F238E27FC236}">
                <a16:creationId xmlns:a16="http://schemas.microsoft.com/office/drawing/2014/main" id="{1843DB90-5D16-5543-AA7E-4A4A57D02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13" y="4029975"/>
            <a:ext cx="2882687" cy="685800"/>
          </a:xfrm>
          <a:prstGeom prst="rect">
            <a:avLst/>
          </a:prstGeom>
        </p:spPr>
      </p:pic>
    </p:spTree>
    <p:extLst>
      <p:ext uri="{BB962C8B-B14F-4D97-AF65-F5344CB8AC3E}">
        <p14:creationId xmlns:p14="http://schemas.microsoft.com/office/powerpoint/2010/main" val="191554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15" name="Google Shape;215;p32"/>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16" name="Google Shape;216;p32"/>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Cañada College Free Legal Clinic</a:t>
            </a:r>
            <a:endParaRPr sz="2800" b="1" dirty="0">
              <a:solidFill>
                <a:srgbClr val="FFFFFF"/>
              </a:solidFill>
            </a:endParaRPr>
          </a:p>
          <a:p>
            <a:pPr marL="0" lvl="0" indent="0" algn="ctr" rtl="0">
              <a:spcBef>
                <a:spcPts val="0"/>
              </a:spcBef>
              <a:spcAft>
                <a:spcPts val="0"/>
              </a:spcAft>
              <a:buNone/>
            </a:pPr>
            <a:endParaRPr sz="2800" b="1" dirty="0">
              <a:solidFill>
                <a:srgbClr val="FFFFFF"/>
              </a:solidFill>
            </a:endParaRPr>
          </a:p>
          <a:p>
            <a:pPr marL="0" lvl="0" indent="0" algn="l" rtl="0">
              <a:spcBef>
                <a:spcPts val="0"/>
              </a:spcBef>
              <a:spcAft>
                <a:spcPts val="0"/>
              </a:spcAft>
              <a:buNone/>
            </a:pPr>
            <a:endParaRPr sz="2400" dirty="0"/>
          </a:p>
        </p:txBody>
      </p:sp>
      <p:sp>
        <p:nvSpPr>
          <p:cNvPr id="217" name="Google Shape;217;p32"/>
          <p:cNvSpPr txBox="1"/>
          <p:nvPr/>
        </p:nvSpPr>
        <p:spPr>
          <a:xfrm>
            <a:off x="311700" y="1443575"/>
            <a:ext cx="5495334" cy="3419039"/>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Attorney Maria </a:t>
            </a:r>
            <a:r>
              <a:rPr lang="en" sz="2200" dirty="0" err="1">
                <a:solidFill>
                  <a:schemeClr val="tx1"/>
                </a:solidFill>
                <a:latin typeface="Avenir Book" panose="02000503020000020003" pitchFamily="2" charset="0"/>
              </a:rPr>
              <a:t>Segarra</a:t>
            </a:r>
            <a:r>
              <a:rPr lang="en" sz="2200" dirty="0">
                <a:solidFill>
                  <a:schemeClr val="tx1"/>
                </a:solidFill>
                <a:latin typeface="Avenir Book" panose="02000503020000020003" pitchFamily="2" charset="0"/>
              </a:rPr>
              <a:t> </a:t>
            </a:r>
            <a:r>
              <a:rPr lang="en" sz="2200" dirty="0" err="1">
                <a:solidFill>
                  <a:schemeClr val="tx1"/>
                </a:solidFill>
                <a:latin typeface="Avenir Book" panose="02000503020000020003" pitchFamily="2" charset="0"/>
              </a:rPr>
              <a:t>Gaudio</a:t>
            </a:r>
            <a:endParaRPr lang="en" sz="2200" dirty="0">
              <a:solidFill>
                <a:schemeClr val="tx1"/>
              </a:solidFill>
              <a:latin typeface="Avenir Book" panose="02000503020000020003" pitchFamily="2" charset="0"/>
            </a:endParaRPr>
          </a:p>
          <a:p>
            <a:pPr marL="342900" lvl="0" indent="-342900" algn="l" rtl="0">
              <a:spcBef>
                <a:spcPts val="0"/>
              </a:spcBef>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Available during COVID-19</a:t>
            </a:r>
          </a:p>
          <a:p>
            <a:pPr marL="342900" lvl="0" indent="-342900" algn="l" rtl="0">
              <a:spcBef>
                <a:spcPts val="0"/>
              </a:spcBef>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Free, confidential and tri-lingual </a:t>
            </a:r>
          </a:p>
          <a:p>
            <a:pPr marL="342900" lvl="0" indent="-342900" algn="l" rtl="0">
              <a:spcBef>
                <a:spcPts val="0"/>
              </a:spcBef>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O</a:t>
            </a:r>
            <a:r>
              <a:rPr lang="en-US" sz="2200" dirty="0" err="1">
                <a:solidFill>
                  <a:schemeClr val="tx1"/>
                </a:solidFill>
                <a:latin typeface="Avenir Book" panose="02000503020000020003" pitchFamily="2" charset="0"/>
              </a:rPr>
              <a:t>pe</a:t>
            </a:r>
            <a:r>
              <a:rPr lang="en" sz="2200" dirty="0">
                <a:solidFill>
                  <a:schemeClr val="tx1"/>
                </a:solidFill>
                <a:latin typeface="Avenir Book" panose="02000503020000020003" pitchFamily="2" charset="0"/>
              </a:rPr>
              <a:t>n to students and the community</a:t>
            </a:r>
          </a:p>
          <a:p>
            <a:pPr marL="342900" lvl="0" indent="-342900" algn="l" rtl="0">
              <a:spcBef>
                <a:spcPts val="0"/>
              </a:spcBef>
              <a:spcAft>
                <a:spcPts val="1200"/>
              </a:spcAft>
              <a:buClr>
                <a:schemeClr val="dk1"/>
              </a:buClr>
              <a:buSzPct val="80000"/>
              <a:buFont typeface="Arial" panose="020B0604020202020204" pitchFamily="34" charset="0"/>
              <a:buChar char="•"/>
            </a:pPr>
            <a:r>
              <a:rPr lang="en-US" sz="2200" dirty="0">
                <a:solidFill>
                  <a:schemeClr val="tx1"/>
                </a:solidFill>
                <a:latin typeface="Avenir Book" panose="02000503020000020003" pitchFamily="2" charset="0"/>
              </a:rPr>
              <a:t>I</a:t>
            </a:r>
            <a:r>
              <a:rPr lang="en" sz="2200" dirty="0" err="1">
                <a:solidFill>
                  <a:schemeClr val="tx1"/>
                </a:solidFill>
                <a:latin typeface="Avenir Book" panose="02000503020000020003" pitchFamily="2" charset="0"/>
              </a:rPr>
              <a:t>mmigration</a:t>
            </a:r>
            <a:r>
              <a:rPr lang="en" sz="2200" dirty="0">
                <a:solidFill>
                  <a:schemeClr val="tx1"/>
                </a:solidFill>
                <a:latin typeface="Avenir Book" panose="02000503020000020003" pitchFamily="2" charset="0"/>
              </a:rPr>
              <a:t>, domestic violence, tenant rights &amp; general legal issues</a:t>
            </a:r>
          </a:p>
        </p:txBody>
      </p:sp>
      <p:pic>
        <p:nvPicPr>
          <p:cNvPr id="8" name="Picture 7">
            <a:extLst>
              <a:ext uri="{FF2B5EF4-FFF2-40B4-BE49-F238E27FC236}">
                <a16:creationId xmlns:a16="http://schemas.microsoft.com/office/drawing/2014/main" id="{B839E103-A868-FC4B-B545-5D704F33A706}"/>
              </a:ext>
            </a:extLst>
          </p:cNvPr>
          <p:cNvPicPr>
            <a:picLocks noChangeAspect="1"/>
          </p:cNvPicPr>
          <p:nvPr/>
        </p:nvPicPr>
        <p:blipFill>
          <a:blip r:embed="rId4"/>
          <a:stretch>
            <a:fillRect/>
          </a:stretch>
        </p:blipFill>
        <p:spPr>
          <a:xfrm>
            <a:off x="6301388" y="1462750"/>
            <a:ext cx="2530912" cy="32475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15" name="Google Shape;215;p32"/>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16" name="Google Shape;216;p32"/>
          <p:cNvSpPr txBox="1"/>
          <p:nvPr/>
        </p:nvSpPr>
        <p:spPr>
          <a:xfrm>
            <a:off x="896250" y="78017"/>
            <a:ext cx="7351500" cy="9590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COVID-19 Legal Impacts for Undocumented Students</a:t>
            </a:r>
            <a:endParaRPr sz="2800" b="1" dirty="0">
              <a:solidFill>
                <a:srgbClr val="FFFFFF"/>
              </a:solidFill>
            </a:endParaRPr>
          </a:p>
          <a:p>
            <a:pPr marL="0" lvl="0" indent="0" algn="ctr" rtl="0">
              <a:spcBef>
                <a:spcPts val="0"/>
              </a:spcBef>
              <a:spcAft>
                <a:spcPts val="0"/>
              </a:spcAft>
              <a:buNone/>
            </a:pPr>
            <a:endParaRPr sz="2800" b="1" dirty="0">
              <a:solidFill>
                <a:srgbClr val="FFFFFF"/>
              </a:solidFill>
            </a:endParaRPr>
          </a:p>
          <a:p>
            <a:pPr marL="0" lvl="0" indent="0" algn="l" rtl="0">
              <a:spcBef>
                <a:spcPts val="0"/>
              </a:spcBef>
              <a:spcAft>
                <a:spcPts val="0"/>
              </a:spcAft>
              <a:buNone/>
            </a:pPr>
            <a:endParaRPr sz="2400" dirty="0"/>
          </a:p>
        </p:txBody>
      </p:sp>
      <p:sp>
        <p:nvSpPr>
          <p:cNvPr id="217" name="Google Shape;217;p32"/>
          <p:cNvSpPr txBox="1"/>
          <p:nvPr/>
        </p:nvSpPr>
        <p:spPr>
          <a:xfrm>
            <a:off x="791202" y="1597500"/>
            <a:ext cx="7761783" cy="3396054"/>
          </a:xfrm>
          <a:prstGeom prst="rect">
            <a:avLst/>
          </a:prstGeom>
          <a:noFill/>
          <a:ln>
            <a:noFill/>
          </a:ln>
        </p:spPr>
        <p:txBody>
          <a:bodyPr spcFirstLastPara="1" wrap="square" lIns="91425" tIns="91425" rIns="91425" bIns="91425" anchor="t" anchorCtr="0">
            <a:noAutofit/>
          </a:bodyPr>
          <a:lstStyle/>
          <a:p>
            <a:pPr marL="342900" lvl="0" indent="-342900">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Growing concerns: (un)employment &amp; domestic violence</a:t>
            </a:r>
          </a:p>
          <a:p>
            <a:pPr marL="342900" lvl="0" indent="-342900">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Don’t apply for Unemployment Insurance (UI) or CalFresh if you’re not using your SSN.</a:t>
            </a:r>
          </a:p>
          <a:p>
            <a:pPr marL="342900" lvl="2" indent="-342900">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Fraud, ID Theft, extends processing time &amp; impacts citizenship process</a:t>
            </a:r>
          </a:p>
          <a:p>
            <a:pPr marL="342900" lvl="2" indent="-342900">
              <a:spcAft>
                <a:spcPts val="1200"/>
              </a:spcAft>
              <a:buClr>
                <a:schemeClr val="dk1"/>
              </a:buClr>
              <a:buSzPct val="80000"/>
              <a:buFont typeface="Arial" panose="020B0604020202020204" pitchFamily="34" charset="0"/>
              <a:buChar char="•"/>
            </a:pPr>
            <a:r>
              <a:rPr lang="en" sz="2200" dirty="0">
                <a:solidFill>
                  <a:schemeClr val="tx1"/>
                </a:solidFill>
                <a:latin typeface="Avenir Book" panose="02000503020000020003" pitchFamily="2" charset="0"/>
              </a:rPr>
              <a:t>Labor exploitation </a:t>
            </a:r>
            <a:r>
              <a:rPr lang="en" sz="1800" dirty="0">
                <a:solidFill>
                  <a:schemeClr val="tx1">
                    <a:lumMod val="50000"/>
                    <a:lumOff val="50000"/>
                  </a:schemeClr>
                </a:solidFill>
                <a:latin typeface="Avenir Book" panose="02000503020000020003" pitchFamily="2" charset="0"/>
              </a:rPr>
              <a:t>– Seek out workers rights</a:t>
            </a:r>
          </a:p>
          <a:p>
            <a:pPr marL="342900" lvl="0" indent="-342900">
              <a:spcAft>
                <a:spcPts val="1200"/>
              </a:spcAft>
              <a:buClr>
                <a:schemeClr val="dk1"/>
              </a:buClr>
              <a:buSzPct val="80000"/>
              <a:buFont typeface="Arial" panose="020B0604020202020204" pitchFamily="34" charset="0"/>
              <a:buChar char="•"/>
            </a:pPr>
            <a:endParaRPr lang="en" sz="2200" dirty="0">
              <a:solidFill>
                <a:schemeClr val="tx1"/>
              </a:solidFill>
              <a:latin typeface="Avenir Book" panose="02000503020000020003" pitchFamily="2" charset="0"/>
            </a:endParaRPr>
          </a:p>
          <a:p>
            <a:pPr marL="342900" lvl="0" indent="-342900" algn="l" rtl="0">
              <a:spcBef>
                <a:spcPts val="0"/>
              </a:spcBef>
              <a:spcAft>
                <a:spcPts val="0"/>
              </a:spcAft>
              <a:buClr>
                <a:schemeClr val="dk1"/>
              </a:buClr>
              <a:buSzPct val="80000"/>
              <a:buFont typeface="Arial" panose="020B0604020202020204" pitchFamily="34" charset="0"/>
              <a:buChar char="•"/>
            </a:pPr>
            <a:endParaRPr lang="en" sz="2000" dirty="0">
              <a:solidFill>
                <a:srgbClr val="38761D"/>
              </a:solidFill>
            </a:endParaRPr>
          </a:p>
        </p:txBody>
      </p:sp>
    </p:spTree>
    <p:extLst>
      <p:ext uri="{BB962C8B-B14F-4D97-AF65-F5344CB8AC3E}">
        <p14:creationId xmlns:p14="http://schemas.microsoft.com/office/powerpoint/2010/main" val="42461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23" name="Google Shape;223;p33"/>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24" name="Google Shape;224;p33"/>
          <p:cNvSpPr txBox="1"/>
          <p:nvPr/>
        </p:nvSpPr>
        <p:spPr>
          <a:xfrm>
            <a:off x="896250" y="0"/>
            <a:ext cx="7351500" cy="862588"/>
          </a:xfrm>
          <a:prstGeom prst="rect">
            <a:avLst/>
          </a:prstGeom>
          <a:noFill/>
          <a:ln>
            <a:noFill/>
          </a:ln>
        </p:spPr>
        <p:txBody>
          <a:bodyPr spcFirstLastPara="1" wrap="square" lIns="91425" tIns="91425" rIns="91425" bIns="91425" anchor="t" anchorCtr="0">
            <a:noAutofit/>
          </a:bodyPr>
          <a:lstStyle/>
          <a:p>
            <a:pPr lvl="0" algn="ctr"/>
            <a:r>
              <a:rPr lang="en-US" sz="2800" b="1" dirty="0">
                <a:solidFill>
                  <a:srgbClr val="FFFFFF"/>
                </a:solidFill>
              </a:rPr>
              <a:t>Supporting </a:t>
            </a:r>
            <a:r>
              <a:rPr lang="en-US" sz="2800" b="1" dirty="0" err="1">
                <a:solidFill>
                  <a:srgbClr val="FFFFFF"/>
                </a:solidFill>
              </a:rPr>
              <a:t>Undocu</a:t>
            </a:r>
            <a:r>
              <a:rPr lang="en-US" sz="2800" b="1" dirty="0">
                <a:solidFill>
                  <a:srgbClr val="FFFFFF"/>
                </a:solidFill>
              </a:rPr>
              <a:t> Well-being: </a:t>
            </a:r>
          </a:p>
          <a:p>
            <a:pPr lvl="0" algn="ctr"/>
            <a:r>
              <a:rPr lang="en-US" sz="2800" b="1" dirty="0">
                <a:solidFill>
                  <a:srgbClr val="FFFFFF"/>
                </a:solidFill>
              </a:rPr>
              <a:t>Cañada College Wellness Center</a:t>
            </a:r>
          </a:p>
          <a:p>
            <a:pPr marL="0" lvl="0" indent="0" algn="ctr" rtl="0">
              <a:spcBef>
                <a:spcPts val="0"/>
              </a:spcBef>
              <a:spcAft>
                <a:spcPts val="0"/>
              </a:spcAft>
              <a:buNone/>
            </a:pPr>
            <a:endParaRPr sz="2800" b="1" dirty="0">
              <a:solidFill>
                <a:srgbClr val="FFFFFF"/>
              </a:solidFill>
            </a:endParaRPr>
          </a:p>
          <a:p>
            <a:pPr marL="0" lvl="0" indent="0" algn="l" rtl="0">
              <a:spcBef>
                <a:spcPts val="0"/>
              </a:spcBef>
              <a:spcAft>
                <a:spcPts val="0"/>
              </a:spcAft>
              <a:buNone/>
            </a:pPr>
            <a:endParaRPr sz="2400" dirty="0"/>
          </a:p>
        </p:txBody>
      </p:sp>
      <p:sp>
        <p:nvSpPr>
          <p:cNvPr id="225" name="Google Shape;225;p33"/>
          <p:cNvSpPr txBox="1"/>
          <p:nvPr/>
        </p:nvSpPr>
        <p:spPr>
          <a:xfrm>
            <a:off x="311700" y="1443575"/>
            <a:ext cx="8520600" cy="3627000"/>
          </a:xfrm>
          <a:prstGeom prst="rect">
            <a:avLst/>
          </a:prstGeom>
          <a:noFill/>
          <a:ln>
            <a:noFill/>
          </a:ln>
        </p:spPr>
        <p:txBody>
          <a:bodyPr spcFirstLastPara="1" wrap="square" lIns="91425" tIns="91425" rIns="91425" bIns="91425" anchor="t" anchorCtr="0">
            <a:noAutofit/>
          </a:bodyPr>
          <a:lstStyle/>
          <a:p>
            <a:pPr marL="342900" lvl="0" indent="-342900">
              <a:spcAft>
                <a:spcPts val="1200"/>
              </a:spcAft>
              <a:buClr>
                <a:schemeClr val="dk1"/>
              </a:buClr>
              <a:buSzPct val="80000"/>
              <a:buFont typeface="Arial" panose="020B0604020202020204" pitchFamily="34" charset="0"/>
              <a:buChar char="•"/>
            </a:pPr>
            <a:r>
              <a:rPr lang="en-US" sz="2000" dirty="0">
                <a:solidFill>
                  <a:schemeClr val="tx1"/>
                </a:solidFill>
                <a:latin typeface="Avenir Book" panose="02000503020000020003" pitchFamily="2" charset="0"/>
              </a:rPr>
              <a:t>Personal Counseling Center: </a:t>
            </a:r>
            <a:r>
              <a:rPr lang="en-US" sz="2000" dirty="0">
                <a:hlinkClick r:id="rId4"/>
              </a:rPr>
              <a:t>https://canadacollege.edu/PCC/</a:t>
            </a:r>
            <a:endParaRPr lang="en-US" sz="2000" dirty="0">
              <a:solidFill>
                <a:schemeClr val="tx1"/>
              </a:solidFill>
              <a:latin typeface="Avenir Book" panose="02000503020000020003" pitchFamily="2" charset="0"/>
            </a:endParaRPr>
          </a:p>
          <a:p>
            <a:pPr marL="342900" lvl="0" indent="-342900">
              <a:spcAft>
                <a:spcPts val="1200"/>
              </a:spcAft>
              <a:buClr>
                <a:schemeClr val="dk1"/>
              </a:buClr>
              <a:buSzPct val="80000"/>
              <a:buFont typeface="Arial" panose="020B0604020202020204" pitchFamily="34" charset="0"/>
              <a:buChar char="•"/>
            </a:pPr>
            <a:endParaRPr lang="en-US" sz="2000" dirty="0">
              <a:solidFill>
                <a:schemeClr val="tx1"/>
              </a:solidFill>
              <a:latin typeface="Avenir Book" panose="02000503020000020003" pitchFamily="2" charset="0"/>
            </a:endParaRPr>
          </a:p>
          <a:p>
            <a:pPr marL="342900" lvl="0" indent="-342900">
              <a:spcAft>
                <a:spcPts val="1200"/>
              </a:spcAft>
              <a:buClr>
                <a:schemeClr val="dk1"/>
              </a:buClr>
              <a:buSzPct val="80000"/>
              <a:buFont typeface="Arial" panose="020B0604020202020204" pitchFamily="34" charset="0"/>
              <a:buChar char="•"/>
            </a:pPr>
            <a:r>
              <a:rPr lang="en-US" sz="2000" dirty="0">
                <a:solidFill>
                  <a:schemeClr val="tx1"/>
                </a:solidFill>
                <a:latin typeface="Avenir Book" panose="02000503020000020003" pitchFamily="2" charset="0"/>
              </a:rPr>
              <a:t>Health Center: </a:t>
            </a:r>
            <a:r>
              <a:rPr lang="en-US" sz="2000" dirty="0">
                <a:hlinkClick r:id="rId5"/>
              </a:rPr>
              <a:t>https://canadacollege.edu/healthcenter/</a:t>
            </a:r>
            <a:endParaRPr lang="en-US" sz="2000" dirty="0">
              <a:solidFill>
                <a:schemeClr val="tx1"/>
              </a:solidFill>
              <a:latin typeface="Avenir Book" panose="02000503020000020003" pitchFamily="2" charset="0"/>
            </a:endParaRPr>
          </a:p>
          <a:p>
            <a:pPr marL="342900" lvl="0" indent="-342900">
              <a:spcAft>
                <a:spcPts val="1200"/>
              </a:spcAft>
              <a:buClr>
                <a:schemeClr val="dk1"/>
              </a:buClr>
              <a:buSzPct val="80000"/>
              <a:buFont typeface="Arial" panose="020B0604020202020204" pitchFamily="34" charset="0"/>
              <a:buChar char="•"/>
            </a:pPr>
            <a:endParaRPr lang="en-US" sz="2000" dirty="0">
              <a:solidFill>
                <a:schemeClr val="tx1"/>
              </a:solidFill>
              <a:latin typeface="Avenir Book" panose="02000503020000020003" pitchFamily="2" charset="0"/>
            </a:endParaRPr>
          </a:p>
          <a:p>
            <a:pPr marL="342900" lvl="0" indent="-342900">
              <a:spcAft>
                <a:spcPts val="1200"/>
              </a:spcAft>
              <a:buClr>
                <a:schemeClr val="dk1"/>
              </a:buClr>
              <a:buSzPct val="80000"/>
              <a:buFont typeface="Arial" panose="020B0604020202020204" pitchFamily="34" charset="0"/>
              <a:buChar char="•"/>
            </a:pPr>
            <a:r>
              <a:rPr lang="en-US" sz="2000" dirty="0">
                <a:solidFill>
                  <a:schemeClr val="tx1"/>
                </a:solidFill>
                <a:latin typeface="Avenir Book" panose="02000503020000020003" pitchFamily="2" charset="0"/>
              </a:rPr>
              <a:t>Disability Resource Center: </a:t>
            </a:r>
            <a:r>
              <a:rPr lang="en-US" sz="2000" dirty="0">
                <a:hlinkClick r:id="rId6"/>
              </a:rPr>
              <a:t>https://canadacollege.edu/disabilityresourcecenter/</a:t>
            </a:r>
            <a:endParaRPr lang="en-US" sz="2000" dirty="0">
              <a:solidFill>
                <a:schemeClr val="tx1"/>
              </a:solidFill>
              <a:latin typeface="Avenir Book" panose="02000503020000020003"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274E13"/>
                </a:solidFill>
              </a:rPr>
              <a:t>Community Resources</a:t>
            </a:r>
            <a:endParaRPr b="1">
              <a:solidFill>
                <a:srgbClr val="274E1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36" name="Google Shape;236;p35"/>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37" name="Google Shape;237;p35"/>
          <p:cNvSpPr txBox="1"/>
          <p:nvPr/>
        </p:nvSpPr>
        <p:spPr>
          <a:xfrm>
            <a:off x="896250" y="-2"/>
            <a:ext cx="7351500" cy="11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rPr>
              <a:t>Fair Oaks Community Center :</a:t>
            </a:r>
            <a:endParaRPr sz="2800" b="1">
              <a:solidFill>
                <a:srgbClr val="FFFFFF"/>
              </a:solidFill>
            </a:endParaRPr>
          </a:p>
          <a:p>
            <a:pPr marL="0" lvl="0" indent="0" algn="ctr" rtl="0">
              <a:spcBef>
                <a:spcPts val="0"/>
              </a:spcBef>
              <a:spcAft>
                <a:spcPts val="0"/>
              </a:spcAft>
              <a:buNone/>
            </a:pPr>
            <a:r>
              <a:rPr lang="en" sz="2800" b="1">
                <a:solidFill>
                  <a:srgbClr val="FFFFFF"/>
                </a:solidFill>
              </a:rPr>
              <a:t>2600 Middlefield Rd. Redwood City</a:t>
            </a: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l" rtl="0">
              <a:spcBef>
                <a:spcPts val="0"/>
              </a:spcBef>
              <a:spcAft>
                <a:spcPts val="0"/>
              </a:spcAft>
              <a:buNone/>
            </a:pPr>
            <a:endParaRPr sz="2400"/>
          </a:p>
        </p:txBody>
      </p:sp>
      <p:sp>
        <p:nvSpPr>
          <p:cNvPr id="238" name="Google Shape;238;p35"/>
          <p:cNvSpPr txBox="1"/>
          <p:nvPr/>
        </p:nvSpPr>
        <p:spPr>
          <a:xfrm>
            <a:off x="389759" y="1287994"/>
            <a:ext cx="4873617" cy="3618543"/>
          </a:xfrm>
          <a:prstGeom prst="rect">
            <a:avLst/>
          </a:prstGeom>
          <a:noFill/>
          <a:ln>
            <a:noFill/>
          </a:ln>
        </p:spPr>
        <p:txBody>
          <a:bodyPr spcFirstLastPara="1" wrap="square" lIns="91425" tIns="91425" rIns="91425" bIns="91425" anchor="t" anchorCtr="0">
            <a:noAutofit/>
          </a:bodyPr>
          <a:lstStyle/>
          <a:p>
            <a:pPr lvl="0">
              <a:lnSpc>
                <a:spcPct val="138000"/>
              </a:lnSpc>
              <a:spcAft>
                <a:spcPts val="1200"/>
              </a:spcAft>
            </a:pPr>
            <a:r>
              <a:rPr lang="en-US" sz="1800" dirty="0">
                <a:latin typeface="Avenir Book" panose="02000503020000020003" pitchFamily="2" charset="0"/>
              </a:rPr>
              <a:t>The Fair Oaks Community Center is a multi-service facility offering a variety of services to the broader Redwood City Community.</a:t>
            </a:r>
          </a:p>
          <a:p>
            <a:pPr marL="342900" lvl="0" indent="-342900">
              <a:lnSpc>
                <a:spcPct val="138000"/>
              </a:lnSpc>
              <a:buFont typeface="Arial" panose="020B0604020202020204" pitchFamily="34" charset="0"/>
              <a:buChar char="•"/>
            </a:pPr>
            <a:r>
              <a:rPr lang="en-US" sz="1600" dirty="0">
                <a:latin typeface="Avenir Book" panose="02000503020000020003" pitchFamily="2" charset="0"/>
              </a:rPr>
              <a:t>Child care and pre-school, crisis intervention, classes including ESL/citizenship, exercise, art, computers, food programs, shelter referrals, housing assistance, deposit and rental assistance, immigration and citizenship assistance, and legal services. </a:t>
            </a:r>
            <a:endParaRPr sz="1600" dirty="0">
              <a:solidFill>
                <a:schemeClr val="dk2"/>
              </a:solidFill>
              <a:latin typeface="Avenir Book" panose="02000503020000020003" pitchFamily="2" charset="0"/>
            </a:endParaRPr>
          </a:p>
        </p:txBody>
      </p:sp>
      <p:pic>
        <p:nvPicPr>
          <p:cNvPr id="7" name="Google Shape;248;p36">
            <a:extLst>
              <a:ext uri="{FF2B5EF4-FFF2-40B4-BE49-F238E27FC236}">
                <a16:creationId xmlns:a16="http://schemas.microsoft.com/office/drawing/2014/main" id="{1ED00FE9-C74E-5F4A-A83B-5735DE3D0714}"/>
              </a:ext>
            </a:extLst>
          </p:cNvPr>
          <p:cNvPicPr preferRelativeResize="0"/>
          <p:nvPr/>
        </p:nvPicPr>
        <p:blipFill>
          <a:blip r:embed="rId4">
            <a:alphaModFix/>
          </a:blip>
          <a:stretch>
            <a:fillRect/>
          </a:stretch>
        </p:blipFill>
        <p:spPr>
          <a:xfrm>
            <a:off x="5480500" y="2006917"/>
            <a:ext cx="3351800" cy="24037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45" name="Google Shape;245;p36"/>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46" name="Google Shape;246;p36"/>
          <p:cNvSpPr txBox="1"/>
          <p:nvPr/>
        </p:nvSpPr>
        <p:spPr>
          <a:xfrm>
            <a:off x="896250" y="-2"/>
            <a:ext cx="7351500" cy="11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FFFF"/>
                </a:solidFill>
              </a:rPr>
              <a:t>Fair Oaks Community Center :</a:t>
            </a:r>
            <a:endParaRPr sz="2800" b="1" dirty="0">
              <a:solidFill>
                <a:srgbClr val="FFFFFF"/>
              </a:solidFill>
            </a:endParaRPr>
          </a:p>
          <a:p>
            <a:pPr marL="0" lvl="0" indent="0" algn="ctr" rtl="0">
              <a:spcBef>
                <a:spcPts val="0"/>
              </a:spcBef>
              <a:spcAft>
                <a:spcPts val="0"/>
              </a:spcAft>
              <a:buNone/>
            </a:pPr>
            <a:r>
              <a:rPr lang="en-US" sz="2800" b="1" dirty="0">
                <a:solidFill>
                  <a:srgbClr val="FFFFFF"/>
                </a:solidFill>
              </a:rPr>
              <a:t>Service Highlights</a:t>
            </a:r>
            <a:endParaRPr sz="2800" b="1" dirty="0">
              <a:solidFill>
                <a:srgbClr val="FFFFFF"/>
              </a:solidFill>
            </a:endParaRPr>
          </a:p>
          <a:p>
            <a:pPr marL="0" lvl="0" indent="0" algn="ctr" rtl="0">
              <a:spcBef>
                <a:spcPts val="0"/>
              </a:spcBef>
              <a:spcAft>
                <a:spcPts val="0"/>
              </a:spcAft>
              <a:buNone/>
            </a:pPr>
            <a:endParaRPr sz="2800" b="1" dirty="0">
              <a:solidFill>
                <a:srgbClr val="FFFFFF"/>
              </a:solidFill>
            </a:endParaRPr>
          </a:p>
          <a:p>
            <a:pPr marL="0" lvl="0" indent="0" algn="l" rtl="0">
              <a:spcBef>
                <a:spcPts val="0"/>
              </a:spcBef>
              <a:spcAft>
                <a:spcPts val="0"/>
              </a:spcAft>
              <a:buNone/>
            </a:pPr>
            <a:endParaRPr sz="2400" dirty="0"/>
          </a:p>
        </p:txBody>
      </p:sp>
      <p:sp>
        <p:nvSpPr>
          <p:cNvPr id="247" name="Google Shape;247;p36"/>
          <p:cNvSpPr txBox="1"/>
          <p:nvPr/>
        </p:nvSpPr>
        <p:spPr>
          <a:xfrm>
            <a:off x="311700" y="1249475"/>
            <a:ext cx="7181920" cy="3845400"/>
          </a:xfrm>
          <a:prstGeom prst="rect">
            <a:avLst/>
          </a:prstGeom>
          <a:noFill/>
          <a:ln>
            <a:noFill/>
          </a:ln>
        </p:spPr>
        <p:txBody>
          <a:bodyPr spcFirstLastPara="1" wrap="square" lIns="91425" tIns="91425" rIns="91425" bIns="91425" anchor="t" anchorCtr="0">
            <a:noAutofit/>
          </a:bodyPr>
          <a:lstStyle/>
          <a:p>
            <a:pPr marL="342900" lvl="0" indent="-342900" algn="l" rtl="0">
              <a:lnSpc>
                <a:spcPct val="138000"/>
              </a:lnSpc>
              <a:spcAft>
                <a:spcPts val="0"/>
              </a:spcAft>
              <a:buFont typeface="Arial" panose="020B0604020202020204" pitchFamily="34" charset="0"/>
              <a:buChar char="•"/>
            </a:pPr>
            <a:r>
              <a:rPr lang="en" sz="2000" dirty="0">
                <a:solidFill>
                  <a:schemeClr val="dk1"/>
                </a:solidFill>
                <a:latin typeface="Avenir Book" panose="02000503020000020003" pitchFamily="2" charset="0"/>
              </a:rPr>
              <a:t>Emergency Food Resources &amp; Shelter Referrals and Rental Assistance program - Fair Oaks Community Center</a:t>
            </a:r>
            <a:endParaRPr sz="2000" dirty="0">
              <a:solidFill>
                <a:schemeClr val="dk1"/>
              </a:solidFill>
              <a:latin typeface="Avenir Book" panose="02000503020000020003" pitchFamily="2" charset="0"/>
            </a:endParaRPr>
          </a:p>
          <a:p>
            <a:pPr marL="914400" lvl="1" indent="-330200" algn="l" rtl="0">
              <a:spcAft>
                <a:spcPts val="0"/>
              </a:spcAft>
              <a:buClr>
                <a:srgbClr val="38761D"/>
              </a:buClr>
              <a:buSzPts val="1600"/>
              <a:buFont typeface="Courier New" panose="02070309020205020404" pitchFamily="49" charset="0"/>
              <a:buChar char="o"/>
            </a:pPr>
            <a:r>
              <a:rPr lang="en" sz="1600" dirty="0">
                <a:solidFill>
                  <a:srgbClr val="38761D"/>
                </a:solidFill>
                <a:latin typeface="Avenir Book" panose="02000503020000020003" pitchFamily="2" charset="0"/>
              </a:rPr>
              <a:t>(650-780-7500)</a:t>
            </a:r>
            <a:endParaRPr sz="1600" dirty="0">
              <a:solidFill>
                <a:srgbClr val="38761D"/>
              </a:solidFill>
              <a:latin typeface="Avenir Book" panose="02000503020000020003" pitchFamily="2" charset="0"/>
            </a:endParaRPr>
          </a:p>
          <a:p>
            <a:pPr marL="342900" lvl="0" indent="-342900" algn="l" rtl="0">
              <a:lnSpc>
                <a:spcPct val="138000"/>
              </a:lnSpc>
              <a:spcAft>
                <a:spcPts val="0"/>
              </a:spcAft>
              <a:buFont typeface="Arial" panose="020B0604020202020204" pitchFamily="34" charset="0"/>
              <a:buChar char="•"/>
            </a:pPr>
            <a:r>
              <a:rPr lang="en" sz="2000" dirty="0">
                <a:solidFill>
                  <a:schemeClr val="dk1"/>
                </a:solidFill>
                <a:latin typeface="Avenir Book" panose="02000503020000020003" pitchFamily="2" charset="0"/>
              </a:rPr>
              <a:t>Immigration Institute of the Bay Area </a:t>
            </a:r>
            <a:endParaRPr sz="2000" dirty="0">
              <a:solidFill>
                <a:schemeClr val="dk1"/>
              </a:solidFill>
              <a:latin typeface="Avenir Book" panose="02000503020000020003" pitchFamily="2" charset="0"/>
            </a:endParaRPr>
          </a:p>
          <a:p>
            <a:pPr marL="914400" lvl="1" indent="-355600" algn="l" rtl="0">
              <a:spcAft>
                <a:spcPts val="0"/>
              </a:spcAft>
              <a:buClr>
                <a:schemeClr val="dk2"/>
              </a:buClr>
              <a:buSzPct val="100000"/>
              <a:buChar char="○"/>
            </a:pPr>
            <a:r>
              <a:rPr lang="en" sz="1600" dirty="0">
                <a:solidFill>
                  <a:srgbClr val="38761D"/>
                </a:solidFill>
                <a:latin typeface="Avenir Book" panose="02000503020000020003" pitchFamily="2" charset="0"/>
              </a:rPr>
              <a:t>(650-780-7530)</a:t>
            </a:r>
            <a:endParaRPr sz="1600" dirty="0">
              <a:solidFill>
                <a:srgbClr val="38761D"/>
              </a:solidFill>
              <a:latin typeface="Avenir Book" panose="02000503020000020003" pitchFamily="2" charset="0"/>
            </a:endParaRPr>
          </a:p>
          <a:p>
            <a:pPr marL="342900" lvl="0" indent="-342900" algn="l" rtl="0">
              <a:lnSpc>
                <a:spcPct val="138000"/>
              </a:lnSpc>
              <a:spcAft>
                <a:spcPts val="0"/>
              </a:spcAft>
              <a:buFont typeface="Arial" panose="020B0604020202020204" pitchFamily="34" charset="0"/>
              <a:buChar char="•"/>
            </a:pPr>
            <a:r>
              <a:rPr lang="en" sz="2000" dirty="0">
                <a:solidFill>
                  <a:schemeClr val="dk1"/>
                </a:solidFill>
                <a:latin typeface="Avenir Book" panose="02000503020000020003" pitchFamily="2" charset="0"/>
              </a:rPr>
              <a:t>Peninsula Family Service </a:t>
            </a:r>
            <a:endParaRPr sz="2000" dirty="0">
              <a:solidFill>
                <a:schemeClr val="dk1"/>
              </a:solidFill>
              <a:latin typeface="Avenir Book" panose="02000503020000020003" pitchFamily="2" charset="0"/>
            </a:endParaRPr>
          </a:p>
          <a:p>
            <a:pPr marL="914400" marR="0" lvl="1" indent="-355600" algn="l" rtl="0">
              <a:lnSpc>
                <a:spcPct val="100000"/>
              </a:lnSpc>
              <a:spcAft>
                <a:spcPts val="0"/>
              </a:spcAft>
              <a:buClr>
                <a:schemeClr val="dk2"/>
              </a:buClr>
              <a:buSzPct val="100000"/>
              <a:buChar char="○"/>
            </a:pPr>
            <a:r>
              <a:rPr lang="en" sz="1600" dirty="0">
                <a:solidFill>
                  <a:srgbClr val="38761D"/>
                </a:solidFill>
                <a:latin typeface="Avenir Book" panose="02000503020000020003" pitchFamily="2" charset="0"/>
              </a:rPr>
              <a:t>(650-780-7542)</a:t>
            </a:r>
            <a:endParaRPr sz="1600" dirty="0">
              <a:solidFill>
                <a:schemeClr val="dk2"/>
              </a:solidFill>
              <a:latin typeface="Avenir Book" panose="02000503020000020003" pitchFamily="2" charset="0"/>
            </a:endParaRPr>
          </a:p>
          <a:p>
            <a:pPr marL="342900" lvl="0" indent="-342900" algn="l" rtl="0">
              <a:lnSpc>
                <a:spcPct val="138000"/>
              </a:lnSpc>
              <a:spcAft>
                <a:spcPts val="0"/>
              </a:spcAft>
              <a:buFont typeface="Arial" panose="020B0604020202020204" pitchFamily="34" charset="0"/>
              <a:buChar char="•"/>
            </a:pPr>
            <a:r>
              <a:rPr lang="en" sz="2000" dirty="0">
                <a:solidFill>
                  <a:schemeClr val="dk1"/>
                </a:solidFill>
                <a:latin typeface="Avenir Book" panose="02000503020000020003" pitchFamily="2" charset="0"/>
              </a:rPr>
              <a:t>RWC Child Development Center</a:t>
            </a:r>
            <a:endParaRPr sz="2000" dirty="0">
              <a:solidFill>
                <a:schemeClr val="dk1"/>
              </a:solidFill>
              <a:latin typeface="Avenir Book" panose="02000503020000020003" pitchFamily="2" charset="0"/>
            </a:endParaRPr>
          </a:p>
          <a:p>
            <a:pPr marL="914400" lvl="1" indent="-330200" algn="l" rtl="0">
              <a:spcAft>
                <a:spcPts val="0"/>
              </a:spcAft>
              <a:buClr>
                <a:schemeClr val="dk2"/>
              </a:buClr>
              <a:buSzPts val="1600"/>
              <a:buChar char="○"/>
            </a:pPr>
            <a:r>
              <a:rPr lang="en" sz="1600" dirty="0">
                <a:solidFill>
                  <a:srgbClr val="38761D"/>
                </a:solidFill>
                <a:latin typeface="Avenir Book" panose="02000503020000020003" pitchFamily="2" charset="0"/>
              </a:rPr>
              <a:t>(650-780-7520)</a:t>
            </a:r>
            <a:endParaRPr sz="1600" dirty="0">
              <a:solidFill>
                <a:schemeClr val="dk2"/>
              </a:solidFill>
              <a:latin typeface="Avenir Book" panose="02000503020000020003" pitchFamily="2" charset="0"/>
            </a:endParaRPr>
          </a:p>
        </p:txBody>
      </p:sp>
      <p:pic>
        <p:nvPicPr>
          <p:cNvPr id="2" name="Picture 1">
            <a:extLst>
              <a:ext uri="{FF2B5EF4-FFF2-40B4-BE49-F238E27FC236}">
                <a16:creationId xmlns:a16="http://schemas.microsoft.com/office/drawing/2014/main" id="{38708C4E-B335-9E44-BA50-5F60DD1789A1}"/>
              </a:ext>
            </a:extLst>
          </p:cNvPr>
          <p:cNvPicPr>
            <a:picLocks noChangeAspect="1"/>
          </p:cNvPicPr>
          <p:nvPr/>
        </p:nvPicPr>
        <p:blipFill>
          <a:blip r:embed="rId4"/>
          <a:stretch>
            <a:fillRect/>
          </a:stretch>
        </p:blipFill>
        <p:spPr>
          <a:xfrm>
            <a:off x="6020681" y="2386361"/>
            <a:ext cx="2643505" cy="21298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45" name="Google Shape;245;p36"/>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46" name="Google Shape;246;p36"/>
          <p:cNvSpPr txBox="1"/>
          <p:nvPr/>
        </p:nvSpPr>
        <p:spPr>
          <a:xfrm>
            <a:off x="896250" y="223019"/>
            <a:ext cx="7351500" cy="6708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San Mateo County Core Agencies</a:t>
            </a:r>
            <a:endParaRPr sz="2800" b="1" dirty="0">
              <a:solidFill>
                <a:srgbClr val="FFFFFF"/>
              </a:solidFill>
            </a:endParaRPr>
          </a:p>
          <a:p>
            <a:pPr marL="0" lvl="0" indent="0" algn="l" rtl="0">
              <a:spcBef>
                <a:spcPts val="0"/>
              </a:spcBef>
              <a:spcAft>
                <a:spcPts val="0"/>
              </a:spcAft>
              <a:buNone/>
            </a:pPr>
            <a:endParaRPr sz="2400" dirty="0"/>
          </a:p>
        </p:txBody>
      </p:sp>
      <p:pic>
        <p:nvPicPr>
          <p:cNvPr id="3" name="Picture 2">
            <a:extLst>
              <a:ext uri="{FF2B5EF4-FFF2-40B4-BE49-F238E27FC236}">
                <a16:creationId xmlns:a16="http://schemas.microsoft.com/office/drawing/2014/main" id="{0947269C-5F22-9147-9ADD-2CEAA812F87C}"/>
              </a:ext>
            </a:extLst>
          </p:cNvPr>
          <p:cNvPicPr>
            <a:picLocks noChangeAspect="1"/>
          </p:cNvPicPr>
          <p:nvPr/>
        </p:nvPicPr>
        <p:blipFill>
          <a:blip r:embed="rId4"/>
          <a:stretch>
            <a:fillRect/>
          </a:stretch>
        </p:blipFill>
        <p:spPr>
          <a:xfrm>
            <a:off x="311700" y="1808597"/>
            <a:ext cx="4114800" cy="2554356"/>
          </a:xfrm>
          <a:prstGeom prst="rect">
            <a:avLst/>
          </a:prstGeom>
        </p:spPr>
      </p:pic>
      <p:pic>
        <p:nvPicPr>
          <p:cNvPr id="4" name="Picture 3">
            <a:extLst>
              <a:ext uri="{FF2B5EF4-FFF2-40B4-BE49-F238E27FC236}">
                <a16:creationId xmlns:a16="http://schemas.microsoft.com/office/drawing/2014/main" id="{A6192E6E-73F7-C948-912C-A46103847695}"/>
              </a:ext>
            </a:extLst>
          </p:cNvPr>
          <p:cNvPicPr>
            <a:picLocks noChangeAspect="1"/>
          </p:cNvPicPr>
          <p:nvPr/>
        </p:nvPicPr>
        <p:blipFill>
          <a:blip r:embed="rId5"/>
          <a:stretch>
            <a:fillRect/>
          </a:stretch>
        </p:blipFill>
        <p:spPr>
          <a:xfrm>
            <a:off x="4717500" y="1808597"/>
            <a:ext cx="4114800" cy="2554357"/>
          </a:xfrm>
          <a:prstGeom prst="rect">
            <a:avLst/>
          </a:prstGeom>
        </p:spPr>
      </p:pic>
    </p:spTree>
    <p:extLst>
      <p:ext uri="{BB962C8B-B14F-4D97-AF65-F5344CB8AC3E}">
        <p14:creationId xmlns:p14="http://schemas.microsoft.com/office/powerpoint/2010/main" val="111028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54" name="Google Shape;254;p37"/>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55" name="Google Shape;255;p37"/>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rPr>
              <a:t>Community Food Resources</a:t>
            </a: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l" rtl="0">
              <a:spcBef>
                <a:spcPts val="0"/>
              </a:spcBef>
              <a:spcAft>
                <a:spcPts val="0"/>
              </a:spcAft>
              <a:buNone/>
            </a:pPr>
            <a:endParaRPr sz="2400"/>
          </a:p>
        </p:txBody>
      </p:sp>
      <p:sp>
        <p:nvSpPr>
          <p:cNvPr id="256" name="Google Shape;256;p37"/>
          <p:cNvSpPr txBox="1"/>
          <p:nvPr/>
        </p:nvSpPr>
        <p:spPr>
          <a:xfrm>
            <a:off x="1629647" y="1442363"/>
            <a:ext cx="5884706" cy="33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Avenir Book" panose="02000503020000020003" pitchFamily="2" charset="0"/>
              </a:rPr>
              <a:t>Need Bagged Groceries?</a:t>
            </a:r>
          </a:p>
          <a:p>
            <a:pPr marL="0" lvl="0" indent="0" algn="l" rtl="0">
              <a:spcBef>
                <a:spcPts val="0"/>
              </a:spcBef>
              <a:spcAft>
                <a:spcPts val="0"/>
              </a:spcAft>
              <a:buNone/>
            </a:pPr>
            <a:r>
              <a:rPr lang="en" sz="2000" dirty="0">
                <a:solidFill>
                  <a:schemeClr val="dk2"/>
                </a:solidFill>
                <a:latin typeface="Avenir Book" panose="02000503020000020003" pitchFamily="2" charset="0"/>
              </a:rPr>
              <a:t> </a:t>
            </a:r>
            <a:r>
              <a:rPr lang="en" sz="1600" dirty="0">
                <a:solidFill>
                  <a:srgbClr val="38761D"/>
                </a:solidFill>
                <a:latin typeface="Avenir Book" panose="02000503020000020003" pitchFamily="2" charset="0"/>
              </a:rPr>
              <a:t>Visit St. Francis Center</a:t>
            </a:r>
            <a:r>
              <a:rPr lang="en" sz="1600" dirty="0">
                <a:solidFill>
                  <a:schemeClr val="dk2"/>
                </a:solidFill>
                <a:latin typeface="Avenir Book" panose="02000503020000020003" pitchFamily="2" charset="0"/>
              </a:rPr>
              <a:t> </a:t>
            </a:r>
            <a:endParaRPr sz="1600" dirty="0">
              <a:solidFill>
                <a:schemeClr val="dk2"/>
              </a:solidFill>
              <a:latin typeface="Avenir Book" panose="02000503020000020003" pitchFamily="2" charset="0"/>
            </a:endParaRPr>
          </a:p>
          <a:p>
            <a:pPr marL="914400" lvl="1" indent="-317500" algn="l" rtl="0">
              <a:spcBef>
                <a:spcPts val="200"/>
              </a:spcBef>
              <a:spcAft>
                <a:spcPts val="1200"/>
              </a:spcAft>
              <a:buClr>
                <a:srgbClr val="666666"/>
              </a:buClr>
              <a:buSzPts val="1400"/>
              <a:buChar char="○"/>
            </a:pPr>
            <a:r>
              <a:rPr lang="en" sz="1600" dirty="0">
                <a:solidFill>
                  <a:srgbClr val="666666"/>
                </a:solidFill>
                <a:latin typeface="Avenir Book" panose="02000503020000020003" pitchFamily="2" charset="0"/>
              </a:rPr>
              <a:t>151 Buckingham Ave. / M-F, 10:30am - 1:30pm</a:t>
            </a:r>
            <a:endParaRPr sz="2000" dirty="0">
              <a:solidFill>
                <a:schemeClr val="dk2"/>
              </a:solidFill>
              <a:latin typeface="Avenir Book" panose="02000503020000020003" pitchFamily="2" charset="0"/>
            </a:endParaRPr>
          </a:p>
          <a:p>
            <a:pPr marL="0" lvl="0" indent="0" algn="l" rtl="0">
              <a:lnSpc>
                <a:spcPct val="115000"/>
              </a:lnSpc>
              <a:spcBef>
                <a:spcPts val="0"/>
              </a:spcBef>
              <a:spcAft>
                <a:spcPts val="0"/>
              </a:spcAft>
              <a:buNone/>
            </a:pPr>
            <a:r>
              <a:rPr lang="en" sz="2000" dirty="0">
                <a:latin typeface="Avenir Book" panose="02000503020000020003" pitchFamily="2" charset="0"/>
              </a:rPr>
              <a:t>Need a Free Meal?</a:t>
            </a:r>
            <a:r>
              <a:rPr lang="en" sz="2000" dirty="0">
                <a:solidFill>
                  <a:schemeClr val="dk2"/>
                </a:solidFill>
                <a:latin typeface="Avenir Book" panose="02000503020000020003" pitchFamily="2" charset="0"/>
              </a:rPr>
              <a:t> </a:t>
            </a:r>
          </a:p>
          <a:p>
            <a:pPr marL="0" lvl="0" indent="0" algn="l" rtl="0">
              <a:lnSpc>
                <a:spcPct val="115000"/>
              </a:lnSpc>
              <a:spcBef>
                <a:spcPts val="0"/>
              </a:spcBef>
              <a:spcAft>
                <a:spcPts val="0"/>
              </a:spcAft>
              <a:buNone/>
            </a:pPr>
            <a:r>
              <a:rPr lang="en" sz="1600" dirty="0">
                <a:solidFill>
                  <a:srgbClr val="38761D"/>
                </a:solidFill>
                <a:latin typeface="Avenir Book" panose="02000503020000020003" pitchFamily="2" charset="0"/>
              </a:rPr>
              <a:t>Visit Redwood City Boys &amp; Girls Club for Free Dinner</a:t>
            </a:r>
            <a:endParaRPr sz="1600" dirty="0">
              <a:solidFill>
                <a:srgbClr val="38761D"/>
              </a:solidFill>
              <a:latin typeface="Avenir Book" panose="02000503020000020003" pitchFamily="2" charset="0"/>
            </a:endParaRPr>
          </a:p>
          <a:p>
            <a:pPr marL="914400" lvl="1" indent="-323850" algn="l" rtl="0">
              <a:lnSpc>
                <a:spcPct val="115000"/>
              </a:lnSpc>
              <a:spcBef>
                <a:spcPts val="0"/>
              </a:spcBef>
              <a:spcAft>
                <a:spcPts val="1200"/>
              </a:spcAft>
              <a:buClr>
                <a:schemeClr val="dk1"/>
              </a:buClr>
              <a:buSzPts val="1500"/>
              <a:buChar char="○"/>
            </a:pPr>
            <a:r>
              <a:rPr lang="en" sz="1600" dirty="0">
                <a:solidFill>
                  <a:srgbClr val="666666"/>
                </a:solidFill>
                <a:latin typeface="Avenir Book" panose="02000503020000020003" pitchFamily="2" charset="0"/>
              </a:rPr>
              <a:t>1109 Hilton St. / M-F, 6pm - 7pm</a:t>
            </a:r>
            <a:endParaRPr sz="1600" dirty="0">
              <a:solidFill>
                <a:srgbClr val="666666"/>
              </a:solidFill>
              <a:latin typeface="Avenir Book" panose="02000503020000020003" pitchFamily="2" charset="0"/>
            </a:endParaRPr>
          </a:p>
          <a:p>
            <a:pPr lvl="0">
              <a:lnSpc>
                <a:spcPct val="115000"/>
              </a:lnSpc>
            </a:pPr>
            <a:r>
              <a:rPr lang="en-US" sz="2000" dirty="0">
                <a:latin typeface="Avenir Book" panose="02000503020000020003" pitchFamily="2" charset="0"/>
              </a:rPr>
              <a:t>Need a Bagged Lunch?</a:t>
            </a:r>
            <a:r>
              <a:rPr lang="en-US" sz="2000" dirty="0">
                <a:solidFill>
                  <a:schemeClr val="dk2"/>
                </a:solidFill>
                <a:latin typeface="Avenir Book" panose="02000503020000020003" pitchFamily="2" charset="0"/>
              </a:rPr>
              <a:t> </a:t>
            </a:r>
          </a:p>
          <a:p>
            <a:pPr lvl="0">
              <a:lnSpc>
                <a:spcPct val="115000"/>
              </a:lnSpc>
            </a:pPr>
            <a:r>
              <a:rPr lang="en-US" sz="1600" dirty="0">
                <a:solidFill>
                  <a:srgbClr val="38761D"/>
                </a:solidFill>
                <a:latin typeface="Avenir Book" panose="02000503020000020003" pitchFamily="2" charset="0"/>
              </a:rPr>
              <a:t>Visit Padua Dining Room for Bagged Lunch</a:t>
            </a:r>
          </a:p>
          <a:p>
            <a:pPr marL="914400" lvl="1" indent="-323850">
              <a:lnSpc>
                <a:spcPct val="115000"/>
              </a:lnSpc>
              <a:buClr>
                <a:schemeClr val="dk1"/>
              </a:buClr>
              <a:buSzPts val="1500"/>
              <a:buChar char="○"/>
            </a:pPr>
            <a:r>
              <a:rPr lang="en-US" sz="1600" dirty="0">
                <a:solidFill>
                  <a:srgbClr val="666666"/>
                </a:solidFill>
                <a:latin typeface="Avenir Book" panose="02000503020000020003" pitchFamily="2" charset="0"/>
              </a:rPr>
              <a:t>3500 Middlefield Rd. / M-Sat, 11am - 1pm</a:t>
            </a:r>
          </a:p>
          <a:p>
            <a:pPr marL="0" lvl="0" indent="0" algn="l" rtl="0">
              <a:lnSpc>
                <a:spcPct val="115000"/>
              </a:lnSpc>
              <a:spcBef>
                <a:spcPts val="0"/>
              </a:spcBef>
              <a:spcAft>
                <a:spcPts val="800"/>
              </a:spcAft>
              <a:buNone/>
            </a:pPr>
            <a:endParaRPr sz="1800" dirty="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86" name="Google Shape;86;p16"/>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87" name="Google Shape;87;p16"/>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Nuestra </a:t>
            </a:r>
            <a:r>
              <a:rPr lang="en-US" sz="2800" b="1" dirty="0" err="1">
                <a:solidFill>
                  <a:srgbClr val="FFFFFF"/>
                </a:solidFill>
              </a:rPr>
              <a:t>Communidad</a:t>
            </a:r>
            <a:endParaRPr sz="2800" b="1" dirty="0">
              <a:solidFill>
                <a:srgbClr val="FFFFFF"/>
              </a:solidFill>
            </a:endParaRPr>
          </a:p>
          <a:p>
            <a:pPr marL="0" lvl="0" indent="0" algn="l" rtl="0">
              <a:spcBef>
                <a:spcPts val="0"/>
              </a:spcBef>
              <a:spcAft>
                <a:spcPts val="0"/>
              </a:spcAft>
              <a:buNone/>
            </a:pPr>
            <a:endParaRPr sz="2400" dirty="0"/>
          </a:p>
        </p:txBody>
      </p:sp>
      <p:pic>
        <p:nvPicPr>
          <p:cNvPr id="2" name="Picture 1">
            <a:extLst>
              <a:ext uri="{FF2B5EF4-FFF2-40B4-BE49-F238E27FC236}">
                <a16:creationId xmlns:a16="http://schemas.microsoft.com/office/drawing/2014/main" id="{3A6AA7F6-DD79-5542-B8B6-0083338B16FA}"/>
              </a:ext>
            </a:extLst>
          </p:cNvPr>
          <p:cNvPicPr>
            <a:picLocks noChangeAspect="1"/>
          </p:cNvPicPr>
          <p:nvPr/>
        </p:nvPicPr>
        <p:blipFill>
          <a:blip r:embed="rId4"/>
          <a:stretch>
            <a:fillRect/>
          </a:stretch>
        </p:blipFill>
        <p:spPr>
          <a:xfrm>
            <a:off x="5548661" y="1597500"/>
            <a:ext cx="2971800" cy="2971800"/>
          </a:xfrm>
          <a:prstGeom prst="rect">
            <a:avLst/>
          </a:prstGeom>
        </p:spPr>
      </p:pic>
      <p:sp>
        <p:nvSpPr>
          <p:cNvPr id="10" name="Google Shape;64;p14">
            <a:extLst>
              <a:ext uri="{FF2B5EF4-FFF2-40B4-BE49-F238E27FC236}">
                <a16:creationId xmlns:a16="http://schemas.microsoft.com/office/drawing/2014/main" id="{CB1CFFBF-8956-EA45-973C-BCA7231A948D}"/>
              </a:ext>
            </a:extLst>
          </p:cNvPr>
          <p:cNvSpPr txBox="1">
            <a:spLocks/>
          </p:cNvSpPr>
          <p:nvPr/>
        </p:nvSpPr>
        <p:spPr>
          <a:xfrm>
            <a:off x="192950" y="2084183"/>
            <a:ext cx="5147100" cy="1347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sz="2400" b="1" dirty="0">
                <a:solidFill>
                  <a:srgbClr val="000000"/>
                </a:solidFill>
                <a:latin typeface="Avenir Heavy" panose="02000503020000020003" pitchFamily="2" charset="0"/>
              </a:rPr>
              <a:t>Dr. Manuel Alejandro Pérez</a:t>
            </a:r>
          </a:p>
          <a:p>
            <a:pPr marL="0" indent="0" algn="ctr">
              <a:spcBef>
                <a:spcPts val="600"/>
              </a:spcBef>
              <a:buFont typeface="Arial"/>
              <a:buNone/>
            </a:pPr>
            <a:r>
              <a:rPr lang="en-US" sz="2000" dirty="0">
                <a:solidFill>
                  <a:schemeClr val="tx1">
                    <a:lumMod val="50000"/>
                    <a:lumOff val="50000"/>
                  </a:schemeClr>
                </a:solidFill>
                <a:latin typeface="Avenir Medium" panose="02000503020000020003" pitchFamily="2" charset="0"/>
              </a:rPr>
              <a:t>Vice President, Student Services</a:t>
            </a:r>
          </a:p>
          <a:p>
            <a:pPr marL="0" indent="0" algn="ctr">
              <a:buFont typeface="Arial"/>
              <a:buNone/>
            </a:pPr>
            <a:r>
              <a:rPr lang="en-US" sz="2000" dirty="0">
                <a:solidFill>
                  <a:schemeClr val="tx1">
                    <a:lumMod val="50000"/>
                    <a:lumOff val="50000"/>
                  </a:schemeClr>
                </a:solidFill>
                <a:latin typeface="Avenir Medium" panose="02000503020000020003" pitchFamily="2" charset="0"/>
              </a:rPr>
              <a:t>Cañada College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62" name="Google Shape;262;p38"/>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63" name="Google Shape;263;p38"/>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rPr>
              <a:t>Community Legal &amp; Health Services</a:t>
            </a: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l" rtl="0">
              <a:spcBef>
                <a:spcPts val="0"/>
              </a:spcBef>
              <a:spcAft>
                <a:spcPts val="0"/>
              </a:spcAft>
              <a:buNone/>
            </a:pPr>
            <a:endParaRPr sz="2400"/>
          </a:p>
        </p:txBody>
      </p:sp>
      <p:sp>
        <p:nvSpPr>
          <p:cNvPr id="264" name="Google Shape;264;p38"/>
          <p:cNvSpPr txBox="1"/>
          <p:nvPr/>
        </p:nvSpPr>
        <p:spPr>
          <a:xfrm>
            <a:off x="311699" y="1410275"/>
            <a:ext cx="8419705" cy="33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tx1"/>
                </a:solidFill>
                <a:latin typeface="Avenir Medium" panose="02000503020000020003" pitchFamily="2" charset="0"/>
              </a:rPr>
              <a:t>Catholic Charities</a:t>
            </a:r>
            <a:endParaRPr sz="2200" dirty="0">
              <a:solidFill>
                <a:schemeClr val="tx1"/>
              </a:solidFill>
              <a:latin typeface="Avenir Medium" panose="02000503020000020003" pitchFamily="2" charset="0"/>
            </a:endParaRPr>
          </a:p>
          <a:p>
            <a:pPr marL="685800" lvl="1" indent="-336550" algn="l" rtl="0">
              <a:spcBef>
                <a:spcPts val="800"/>
              </a:spcBef>
              <a:spcAft>
                <a:spcPts val="0"/>
              </a:spcAft>
              <a:buClr>
                <a:srgbClr val="000000"/>
              </a:buClr>
              <a:buSzPts val="1700"/>
              <a:buChar char="○"/>
            </a:pPr>
            <a:r>
              <a:rPr lang="en" sz="1800" dirty="0">
                <a:latin typeface="Avenir Book" panose="02000503020000020003" pitchFamily="2" charset="0"/>
              </a:rPr>
              <a:t>Legal Assistance by Zoom or Phone Call Appointments</a:t>
            </a:r>
            <a:endParaRPr sz="1800" dirty="0">
              <a:latin typeface="Avenir Book" panose="02000503020000020003" pitchFamily="2" charset="0"/>
            </a:endParaRPr>
          </a:p>
          <a:p>
            <a:pPr marL="685800" lvl="1" indent="-336550" algn="l" rtl="0">
              <a:spcBef>
                <a:spcPts val="0"/>
              </a:spcBef>
              <a:spcAft>
                <a:spcPts val="0"/>
              </a:spcAft>
              <a:buClr>
                <a:srgbClr val="000000"/>
              </a:buClr>
              <a:buSzPts val="1700"/>
              <a:buChar char="○"/>
            </a:pPr>
            <a:r>
              <a:rPr lang="en" sz="1800" dirty="0">
                <a:latin typeface="Avenir Book" panose="02000503020000020003" pitchFamily="2" charset="0"/>
              </a:rPr>
              <a:t>DACA Renewals, Immigration, Housing &amp; Homelessness, Children Services, Aging Support Services</a:t>
            </a:r>
            <a:endParaRPr sz="1800" dirty="0">
              <a:latin typeface="Avenir Book" panose="02000503020000020003" pitchFamily="2" charset="0"/>
            </a:endParaRPr>
          </a:p>
          <a:p>
            <a:pPr marL="0" lvl="0" indent="0" algn="l" rtl="0">
              <a:lnSpc>
                <a:spcPct val="115000"/>
              </a:lnSpc>
              <a:spcBef>
                <a:spcPts val="800"/>
              </a:spcBef>
              <a:spcAft>
                <a:spcPts val="0"/>
              </a:spcAft>
              <a:buNone/>
            </a:pPr>
            <a:r>
              <a:rPr lang="en" sz="2200" dirty="0">
                <a:solidFill>
                  <a:schemeClr val="tx1"/>
                </a:solidFill>
                <a:latin typeface="Avenir Medium" panose="02000503020000020003" pitchFamily="2" charset="0"/>
              </a:rPr>
              <a:t>Legal Aid Society of San Mateo County</a:t>
            </a:r>
            <a:endParaRPr sz="2200" dirty="0">
              <a:solidFill>
                <a:schemeClr val="tx1"/>
              </a:solidFill>
              <a:latin typeface="Avenir Medium" panose="02000503020000020003" pitchFamily="2" charset="0"/>
            </a:endParaRPr>
          </a:p>
          <a:p>
            <a:pPr marL="685800" lvl="1" indent="-342900" algn="l" rtl="0">
              <a:spcBef>
                <a:spcPts val="800"/>
              </a:spcBef>
              <a:spcAft>
                <a:spcPts val="0"/>
              </a:spcAft>
              <a:buClr>
                <a:srgbClr val="000000"/>
              </a:buClr>
              <a:buSzPts val="1800"/>
              <a:buChar char="○"/>
            </a:pPr>
            <a:r>
              <a:rPr lang="en" sz="1800" dirty="0">
                <a:latin typeface="Avenir Book" panose="02000503020000020003" pitchFamily="2" charset="0"/>
              </a:rPr>
              <a:t>Legal Assistance by Zoom or Phone Call Appointments</a:t>
            </a:r>
            <a:endParaRPr sz="1800" dirty="0">
              <a:latin typeface="Avenir Book" panose="02000503020000020003" pitchFamily="2" charset="0"/>
            </a:endParaRPr>
          </a:p>
          <a:p>
            <a:pPr marL="685800" lvl="1" indent="-342900" algn="l" rtl="0">
              <a:spcBef>
                <a:spcPts val="0"/>
              </a:spcBef>
              <a:spcAft>
                <a:spcPts val="0"/>
              </a:spcAft>
              <a:buClr>
                <a:srgbClr val="000000"/>
              </a:buClr>
              <a:buSzPts val="1800"/>
              <a:buChar char="○"/>
            </a:pPr>
            <a:r>
              <a:rPr lang="en" sz="1800" dirty="0">
                <a:latin typeface="Avenir Book" panose="02000503020000020003" pitchFamily="2" charset="0"/>
              </a:rPr>
              <a:t>Immigration, Housing, Health Care, Domestic Violence Survivor Support</a:t>
            </a:r>
            <a:endParaRPr sz="2200" dirty="0">
              <a:latin typeface="Avenir Book" panose="02000503020000020003" pitchFamily="2" charset="0"/>
            </a:endParaRPr>
          </a:p>
          <a:p>
            <a:pPr marL="0" lvl="0" indent="0" algn="l" rtl="0">
              <a:lnSpc>
                <a:spcPct val="115000"/>
              </a:lnSpc>
              <a:spcBef>
                <a:spcPts val="800"/>
              </a:spcBef>
              <a:spcAft>
                <a:spcPts val="800"/>
              </a:spcAft>
              <a:buNone/>
            </a:pPr>
            <a:endParaRPr sz="1800" dirty="0">
              <a:solidFill>
                <a:schemeClr val="dk2"/>
              </a:solidFill>
            </a:endParaRPr>
          </a:p>
        </p:txBody>
      </p:sp>
      <p:pic>
        <p:nvPicPr>
          <p:cNvPr id="265" name="Google Shape;265;p38"/>
          <p:cNvPicPr preferRelativeResize="0"/>
          <p:nvPr/>
        </p:nvPicPr>
        <p:blipFill>
          <a:blip r:embed="rId4">
            <a:alphaModFix/>
          </a:blip>
          <a:stretch>
            <a:fillRect/>
          </a:stretch>
        </p:blipFill>
        <p:spPr>
          <a:xfrm>
            <a:off x="1883586" y="3792575"/>
            <a:ext cx="1219300" cy="1219300"/>
          </a:xfrm>
          <a:prstGeom prst="rect">
            <a:avLst/>
          </a:prstGeom>
          <a:noFill/>
          <a:ln>
            <a:noFill/>
          </a:ln>
        </p:spPr>
      </p:pic>
      <p:pic>
        <p:nvPicPr>
          <p:cNvPr id="266" name="Google Shape;266;p38"/>
          <p:cNvPicPr preferRelativeResize="0"/>
          <p:nvPr/>
        </p:nvPicPr>
        <p:blipFill>
          <a:blip r:embed="rId5">
            <a:alphaModFix/>
          </a:blip>
          <a:stretch>
            <a:fillRect/>
          </a:stretch>
        </p:blipFill>
        <p:spPr>
          <a:xfrm>
            <a:off x="4951142" y="4384675"/>
            <a:ext cx="2144900" cy="369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94" name="Google Shape;94;p17"/>
          <p:cNvSpPr txBox="1">
            <a:spLocks noGrp="1"/>
          </p:cNvSpPr>
          <p:nvPr>
            <p:ph type="body" idx="1"/>
          </p:nvPr>
        </p:nvSpPr>
        <p:spPr>
          <a:xfrm>
            <a:off x="581891" y="1748461"/>
            <a:ext cx="7583893" cy="2906666"/>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800"/>
              <a:buNone/>
            </a:pPr>
            <a:r>
              <a:rPr lang="en" sz="2400" dirty="0">
                <a:solidFill>
                  <a:schemeClr val="dk1"/>
                </a:solidFill>
                <a:latin typeface="Avenir Book" panose="02000503020000020003" pitchFamily="2" charset="0"/>
              </a:rPr>
              <a:t>I understand the challenges facing undocumented students face that would cause them to drop a class.</a:t>
            </a:r>
          </a:p>
          <a:p>
            <a:pPr marL="114300" lvl="0" indent="0" algn="l" rtl="0">
              <a:spcBef>
                <a:spcPts val="800"/>
              </a:spcBef>
              <a:spcAft>
                <a:spcPts val="0"/>
              </a:spcAft>
              <a:buClr>
                <a:schemeClr val="dk1"/>
              </a:buClr>
              <a:buSzPts val="1800"/>
              <a:buNone/>
            </a:pPr>
            <a:endParaRPr lang="en" sz="2000" dirty="0">
              <a:solidFill>
                <a:schemeClr val="dk1"/>
              </a:solidFill>
              <a:latin typeface="Avenir Book" panose="02000503020000020003" pitchFamily="2" charset="0"/>
            </a:endParaRPr>
          </a:p>
          <a:p>
            <a:pPr indent="0">
              <a:buNone/>
            </a:pPr>
            <a:r>
              <a:rPr lang="en-US" b="1" dirty="0">
                <a:solidFill>
                  <a:schemeClr val="accent1">
                    <a:lumMod val="50000"/>
                  </a:schemeClr>
                </a:solidFill>
                <a:latin typeface="Avenir Book" panose="02000503020000020003" pitchFamily="2" charset="0"/>
              </a:rPr>
              <a:t>Please respond using a scale of 1-5.</a:t>
            </a:r>
          </a:p>
          <a:p>
            <a:pPr indent="0">
              <a:spcBef>
                <a:spcPts val="800"/>
              </a:spcBef>
              <a:buNone/>
            </a:pPr>
            <a:r>
              <a:rPr lang="en-US" i="1" dirty="0">
                <a:solidFill>
                  <a:schemeClr val="bg2"/>
                </a:solidFill>
                <a:latin typeface="Avenir Book" panose="02000503020000020003" pitchFamily="2" charset="0"/>
              </a:rPr>
              <a:t>(1 = not at all comfortable, 5 = extremely comfortable)</a:t>
            </a:r>
            <a:endParaRPr i="1" dirty="0">
              <a:solidFill>
                <a:schemeClr val="bg2"/>
              </a:solidFill>
              <a:latin typeface="Avenir Book" panose="02000503020000020003" pitchFamily="2" charset="0"/>
            </a:endParaRPr>
          </a:p>
        </p:txBody>
      </p:sp>
      <p:pic>
        <p:nvPicPr>
          <p:cNvPr id="95" name="Google Shape;95;p17"/>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96" name="Google Shape;96;p17"/>
          <p:cNvSpPr txBox="1"/>
          <p:nvPr/>
        </p:nvSpPr>
        <p:spPr>
          <a:xfrm>
            <a:off x="581891" y="289888"/>
            <a:ext cx="787333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bg1">
                    <a:lumMod val="85000"/>
                  </a:schemeClr>
                </a:solidFill>
              </a:rPr>
              <a:t>Poll Question #1: </a:t>
            </a:r>
            <a:r>
              <a:rPr lang="en-US" sz="2800" b="1" dirty="0">
                <a:solidFill>
                  <a:srgbClr val="FFFFFF"/>
                </a:solidFill>
              </a:rPr>
              <a:t>Understanding Challenges…</a:t>
            </a:r>
            <a:endParaRPr sz="2800" b="1" dirty="0">
              <a:solidFill>
                <a:srgbClr val="FFFFFF"/>
              </a:solidFill>
            </a:endParaRPr>
          </a:p>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061532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94" name="Google Shape;94;p17"/>
          <p:cNvSpPr txBox="1">
            <a:spLocks noGrp="1"/>
          </p:cNvSpPr>
          <p:nvPr>
            <p:ph type="body" idx="1"/>
          </p:nvPr>
        </p:nvSpPr>
        <p:spPr>
          <a:xfrm>
            <a:off x="581891" y="1748461"/>
            <a:ext cx="7583893" cy="2906666"/>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800"/>
              <a:buNone/>
            </a:pPr>
            <a:r>
              <a:rPr lang="en" sz="2400" dirty="0">
                <a:solidFill>
                  <a:schemeClr val="dk1"/>
                </a:solidFill>
                <a:latin typeface="Avenir Book" panose="02000503020000020003" pitchFamily="2" charset="0"/>
              </a:rPr>
              <a:t>I know where to find resources for </a:t>
            </a:r>
            <a:br>
              <a:rPr lang="en" sz="2400" dirty="0">
                <a:solidFill>
                  <a:schemeClr val="dk1"/>
                </a:solidFill>
                <a:latin typeface="Avenir Book" panose="02000503020000020003" pitchFamily="2" charset="0"/>
              </a:rPr>
            </a:br>
            <a:r>
              <a:rPr lang="en" sz="2400" dirty="0">
                <a:solidFill>
                  <a:schemeClr val="dk1"/>
                </a:solidFill>
                <a:latin typeface="Avenir Book" panose="02000503020000020003" pitchFamily="2" charset="0"/>
              </a:rPr>
              <a:t>Undocumented students</a:t>
            </a:r>
          </a:p>
          <a:p>
            <a:pPr marL="114300" lvl="0" indent="0" algn="l" rtl="0">
              <a:spcBef>
                <a:spcPts val="800"/>
              </a:spcBef>
              <a:spcAft>
                <a:spcPts val="0"/>
              </a:spcAft>
              <a:buClr>
                <a:schemeClr val="dk1"/>
              </a:buClr>
              <a:buSzPts val="1800"/>
              <a:buNone/>
            </a:pPr>
            <a:endParaRPr lang="en" sz="2000" dirty="0">
              <a:solidFill>
                <a:schemeClr val="dk1"/>
              </a:solidFill>
              <a:latin typeface="Avenir Book" panose="02000503020000020003" pitchFamily="2" charset="0"/>
            </a:endParaRPr>
          </a:p>
          <a:p>
            <a:pPr indent="0">
              <a:buNone/>
            </a:pPr>
            <a:r>
              <a:rPr lang="en-US" b="1" dirty="0">
                <a:solidFill>
                  <a:schemeClr val="accent1">
                    <a:lumMod val="50000"/>
                  </a:schemeClr>
                </a:solidFill>
                <a:latin typeface="Avenir Book" panose="02000503020000020003" pitchFamily="2" charset="0"/>
              </a:rPr>
              <a:t>Please respond using a scale of 1-5.</a:t>
            </a:r>
          </a:p>
          <a:p>
            <a:pPr indent="0">
              <a:spcBef>
                <a:spcPts val="800"/>
              </a:spcBef>
              <a:buNone/>
            </a:pPr>
            <a:r>
              <a:rPr lang="en-US" i="1" dirty="0">
                <a:solidFill>
                  <a:schemeClr val="bg2"/>
                </a:solidFill>
                <a:latin typeface="Avenir Book" panose="02000503020000020003" pitchFamily="2" charset="0"/>
              </a:rPr>
              <a:t>(1 = not at all comfortable, 5 = extremely comfortable)</a:t>
            </a:r>
            <a:endParaRPr i="1" dirty="0">
              <a:solidFill>
                <a:schemeClr val="bg2"/>
              </a:solidFill>
              <a:latin typeface="Avenir Book" panose="02000503020000020003" pitchFamily="2" charset="0"/>
            </a:endParaRPr>
          </a:p>
        </p:txBody>
      </p:sp>
      <p:pic>
        <p:nvPicPr>
          <p:cNvPr id="95" name="Google Shape;95;p17"/>
          <p:cNvPicPr preferRelativeResize="0"/>
          <p:nvPr/>
        </p:nvPicPr>
        <p:blipFill rotWithShape="1">
          <a:blip r:embed="rId3">
            <a:alphaModFix/>
          </a:blip>
          <a:srcRect/>
          <a:stretch/>
        </p:blipFill>
        <p:spPr>
          <a:xfrm>
            <a:off x="0" y="0"/>
            <a:ext cx="9144000" cy="1152475"/>
          </a:xfrm>
          <a:prstGeom prst="rect">
            <a:avLst/>
          </a:prstGeom>
          <a:solidFill>
            <a:schemeClr val="lt1"/>
          </a:solidFill>
          <a:ln w="9525" cap="flat" cmpd="sng">
            <a:solidFill>
              <a:srgbClr val="274E13"/>
            </a:solidFill>
            <a:prstDash val="solid"/>
            <a:round/>
            <a:headEnd type="none" w="sm" len="sm"/>
            <a:tailEnd type="none" w="sm" len="sm"/>
          </a:ln>
        </p:spPr>
      </p:pic>
      <p:sp>
        <p:nvSpPr>
          <p:cNvPr id="96" name="Google Shape;96;p17"/>
          <p:cNvSpPr txBox="1"/>
          <p:nvPr/>
        </p:nvSpPr>
        <p:spPr>
          <a:xfrm>
            <a:off x="581891" y="289888"/>
            <a:ext cx="787333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bg1">
                    <a:lumMod val="85000"/>
                  </a:schemeClr>
                </a:solidFill>
              </a:rPr>
              <a:t>Poll Question #2: </a:t>
            </a:r>
            <a:r>
              <a:rPr lang="en-US" sz="2800" b="1" dirty="0">
                <a:solidFill>
                  <a:srgbClr val="FFFFFF"/>
                </a:solidFill>
              </a:rPr>
              <a:t>Finding Resources…</a:t>
            </a:r>
            <a:endParaRPr sz="2800" b="1" dirty="0">
              <a:solidFill>
                <a:srgbClr val="FFFFFF"/>
              </a:solidFill>
            </a:endParaRPr>
          </a:p>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006101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B230-D177-D243-8D3A-AB82DC0086AB}"/>
              </a:ext>
            </a:extLst>
          </p:cNvPr>
          <p:cNvSpPr>
            <a:spLocks noGrp="1"/>
          </p:cNvSpPr>
          <p:nvPr>
            <p:ph type="title"/>
          </p:nvPr>
        </p:nvSpPr>
        <p:spPr/>
        <p:txBody>
          <a:bodyPr/>
          <a:lstStyle/>
          <a:p>
            <a:pPr algn="ctr"/>
            <a:r>
              <a:rPr lang="en" b="1" dirty="0">
                <a:solidFill>
                  <a:srgbClr val="274E13"/>
                </a:solidFill>
              </a:rPr>
              <a:t>Summary</a:t>
            </a:r>
            <a:endParaRPr lang="en-US" dirty="0"/>
          </a:p>
        </p:txBody>
      </p:sp>
      <p:sp>
        <p:nvSpPr>
          <p:cNvPr id="3" name="Text Placeholder 2">
            <a:extLst>
              <a:ext uri="{FF2B5EF4-FFF2-40B4-BE49-F238E27FC236}">
                <a16:creationId xmlns:a16="http://schemas.microsoft.com/office/drawing/2014/main" id="{AA79211A-3ACB-AE40-AF64-36916D2A590C}"/>
              </a:ext>
            </a:extLst>
          </p:cNvPr>
          <p:cNvSpPr>
            <a:spLocks noGrp="1"/>
          </p:cNvSpPr>
          <p:nvPr>
            <p:ph type="body" idx="1"/>
          </p:nvPr>
        </p:nvSpPr>
        <p:spPr/>
        <p:txBody>
          <a:bodyPr/>
          <a:lstStyle/>
          <a:p>
            <a:r>
              <a:rPr lang="en-US" sz="2200" dirty="0">
                <a:solidFill>
                  <a:schemeClr val="tx1"/>
                </a:solidFill>
              </a:rPr>
              <a:t>Questions and Answers</a:t>
            </a:r>
          </a:p>
          <a:p>
            <a:r>
              <a:rPr lang="en-US" sz="2200" dirty="0">
                <a:solidFill>
                  <a:schemeClr val="tx1"/>
                </a:solidFill>
              </a:rPr>
              <a:t>Thank you!</a:t>
            </a:r>
          </a:p>
          <a:p>
            <a:endParaRPr lang="en-US" dirty="0"/>
          </a:p>
        </p:txBody>
      </p:sp>
    </p:spTree>
    <p:extLst>
      <p:ext uri="{BB962C8B-B14F-4D97-AF65-F5344CB8AC3E}">
        <p14:creationId xmlns:p14="http://schemas.microsoft.com/office/powerpoint/2010/main" val="3005684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286" name="Google Shape;286;p41"/>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287" name="Google Shape;287;p41"/>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rPr>
              <a:t>How to Contact Us</a:t>
            </a:r>
            <a:endParaRPr sz="2800" b="1">
              <a:solidFill>
                <a:srgbClr val="FFFFFF"/>
              </a:solidFill>
            </a:endParaRPr>
          </a:p>
          <a:p>
            <a:pPr marL="0" lvl="0" indent="0" algn="ctr" rtl="0">
              <a:spcBef>
                <a:spcPts val="0"/>
              </a:spcBef>
              <a:spcAft>
                <a:spcPts val="0"/>
              </a:spcAft>
              <a:buNone/>
            </a:pPr>
            <a:endParaRPr sz="2800" b="1">
              <a:solidFill>
                <a:srgbClr val="FFFFFF"/>
              </a:solidFill>
            </a:endParaRPr>
          </a:p>
          <a:p>
            <a:pPr marL="0" lvl="0" indent="0" algn="l" rtl="0">
              <a:spcBef>
                <a:spcPts val="0"/>
              </a:spcBef>
              <a:spcAft>
                <a:spcPts val="0"/>
              </a:spcAft>
              <a:buNone/>
            </a:pPr>
            <a:endParaRPr sz="2400"/>
          </a:p>
        </p:txBody>
      </p:sp>
      <p:sp>
        <p:nvSpPr>
          <p:cNvPr id="288" name="Google Shape;288;p41"/>
          <p:cNvSpPr txBox="1"/>
          <p:nvPr/>
        </p:nvSpPr>
        <p:spPr>
          <a:xfrm>
            <a:off x="311700" y="1462750"/>
            <a:ext cx="3925764" cy="3343800"/>
          </a:xfrm>
          <a:prstGeom prst="rect">
            <a:avLst/>
          </a:prstGeom>
          <a:noFill/>
          <a:ln>
            <a:noFill/>
          </a:ln>
        </p:spPr>
        <p:txBody>
          <a:bodyPr spcFirstLastPara="1" wrap="square" lIns="91425" tIns="91425" rIns="91425" bIns="91425" anchor="t" anchorCtr="0">
            <a:noAutofit/>
          </a:bodyPr>
          <a:lstStyle/>
          <a:p>
            <a:pPr lvl="0" algn="ctr" rtl="0">
              <a:lnSpc>
                <a:spcPct val="115000"/>
              </a:lnSpc>
              <a:spcBef>
                <a:spcPts val="0"/>
              </a:spcBef>
              <a:spcAft>
                <a:spcPts val="1200"/>
              </a:spcAft>
            </a:pPr>
            <a:r>
              <a:rPr lang="en" sz="2000" dirty="0">
                <a:solidFill>
                  <a:schemeClr val="tx1"/>
                </a:solidFill>
                <a:latin typeface="Avenir Medium" panose="02000503020000020003" pitchFamily="2" charset="0"/>
              </a:rPr>
              <a:t>Saul Miranda</a:t>
            </a:r>
          </a:p>
          <a:p>
            <a:pPr lvl="0" algn="ctr" rtl="0">
              <a:lnSpc>
                <a:spcPct val="115000"/>
              </a:lnSpc>
              <a:spcBef>
                <a:spcPts val="0"/>
              </a:spcBef>
              <a:spcAft>
                <a:spcPts val="0"/>
              </a:spcAft>
            </a:pPr>
            <a:r>
              <a:rPr lang="en" sz="1800" dirty="0">
                <a:solidFill>
                  <a:schemeClr val="tx1"/>
                </a:solidFill>
                <a:latin typeface="Avenir Book" panose="02000503020000020003" pitchFamily="2" charset="0"/>
              </a:rPr>
              <a:t>Program Services Coordinator</a:t>
            </a:r>
          </a:p>
          <a:p>
            <a:pPr lvl="0" algn="ctr" rtl="0">
              <a:lnSpc>
                <a:spcPct val="115000"/>
              </a:lnSpc>
              <a:spcBef>
                <a:spcPts val="0"/>
              </a:spcBef>
              <a:spcAft>
                <a:spcPts val="1200"/>
              </a:spcAft>
            </a:pPr>
            <a:r>
              <a:rPr lang="en" sz="1800" dirty="0">
                <a:solidFill>
                  <a:schemeClr val="tx1"/>
                </a:solidFill>
                <a:latin typeface="Avenir Book" panose="02000503020000020003" pitchFamily="2" charset="0"/>
              </a:rPr>
              <a:t>Dream Center</a:t>
            </a:r>
          </a:p>
          <a:p>
            <a:pPr lvl="0" algn="ctr" rtl="0">
              <a:lnSpc>
                <a:spcPct val="115000"/>
              </a:lnSpc>
              <a:spcBef>
                <a:spcPts val="0"/>
              </a:spcBef>
              <a:spcAft>
                <a:spcPts val="0"/>
              </a:spcAft>
            </a:pPr>
            <a:r>
              <a:rPr lang="en" sz="1800" dirty="0">
                <a:solidFill>
                  <a:srgbClr val="0070C0"/>
                </a:solidFill>
                <a:latin typeface="Avenir Book" panose="02000503020000020003" pitchFamily="2" charset="0"/>
                <a:hlinkClick r:id="rId4">
                  <a:extLst>
                    <a:ext uri="{A12FA001-AC4F-418D-AE19-62706E023703}">
                      <ahyp:hlinkClr xmlns:ahyp="http://schemas.microsoft.com/office/drawing/2018/hyperlinkcolor" val="tx"/>
                    </a:ext>
                  </a:extLst>
                </a:hlinkClick>
              </a:rPr>
              <a:t>mirandas@smccd.edu</a:t>
            </a:r>
            <a:endParaRPr lang="en" sz="1800" dirty="0">
              <a:solidFill>
                <a:srgbClr val="0070C0"/>
              </a:solidFill>
              <a:latin typeface="Avenir Book" panose="02000503020000020003" pitchFamily="2" charset="0"/>
            </a:endParaRPr>
          </a:p>
          <a:p>
            <a:pPr lvl="0" algn="ctr" rtl="0">
              <a:lnSpc>
                <a:spcPct val="115000"/>
              </a:lnSpc>
              <a:spcBef>
                <a:spcPts val="0"/>
              </a:spcBef>
              <a:spcAft>
                <a:spcPts val="1200"/>
              </a:spcAft>
            </a:pPr>
            <a:r>
              <a:rPr lang="en" sz="1800" dirty="0">
                <a:solidFill>
                  <a:schemeClr val="tx1"/>
                </a:solidFill>
                <a:latin typeface="Avenir Book" panose="02000503020000020003" pitchFamily="2" charset="0"/>
              </a:rPr>
              <a:t>650-306-3466</a:t>
            </a:r>
          </a:p>
          <a:p>
            <a:pPr lvl="0" algn="ctr" rtl="0">
              <a:lnSpc>
                <a:spcPct val="115000"/>
              </a:lnSpc>
              <a:spcBef>
                <a:spcPts val="0"/>
              </a:spcBef>
              <a:spcAft>
                <a:spcPts val="0"/>
              </a:spcAft>
            </a:pPr>
            <a:r>
              <a:rPr lang="en-US" sz="1800" dirty="0">
                <a:solidFill>
                  <a:schemeClr val="tx1"/>
                </a:solidFill>
                <a:latin typeface="Avenir Book" panose="02000503020000020003" pitchFamily="2" charset="0"/>
              </a:rPr>
              <a:t>c</a:t>
            </a:r>
            <a:r>
              <a:rPr lang="en" sz="1800" dirty="0" err="1">
                <a:solidFill>
                  <a:schemeClr val="tx1"/>
                </a:solidFill>
                <a:latin typeface="Avenir Book" panose="02000503020000020003" pitchFamily="2" charset="0"/>
              </a:rPr>
              <a:t>anadacollege.edu</a:t>
            </a:r>
            <a:r>
              <a:rPr lang="en" sz="1800" dirty="0">
                <a:solidFill>
                  <a:schemeClr val="tx1"/>
                </a:solidFill>
                <a:latin typeface="Avenir Book" panose="02000503020000020003" pitchFamily="2" charset="0"/>
              </a:rPr>
              <a:t>/dreamers</a:t>
            </a:r>
            <a:endParaRPr sz="1800" dirty="0">
              <a:solidFill>
                <a:schemeClr val="tx1"/>
              </a:solidFill>
              <a:latin typeface="Avenir Book" panose="02000503020000020003" pitchFamily="2" charset="0"/>
            </a:endParaRPr>
          </a:p>
          <a:p>
            <a:pPr marL="0" lvl="0" indent="0" algn="ctr" rtl="0">
              <a:lnSpc>
                <a:spcPct val="115000"/>
              </a:lnSpc>
              <a:spcBef>
                <a:spcPts val="800"/>
              </a:spcBef>
              <a:spcAft>
                <a:spcPts val="0"/>
              </a:spcAft>
              <a:buNone/>
            </a:pPr>
            <a:endParaRPr lang="en" sz="800" dirty="0">
              <a:solidFill>
                <a:schemeClr val="tx1"/>
              </a:solidFill>
              <a:latin typeface="Avenir Book" panose="02000503020000020003" pitchFamily="2" charset="0"/>
            </a:endParaRPr>
          </a:p>
          <a:p>
            <a:pPr marL="0" lvl="0" indent="0" algn="ctr" rtl="0">
              <a:lnSpc>
                <a:spcPct val="115000"/>
              </a:lnSpc>
              <a:spcBef>
                <a:spcPts val="800"/>
              </a:spcBef>
              <a:spcAft>
                <a:spcPts val="0"/>
              </a:spcAft>
              <a:buNone/>
            </a:pPr>
            <a:r>
              <a:rPr lang="en" dirty="0">
                <a:solidFill>
                  <a:srgbClr val="008F00"/>
                </a:solidFill>
                <a:latin typeface="Avenir Book" panose="02000503020000020003" pitchFamily="2" charset="0"/>
              </a:rPr>
              <a:t> * Confidential Conversations *</a:t>
            </a:r>
            <a:endParaRPr dirty="0">
              <a:solidFill>
                <a:srgbClr val="008F00"/>
              </a:solidFill>
              <a:latin typeface="Avenir Book" panose="02000503020000020003" pitchFamily="2" charset="0"/>
            </a:endParaRPr>
          </a:p>
          <a:p>
            <a:pPr marL="0" lvl="0" indent="0" algn="l" rtl="0">
              <a:lnSpc>
                <a:spcPct val="115000"/>
              </a:lnSpc>
              <a:spcBef>
                <a:spcPts val="800"/>
              </a:spcBef>
              <a:spcAft>
                <a:spcPts val="0"/>
              </a:spcAft>
              <a:buNone/>
            </a:pPr>
            <a:endParaRPr sz="2200" dirty="0">
              <a:solidFill>
                <a:srgbClr val="38761D"/>
              </a:solidFill>
            </a:endParaRPr>
          </a:p>
          <a:p>
            <a:pPr marL="0" lvl="0" indent="0" algn="l" rtl="0">
              <a:lnSpc>
                <a:spcPct val="115000"/>
              </a:lnSpc>
              <a:spcBef>
                <a:spcPts val="800"/>
              </a:spcBef>
              <a:spcAft>
                <a:spcPts val="800"/>
              </a:spcAft>
              <a:buNone/>
            </a:pPr>
            <a:endParaRPr sz="1800" dirty="0">
              <a:solidFill>
                <a:schemeClr val="dk2"/>
              </a:solidFill>
            </a:endParaRPr>
          </a:p>
        </p:txBody>
      </p:sp>
      <p:pic>
        <p:nvPicPr>
          <p:cNvPr id="7" name="Google Shape;78;p15">
            <a:extLst>
              <a:ext uri="{FF2B5EF4-FFF2-40B4-BE49-F238E27FC236}">
                <a16:creationId xmlns:a16="http://schemas.microsoft.com/office/drawing/2014/main" id="{DEB8EAB8-3757-DB41-9B3E-CD9F6D1C826B}"/>
              </a:ext>
            </a:extLst>
          </p:cNvPr>
          <p:cNvPicPr preferRelativeResize="0"/>
          <p:nvPr/>
        </p:nvPicPr>
        <p:blipFill>
          <a:blip r:embed="rId5">
            <a:alphaModFix/>
          </a:blip>
          <a:stretch>
            <a:fillRect/>
          </a:stretch>
        </p:blipFill>
        <p:spPr>
          <a:xfrm>
            <a:off x="4572000" y="1796387"/>
            <a:ext cx="4171950" cy="267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85" name="Google Shape;85;p16"/>
          <p:cNvSpPr txBox="1">
            <a:spLocks noGrp="1"/>
          </p:cNvSpPr>
          <p:nvPr>
            <p:ph type="body" idx="1"/>
          </p:nvPr>
        </p:nvSpPr>
        <p:spPr>
          <a:xfrm>
            <a:off x="311700" y="1848334"/>
            <a:ext cx="5147100" cy="3000900"/>
          </a:xfrm>
          <a:prstGeom prst="rect">
            <a:avLst/>
          </a:prstGeom>
        </p:spPr>
        <p:txBody>
          <a:bodyPr spcFirstLastPara="1" wrap="square" lIns="91425" tIns="91425" rIns="91425" bIns="91425" anchor="t" anchorCtr="0">
            <a:noAutofit/>
          </a:bodyPr>
          <a:lstStyle/>
          <a:p>
            <a:pPr marL="546100" indent="-457200">
              <a:buClr>
                <a:srgbClr val="000000"/>
              </a:buClr>
              <a:buSzPts val="2200"/>
              <a:buFont typeface="Wingdings" pitchFamily="2" charset="2"/>
              <a:buChar char="§"/>
            </a:pPr>
            <a:r>
              <a:rPr lang="en" sz="2400" dirty="0">
                <a:solidFill>
                  <a:srgbClr val="000000"/>
                </a:solidFill>
                <a:latin typeface="Avenir Book" panose="02000503020000020003" pitchFamily="2" charset="0"/>
              </a:rPr>
              <a:t>Critical Information </a:t>
            </a:r>
            <a:endParaRPr sz="2400" dirty="0">
              <a:solidFill>
                <a:srgbClr val="000000"/>
              </a:solidFill>
              <a:latin typeface="Avenir Book" panose="02000503020000020003" pitchFamily="2" charset="0"/>
            </a:endParaRPr>
          </a:p>
          <a:p>
            <a:pPr marL="546100" indent="-457200">
              <a:spcBef>
                <a:spcPts val="800"/>
              </a:spcBef>
              <a:buClr>
                <a:srgbClr val="000000"/>
              </a:buClr>
              <a:buSzPts val="2200"/>
              <a:buFont typeface="Wingdings" pitchFamily="2" charset="2"/>
              <a:buChar char="§"/>
            </a:pPr>
            <a:r>
              <a:rPr lang="en" sz="2400" dirty="0">
                <a:solidFill>
                  <a:srgbClr val="000000"/>
                </a:solidFill>
                <a:latin typeface="Avenir Book" panose="02000503020000020003" pitchFamily="2" charset="0"/>
              </a:rPr>
              <a:t>Timely Resources</a:t>
            </a:r>
          </a:p>
          <a:p>
            <a:pPr marL="546100" indent="-457200">
              <a:spcBef>
                <a:spcPts val="800"/>
              </a:spcBef>
              <a:buClr>
                <a:srgbClr val="000000"/>
              </a:buClr>
              <a:buSzPts val="2200"/>
              <a:buFont typeface="Wingdings" pitchFamily="2" charset="2"/>
              <a:buChar char="§"/>
            </a:pPr>
            <a:r>
              <a:rPr lang="en" sz="2400" dirty="0">
                <a:solidFill>
                  <a:srgbClr val="000000"/>
                </a:solidFill>
                <a:latin typeface="Avenir Book" panose="02000503020000020003" pitchFamily="2" charset="0"/>
              </a:rPr>
              <a:t>The Challenges</a:t>
            </a:r>
          </a:p>
          <a:p>
            <a:pPr marL="546100" indent="-457200">
              <a:spcBef>
                <a:spcPts val="800"/>
              </a:spcBef>
              <a:buClr>
                <a:srgbClr val="000000"/>
              </a:buClr>
              <a:buSzPts val="2200"/>
              <a:buFont typeface="Wingdings" pitchFamily="2" charset="2"/>
              <a:buChar char="§"/>
            </a:pPr>
            <a:r>
              <a:rPr lang="en" sz="2400" dirty="0">
                <a:solidFill>
                  <a:srgbClr val="000000"/>
                </a:solidFill>
                <a:latin typeface="Avenir Book" panose="02000503020000020003" pitchFamily="2" charset="0"/>
              </a:rPr>
              <a:t>These Resources are Needed</a:t>
            </a:r>
            <a:endParaRPr sz="2400" dirty="0">
              <a:solidFill>
                <a:srgbClr val="000000"/>
              </a:solidFill>
              <a:latin typeface="Avenir Book" panose="02000503020000020003" pitchFamily="2" charset="0"/>
            </a:endParaRPr>
          </a:p>
          <a:p>
            <a:pPr marL="0" lvl="0" indent="0" algn="l" rtl="0">
              <a:lnSpc>
                <a:spcPct val="115000"/>
              </a:lnSpc>
              <a:spcBef>
                <a:spcPts val="800"/>
              </a:spcBef>
              <a:spcAft>
                <a:spcPts val="800"/>
              </a:spcAft>
              <a:buNone/>
            </a:pPr>
            <a:endParaRPr dirty="0">
              <a:solidFill>
                <a:srgbClr val="38761D"/>
              </a:solidFill>
            </a:endParaRPr>
          </a:p>
        </p:txBody>
      </p:sp>
      <p:pic>
        <p:nvPicPr>
          <p:cNvPr id="86" name="Google Shape;86;p16"/>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87" name="Google Shape;87;p16"/>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Nuestra </a:t>
            </a:r>
            <a:r>
              <a:rPr lang="en-US" sz="2800" b="1" dirty="0" err="1">
                <a:solidFill>
                  <a:srgbClr val="FFFFFF"/>
                </a:solidFill>
              </a:rPr>
              <a:t>Communidad</a:t>
            </a:r>
            <a:endParaRPr sz="2800" b="1" dirty="0">
              <a:solidFill>
                <a:srgbClr val="FFFFFF"/>
              </a:solidFill>
            </a:endParaRPr>
          </a:p>
          <a:p>
            <a:pPr marL="0" lvl="0" indent="0" algn="l" rtl="0">
              <a:spcBef>
                <a:spcPts val="0"/>
              </a:spcBef>
              <a:spcAft>
                <a:spcPts val="0"/>
              </a:spcAft>
              <a:buNone/>
            </a:pPr>
            <a:endParaRPr sz="2400" dirty="0"/>
          </a:p>
        </p:txBody>
      </p:sp>
      <p:pic>
        <p:nvPicPr>
          <p:cNvPr id="2" name="Picture 1">
            <a:extLst>
              <a:ext uri="{FF2B5EF4-FFF2-40B4-BE49-F238E27FC236}">
                <a16:creationId xmlns:a16="http://schemas.microsoft.com/office/drawing/2014/main" id="{3A6AA7F6-DD79-5542-B8B6-0083338B16FA}"/>
              </a:ext>
            </a:extLst>
          </p:cNvPr>
          <p:cNvPicPr>
            <a:picLocks noChangeAspect="1"/>
          </p:cNvPicPr>
          <p:nvPr/>
        </p:nvPicPr>
        <p:blipFill>
          <a:blip r:embed="rId4"/>
          <a:stretch>
            <a:fillRect/>
          </a:stretch>
        </p:blipFill>
        <p:spPr>
          <a:xfrm>
            <a:off x="5548661" y="1597500"/>
            <a:ext cx="2971800" cy="2971800"/>
          </a:xfrm>
          <a:prstGeom prst="rect">
            <a:avLst/>
          </a:prstGeom>
        </p:spPr>
      </p:pic>
    </p:spTree>
    <p:extLst>
      <p:ext uri="{BB962C8B-B14F-4D97-AF65-F5344CB8AC3E}">
        <p14:creationId xmlns:p14="http://schemas.microsoft.com/office/powerpoint/2010/main" val="1878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94" name="Google Shape;94;p17"/>
          <p:cNvSpPr txBox="1">
            <a:spLocks noGrp="1"/>
          </p:cNvSpPr>
          <p:nvPr>
            <p:ph type="body" idx="1"/>
          </p:nvPr>
        </p:nvSpPr>
        <p:spPr>
          <a:xfrm>
            <a:off x="581891" y="1748461"/>
            <a:ext cx="7583893" cy="2906666"/>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800"/>
              <a:buNone/>
            </a:pPr>
            <a:r>
              <a:rPr lang="en" sz="2400" dirty="0">
                <a:solidFill>
                  <a:schemeClr val="dk1"/>
                </a:solidFill>
                <a:latin typeface="Avenir Book" panose="02000503020000020003" pitchFamily="2" charset="0"/>
              </a:rPr>
              <a:t>I understand the challenges facing undocumented students (that would cause them to drop a class.)</a:t>
            </a:r>
          </a:p>
          <a:p>
            <a:pPr marL="114300" lvl="0" indent="0" algn="l" rtl="0">
              <a:spcBef>
                <a:spcPts val="800"/>
              </a:spcBef>
              <a:spcAft>
                <a:spcPts val="0"/>
              </a:spcAft>
              <a:buClr>
                <a:schemeClr val="dk1"/>
              </a:buClr>
              <a:buSzPts val="1800"/>
              <a:buNone/>
            </a:pPr>
            <a:endParaRPr lang="en" sz="2000" dirty="0">
              <a:solidFill>
                <a:schemeClr val="dk1"/>
              </a:solidFill>
              <a:latin typeface="Avenir Book" panose="02000503020000020003" pitchFamily="2" charset="0"/>
            </a:endParaRPr>
          </a:p>
          <a:p>
            <a:pPr indent="0">
              <a:buNone/>
            </a:pPr>
            <a:r>
              <a:rPr lang="en-US" b="1" dirty="0">
                <a:solidFill>
                  <a:schemeClr val="accent1">
                    <a:lumMod val="50000"/>
                  </a:schemeClr>
                </a:solidFill>
                <a:latin typeface="Avenir Book" panose="02000503020000020003" pitchFamily="2" charset="0"/>
              </a:rPr>
              <a:t>Please respond using a scale of 1-5.</a:t>
            </a:r>
          </a:p>
          <a:p>
            <a:pPr indent="0">
              <a:spcBef>
                <a:spcPts val="800"/>
              </a:spcBef>
              <a:buNone/>
            </a:pPr>
            <a:r>
              <a:rPr lang="en-US" i="1" dirty="0">
                <a:solidFill>
                  <a:schemeClr val="bg2"/>
                </a:solidFill>
                <a:latin typeface="Avenir Book" panose="02000503020000020003" pitchFamily="2" charset="0"/>
              </a:rPr>
              <a:t>(1 = not at all comfortable, 5 = extremely comfortable)</a:t>
            </a:r>
            <a:endParaRPr i="1" dirty="0">
              <a:solidFill>
                <a:schemeClr val="bg2"/>
              </a:solidFill>
              <a:latin typeface="Avenir Book" panose="02000503020000020003" pitchFamily="2" charset="0"/>
            </a:endParaRPr>
          </a:p>
        </p:txBody>
      </p:sp>
      <p:pic>
        <p:nvPicPr>
          <p:cNvPr id="95" name="Google Shape;95;p17"/>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96" name="Google Shape;96;p17"/>
          <p:cNvSpPr txBox="1"/>
          <p:nvPr/>
        </p:nvSpPr>
        <p:spPr>
          <a:xfrm>
            <a:off x="581891" y="289888"/>
            <a:ext cx="787333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bg1">
                    <a:lumMod val="85000"/>
                  </a:schemeClr>
                </a:solidFill>
              </a:rPr>
              <a:t>Poll Question #1: </a:t>
            </a:r>
            <a:r>
              <a:rPr lang="en-US" sz="2800" b="1" dirty="0">
                <a:solidFill>
                  <a:srgbClr val="FFFFFF"/>
                </a:solidFill>
              </a:rPr>
              <a:t>Understanding Challenges…</a:t>
            </a:r>
            <a:endParaRPr sz="2800" b="1" dirty="0">
              <a:solidFill>
                <a:srgbClr val="FFFFFF"/>
              </a:solidFill>
            </a:endParaRPr>
          </a:p>
          <a:p>
            <a:pPr marL="0" lvl="0" indent="0" algn="l" rtl="0">
              <a:spcBef>
                <a:spcPts val="0"/>
              </a:spcBef>
              <a:spcAft>
                <a:spcPts val="0"/>
              </a:spcAft>
              <a:buNone/>
            </a:pP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94" name="Google Shape;94;p17"/>
          <p:cNvSpPr txBox="1">
            <a:spLocks noGrp="1"/>
          </p:cNvSpPr>
          <p:nvPr>
            <p:ph type="body" idx="1"/>
          </p:nvPr>
        </p:nvSpPr>
        <p:spPr>
          <a:xfrm>
            <a:off x="581891" y="1748461"/>
            <a:ext cx="7583893" cy="2906666"/>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800"/>
              <a:buNone/>
            </a:pPr>
            <a:r>
              <a:rPr lang="en" sz="2400" dirty="0">
                <a:solidFill>
                  <a:schemeClr val="dk1"/>
                </a:solidFill>
                <a:latin typeface="Avenir Book" panose="02000503020000020003" pitchFamily="2" charset="0"/>
              </a:rPr>
              <a:t>I know where to find resources for </a:t>
            </a:r>
            <a:br>
              <a:rPr lang="en" sz="2400" dirty="0">
                <a:solidFill>
                  <a:schemeClr val="dk1"/>
                </a:solidFill>
                <a:latin typeface="Avenir Book" panose="02000503020000020003" pitchFamily="2" charset="0"/>
              </a:rPr>
            </a:br>
            <a:r>
              <a:rPr lang="en" sz="2400" dirty="0">
                <a:solidFill>
                  <a:schemeClr val="dk1"/>
                </a:solidFill>
                <a:latin typeface="Avenir Book" panose="02000503020000020003" pitchFamily="2" charset="0"/>
              </a:rPr>
              <a:t>Undocumented students</a:t>
            </a:r>
          </a:p>
          <a:p>
            <a:pPr marL="114300" lvl="0" indent="0" algn="l" rtl="0">
              <a:spcBef>
                <a:spcPts val="800"/>
              </a:spcBef>
              <a:spcAft>
                <a:spcPts val="0"/>
              </a:spcAft>
              <a:buClr>
                <a:schemeClr val="dk1"/>
              </a:buClr>
              <a:buSzPts val="1800"/>
              <a:buNone/>
            </a:pPr>
            <a:endParaRPr lang="en" sz="2000" dirty="0">
              <a:solidFill>
                <a:schemeClr val="dk1"/>
              </a:solidFill>
              <a:latin typeface="Avenir Book" panose="02000503020000020003" pitchFamily="2" charset="0"/>
            </a:endParaRPr>
          </a:p>
          <a:p>
            <a:pPr indent="0">
              <a:buNone/>
            </a:pPr>
            <a:r>
              <a:rPr lang="en-US" b="1" dirty="0">
                <a:solidFill>
                  <a:schemeClr val="accent1">
                    <a:lumMod val="50000"/>
                  </a:schemeClr>
                </a:solidFill>
                <a:latin typeface="Avenir Book" panose="02000503020000020003" pitchFamily="2" charset="0"/>
              </a:rPr>
              <a:t>Please respond using a scale of 1-5.</a:t>
            </a:r>
          </a:p>
          <a:p>
            <a:pPr indent="0">
              <a:spcBef>
                <a:spcPts val="800"/>
              </a:spcBef>
              <a:buNone/>
            </a:pPr>
            <a:r>
              <a:rPr lang="en-US" i="1" dirty="0">
                <a:solidFill>
                  <a:schemeClr val="bg2"/>
                </a:solidFill>
                <a:latin typeface="Avenir Book" panose="02000503020000020003" pitchFamily="2" charset="0"/>
              </a:rPr>
              <a:t>(1 = not at all comfortable, 5 = extremely comfortable)</a:t>
            </a:r>
            <a:endParaRPr i="1" dirty="0">
              <a:solidFill>
                <a:schemeClr val="bg2"/>
              </a:solidFill>
              <a:latin typeface="Avenir Book" panose="02000503020000020003" pitchFamily="2" charset="0"/>
            </a:endParaRPr>
          </a:p>
        </p:txBody>
      </p:sp>
      <p:pic>
        <p:nvPicPr>
          <p:cNvPr id="95" name="Google Shape;95;p17"/>
          <p:cNvPicPr preferRelativeResize="0"/>
          <p:nvPr/>
        </p:nvPicPr>
        <p:blipFill rotWithShape="1">
          <a:blip r:embed="rId3">
            <a:alphaModFix/>
          </a:blip>
          <a:srcRect/>
          <a:stretch/>
        </p:blipFill>
        <p:spPr>
          <a:xfrm>
            <a:off x="0" y="0"/>
            <a:ext cx="9144000" cy="1152475"/>
          </a:xfrm>
          <a:prstGeom prst="rect">
            <a:avLst/>
          </a:prstGeom>
          <a:solidFill>
            <a:schemeClr val="lt1"/>
          </a:solidFill>
          <a:ln w="9525" cap="flat" cmpd="sng">
            <a:solidFill>
              <a:srgbClr val="274E13"/>
            </a:solidFill>
            <a:prstDash val="solid"/>
            <a:round/>
            <a:headEnd type="none" w="sm" len="sm"/>
            <a:tailEnd type="none" w="sm" len="sm"/>
          </a:ln>
        </p:spPr>
      </p:pic>
      <p:sp>
        <p:nvSpPr>
          <p:cNvPr id="96" name="Google Shape;96;p17"/>
          <p:cNvSpPr txBox="1"/>
          <p:nvPr/>
        </p:nvSpPr>
        <p:spPr>
          <a:xfrm>
            <a:off x="581891" y="289888"/>
            <a:ext cx="787333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bg1">
                    <a:lumMod val="85000"/>
                  </a:schemeClr>
                </a:solidFill>
              </a:rPr>
              <a:t>Poll Question #2: </a:t>
            </a:r>
            <a:r>
              <a:rPr lang="en-US" sz="2800" b="1" dirty="0">
                <a:solidFill>
                  <a:srgbClr val="FFFFFF"/>
                </a:solidFill>
              </a:rPr>
              <a:t>Finding Resources…</a:t>
            </a:r>
            <a:endParaRPr sz="2800" b="1" dirty="0">
              <a:solidFill>
                <a:srgbClr val="FFFFFF"/>
              </a:solidFill>
            </a:endParaRPr>
          </a:p>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94236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pic>
        <p:nvPicPr>
          <p:cNvPr id="103" name="Google Shape;103;p18"/>
          <p:cNvPicPr preferRelativeResize="0"/>
          <p:nvPr/>
        </p:nvPicPr>
        <p:blipFill rotWithShape="1">
          <a:blip r:embed="rId3">
            <a:alphaModFix/>
          </a:blip>
          <a:srcRect/>
          <a:stretch/>
        </p:blipFill>
        <p:spPr>
          <a:xfrm>
            <a:off x="0" y="0"/>
            <a:ext cx="9144000" cy="1152475"/>
          </a:xfrm>
          <a:prstGeom prst="rect">
            <a:avLst/>
          </a:prstGeom>
          <a:solidFill>
            <a:srgbClr val="008F00"/>
          </a:solidFill>
          <a:ln w="9525" cap="flat" cmpd="sng">
            <a:solidFill>
              <a:srgbClr val="274E13"/>
            </a:solidFill>
            <a:prstDash val="solid"/>
            <a:round/>
            <a:headEnd type="none" w="sm" len="sm"/>
            <a:tailEnd type="none" w="sm" len="sm"/>
          </a:ln>
        </p:spPr>
      </p:pic>
      <p:sp>
        <p:nvSpPr>
          <p:cNvPr id="104" name="Google Shape;104;p18"/>
          <p:cNvSpPr txBox="1"/>
          <p:nvPr/>
        </p:nvSpPr>
        <p:spPr>
          <a:xfrm>
            <a:off x="1714350" y="35675"/>
            <a:ext cx="5715300" cy="11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FFFF"/>
                </a:solidFill>
              </a:rPr>
              <a:t>An Undocumented Student’s College Opportunity</a:t>
            </a:r>
            <a:endParaRPr sz="2800" b="1" dirty="0">
              <a:solidFill>
                <a:srgbClr val="FFFFFF"/>
              </a:solidFill>
            </a:endParaRPr>
          </a:p>
        </p:txBody>
      </p:sp>
      <p:pic>
        <p:nvPicPr>
          <p:cNvPr id="105" name="Google Shape;105;p18" descr="Sarahi Espinoza Salamanca, a full-time student and founder of DREAMers RoadMap, joined National Journal Live to discuss the challenges undocumented students face in California." title="Bay Area DREAMer: &quot;We need more support for undocumented students&quot;">
            <a:hlinkClick r:id="rId4"/>
          </p:cNvPr>
          <p:cNvPicPr preferRelativeResize="0"/>
          <p:nvPr/>
        </p:nvPicPr>
        <p:blipFill rotWithShape="1">
          <a:blip r:embed="rId5">
            <a:alphaModFix/>
          </a:blip>
          <a:srcRect l="3832" t="4970" r="14091" b="6486"/>
          <a:stretch/>
        </p:blipFill>
        <p:spPr>
          <a:xfrm>
            <a:off x="486888" y="1427794"/>
            <a:ext cx="3146963" cy="2546145"/>
          </a:xfrm>
          <a:prstGeom prst="rect">
            <a:avLst/>
          </a:prstGeom>
          <a:noFill/>
          <a:ln>
            <a:noFill/>
          </a:ln>
        </p:spPr>
      </p:pic>
      <p:sp>
        <p:nvSpPr>
          <p:cNvPr id="3" name="TextBox 2">
            <a:extLst>
              <a:ext uri="{FF2B5EF4-FFF2-40B4-BE49-F238E27FC236}">
                <a16:creationId xmlns:a16="http://schemas.microsoft.com/office/drawing/2014/main" id="{A9489EE6-CD39-1E45-959B-C3660B53BFD6}"/>
              </a:ext>
            </a:extLst>
          </p:cNvPr>
          <p:cNvSpPr txBox="1"/>
          <p:nvPr/>
        </p:nvSpPr>
        <p:spPr>
          <a:xfrm>
            <a:off x="486888" y="4144489"/>
            <a:ext cx="5284522" cy="677108"/>
          </a:xfrm>
          <a:prstGeom prst="rect">
            <a:avLst/>
          </a:prstGeom>
          <a:noFill/>
        </p:spPr>
        <p:txBody>
          <a:bodyPr wrap="square" rtlCol="0">
            <a:spAutoFit/>
          </a:bodyPr>
          <a:lstStyle/>
          <a:p>
            <a:r>
              <a:rPr lang="en-US" sz="2000" b="1" dirty="0">
                <a:latin typeface="Avenir Book" panose="02000503020000020003" pitchFamily="2" charset="0"/>
              </a:rPr>
              <a:t>Sarahi Espinoza Salamanca</a:t>
            </a:r>
          </a:p>
          <a:p>
            <a:r>
              <a:rPr lang="en-US" sz="1800" dirty="0">
                <a:latin typeface="Avenir Book" panose="02000503020000020003" pitchFamily="2" charset="0"/>
              </a:rPr>
              <a:t>Founder and CEO, DREAMers RoadMap</a:t>
            </a:r>
          </a:p>
        </p:txBody>
      </p:sp>
      <p:sp>
        <p:nvSpPr>
          <p:cNvPr id="8" name="TextBox 7">
            <a:extLst>
              <a:ext uri="{FF2B5EF4-FFF2-40B4-BE49-F238E27FC236}">
                <a16:creationId xmlns:a16="http://schemas.microsoft.com/office/drawing/2014/main" id="{319C96C4-89F0-E847-8439-8942A5CA7706}"/>
              </a:ext>
            </a:extLst>
          </p:cNvPr>
          <p:cNvSpPr txBox="1"/>
          <p:nvPr/>
        </p:nvSpPr>
        <p:spPr>
          <a:xfrm>
            <a:off x="7050676" y="1437579"/>
            <a:ext cx="1606436" cy="2585323"/>
          </a:xfrm>
          <a:prstGeom prst="rect">
            <a:avLst/>
          </a:prstGeom>
          <a:noFill/>
        </p:spPr>
        <p:txBody>
          <a:bodyPr wrap="square" rtlCol="0">
            <a:spAutoFit/>
          </a:bodyPr>
          <a:lstStyle/>
          <a:p>
            <a:r>
              <a:rPr lang="en-US" sz="1800" b="1" dirty="0">
                <a:latin typeface="Avenir Book" panose="02000503020000020003" pitchFamily="2" charset="0"/>
              </a:rPr>
              <a:t>Dreamers Roadmap</a:t>
            </a:r>
          </a:p>
          <a:p>
            <a:endParaRPr lang="en-US" b="1" dirty="0">
              <a:latin typeface="Avenir Book" panose="02000503020000020003" pitchFamily="2" charset="0"/>
            </a:endParaRPr>
          </a:p>
          <a:p>
            <a:r>
              <a:rPr lang="en-US" sz="1600" dirty="0">
                <a:latin typeface="Avenir Book" panose="02000503020000020003" pitchFamily="2" charset="0"/>
              </a:rPr>
              <a:t>A free national mobile app that helps undocumented students find scholarships to go to college.</a:t>
            </a:r>
          </a:p>
        </p:txBody>
      </p:sp>
      <p:pic>
        <p:nvPicPr>
          <p:cNvPr id="4" name="Picture 3">
            <a:extLst>
              <a:ext uri="{FF2B5EF4-FFF2-40B4-BE49-F238E27FC236}">
                <a16:creationId xmlns:a16="http://schemas.microsoft.com/office/drawing/2014/main" id="{E51B8B64-EFE7-4840-BCF7-FEF0C83F8A02}"/>
              </a:ext>
            </a:extLst>
          </p:cNvPr>
          <p:cNvPicPr>
            <a:picLocks noChangeAspect="1"/>
          </p:cNvPicPr>
          <p:nvPr/>
        </p:nvPicPr>
        <p:blipFill>
          <a:blip r:embed="rId6"/>
          <a:stretch>
            <a:fillRect/>
          </a:stretch>
        </p:blipFill>
        <p:spPr>
          <a:xfrm>
            <a:off x="4164543" y="1462750"/>
            <a:ext cx="2433836" cy="24442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64" name="Google Shape;64;p14"/>
          <p:cNvSpPr txBox="1">
            <a:spLocks noGrp="1"/>
          </p:cNvSpPr>
          <p:nvPr>
            <p:ph type="body" idx="1"/>
          </p:nvPr>
        </p:nvSpPr>
        <p:spPr>
          <a:xfrm>
            <a:off x="-298702" y="1958392"/>
            <a:ext cx="5147100" cy="2380939"/>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b="1" dirty="0" err="1">
                <a:solidFill>
                  <a:srgbClr val="000000"/>
                </a:solidFill>
                <a:latin typeface="Avenir Heavy" panose="02000503020000020003" pitchFamily="2" charset="0"/>
              </a:rPr>
              <a:t>Jeison</a:t>
            </a:r>
            <a:r>
              <a:rPr lang="en-US" sz="2400" b="1" dirty="0">
                <a:solidFill>
                  <a:srgbClr val="000000"/>
                </a:solidFill>
                <a:latin typeface="Avenir Heavy" panose="02000503020000020003" pitchFamily="2" charset="0"/>
              </a:rPr>
              <a:t> Velasquez</a:t>
            </a:r>
          </a:p>
          <a:p>
            <a:pPr marL="0" lvl="0" indent="0" algn="ctr" rtl="0">
              <a:lnSpc>
                <a:spcPct val="115000"/>
              </a:lnSpc>
              <a:spcBef>
                <a:spcPts val="600"/>
              </a:spcBef>
              <a:spcAft>
                <a:spcPts val="0"/>
              </a:spcAft>
              <a:buNone/>
            </a:pPr>
            <a:r>
              <a:rPr lang="en-US" sz="2000" dirty="0">
                <a:solidFill>
                  <a:schemeClr val="tx1">
                    <a:lumMod val="50000"/>
                    <a:lumOff val="50000"/>
                  </a:schemeClr>
                </a:solidFill>
                <a:latin typeface="Avenir Medium" panose="02000503020000020003" pitchFamily="2" charset="0"/>
              </a:rPr>
              <a:t>President</a:t>
            </a:r>
          </a:p>
          <a:p>
            <a:pPr marL="0" lvl="0" indent="0" algn="ctr" rtl="0">
              <a:lnSpc>
                <a:spcPct val="115000"/>
              </a:lnSpc>
              <a:spcBef>
                <a:spcPts val="0"/>
              </a:spcBef>
              <a:spcAft>
                <a:spcPts val="0"/>
              </a:spcAft>
              <a:buNone/>
            </a:pPr>
            <a:r>
              <a:rPr lang="en-US" sz="2000" dirty="0">
                <a:solidFill>
                  <a:schemeClr val="tx1">
                    <a:lumMod val="50000"/>
                    <a:lumOff val="50000"/>
                  </a:schemeClr>
                </a:solidFill>
                <a:latin typeface="Avenir Medium" panose="02000503020000020003" pitchFamily="2" charset="0"/>
              </a:rPr>
              <a:t>Cañada College DREAMers Club</a:t>
            </a:r>
          </a:p>
        </p:txBody>
      </p:sp>
      <p:pic>
        <p:nvPicPr>
          <p:cNvPr id="65" name="Google Shape;65;p14"/>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66" name="Google Shape;66;p14"/>
          <p:cNvSpPr txBox="1"/>
          <p:nvPr/>
        </p:nvSpPr>
        <p:spPr>
          <a:xfrm>
            <a:off x="896250" y="278013"/>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FFFF"/>
                </a:solidFill>
              </a:rPr>
              <a:t>A Student’s Perspective</a:t>
            </a:r>
            <a:endParaRPr sz="2800" b="1" dirty="0">
              <a:solidFill>
                <a:srgbClr val="FFFFFF"/>
              </a:solidFill>
            </a:endParaRPr>
          </a:p>
          <a:p>
            <a:pPr marL="0" lvl="0" indent="0" algn="l" rtl="0">
              <a:spcBef>
                <a:spcPts val="0"/>
              </a:spcBef>
              <a:spcAft>
                <a:spcPts val="0"/>
              </a:spcAft>
              <a:buNone/>
            </a:pPr>
            <a:endParaRPr sz="2400" dirty="0"/>
          </a:p>
        </p:txBody>
      </p:sp>
      <p:pic>
        <p:nvPicPr>
          <p:cNvPr id="7" name="Picture 6">
            <a:extLst>
              <a:ext uri="{FF2B5EF4-FFF2-40B4-BE49-F238E27FC236}">
                <a16:creationId xmlns:a16="http://schemas.microsoft.com/office/drawing/2014/main" id="{767734C2-DE56-FB44-943C-CBC6B5BAA119}"/>
              </a:ext>
            </a:extLst>
          </p:cNvPr>
          <p:cNvPicPr>
            <a:picLocks noChangeAspect="1"/>
          </p:cNvPicPr>
          <p:nvPr/>
        </p:nvPicPr>
        <p:blipFill>
          <a:blip r:embed="rId4"/>
          <a:stretch>
            <a:fillRect/>
          </a:stretch>
        </p:blipFill>
        <p:spPr>
          <a:xfrm>
            <a:off x="4572000" y="1812146"/>
            <a:ext cx="4101378" cy="2673432"/>
          </a:xfrm>
          <a:prstGeom prst="rect">
            <a:avLst/>
          </a:prstGeom>
        </p:spPr>
      </p:pic>
    </p:spTree>
    <p:extLst>
      <p:ext uri="{BB962C8B-B14F-4D97-AF65-F5344CB8AC3E}">
        <p14:creationId xmlns:p14="http://schemas.microsoft.com/office/powerpoint/2010/main" val="377992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a:ln w="952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You Will Learn</a:t>
            </a:r>
            <a:endParaRPr/>
          </a:p>
        </p:txBody>
      </p:sp>
      <p:sp>
        <p:nvSpPr>
          <p:cNvPr id="111" name="Google Shape;111;p19"/>
          <p:cNvSpPr txBox="1">
            <a:spLocks noGrp="1"/>
          </p:cNvSpPr>
          <p:nvPr>
            <p:ph type="body" idx="1"/>
          </p:nvPr>
        </p:nvSpPr>
        <p:spPr>
          <a:xfrm>
            <a:off x="184900" y="1431814"/>
            <a:ext cx="8647400" cy="3680024"/>
          </a:xfrm>
          <a:prstGeom prst="rect">
            <a:avLst/>
          </a:prstGeom>
        </p:spPr>
        <p:txBody>
          <a:bodyPr spcFirstLastPara="1" wrap="square" lIns="91425" tIns="91425" rIns="91425" bIns="91425" anchor="t" anchorCtr="0">
            <a:noAutofit/>
          </a:bodyPr>
          <a:lstStyle/>
          <a:p>
            <a:pPr>
              <a:spcAft>
                <a:spcPts val="1200"/>
              </a:spcAft>
              <a:buFont typeface="Arial" panose="020B0604020202020204" pitchFamily="34" charset="0"/>
              <a:buChar char="•"/>
            </a:pPr>
            <a:r>
              <a:rPr lang="en-US" sz="2000" dirty="0">
                <a:solidFill>
                  <a:schemeClr val="tx1"/>
                </a:solidFill>
                <a:latin typeface="Avenir Book" panose="02000503020000020003" pitchFamily="2" charset="0"/>
              </a:rPr>
              <a:t>Students have stopped paying for anything but food.</a:t>
            </a:r>
          </a:p>
          <a:p>
            <a:pPr>
              <a:spcAft>
                <a:spcPts val="1200"/>
              </a:spcAft>
              <a:buFont typeface="Arial" panose="020B0604020202020204" pitchFamily="34" charset="0"/>
              <a:buChar char="•"/>
            </a:pPr>
            <a:r>
              <a:rPr lang="en-US" sz="2000" dirty="0">
                <a:solidFill>
                  <a:schemeClr val="tx1"/>
                </a:solidFill>
                <a:latin typeface="Avenir Book" panose="02000503020000020003" pitchFamily="2" charset="0"/>
              </a:rPr>
              <a:t>Students are finding hourly work stocking shelves, working in nursing homes; they often do not feel their safety is a priority at their job.</a:t>
            </a:r>
          </a:p>
          <a:p>
            <a:pPr>
              <a:spcAft>
                <a:spcPts val="1200"/>
              </a:spcAft>
              <a:buFont typeface="Arial" panose="020B0604020202020204" pitchFamily="34" charset="0"/>
              <a:buChar char="•"/>
            </a:pPr>
            <a:r>
              <a:rPr lang="en-US" sz="2000" dirty="0">
                <a:solidFill>
                  <a:schemeClr val="tx1"/>
                </a:solidFill>
                <a:latin typeface="Avenir Book" panose="02000503020000020003" pitchFamily="2" charset="0"/>
              </a:rPr>
              <a:t>Students are questioning more than ever whether to stay in the U.S. </a:t>
            </a:r>
            <a:br>
              <a:rPr lang="en-US" sz="2000" dirty="0">
                <a:solidFill>
                  <a:schemeClr val="tx1"/>
                </a:solidFill>
                <a:latin typeface="Avenir Book" panose="02000503020000020003" pitchFamily="2" charset="0"/>
              </a:rPr>
            </a:br>
            <a:r>
              <a:rPr lang="en-US" sz="2000" dirty="0">
                <a:solidFill>
                  <a:schemeClr val="tx1"/>
                </a:solidFill>
                <a:latin typeface="Avenir Book" panose="02000503020000020003" pitchFamily="2" charset="0"/>
              </a:rPr>
              <a:t>or go back to their countries.</a:t>
            </a:r>
          </a:p>
          <a:p>
            <a:pPr>
              <a:spcAft>
                <a:spcPts val="1200"/>
              </a:spcAft>
              <a:buFont typeface="Arial" panose="020B0604020202020204" pitchFamily="34" charset="0"/>
              <a:buChar char="•"/>
            </a:pPr>
            <a:r>
              <a:rPr lang="en-US" sz="2000" dirty="0">
                <a:solidFill>
                  <a:schemeClr val="tx1"/>
                </a:solidFill>
                <a:latin typeface="Avenir Book" panose="02000503020000020003" pitchFamily="2" charset="0"/>
              </a:rPr>
              <a:t>Support for undocumented students is limited and students don’t know how to access it “I need resources, not links.”</a:t>
            </a:r>
          </a:p>
          <a:p>
            <a:pPr marL="114300" indent="0" algn="r">
              <a:spcAft>
                <a:spcPts val="600"/>
              </a:spcAft>
              <a:buNone/>
            </a:pPr>
            <a:r>
              <a:rPr lang="en-US" sz="2000" dirty="0">
                <a:latin typeface="Avenir Book" panose="02000503020000020003" pitchFamily="2" charset="0"/>
              </a:rPr>
              <a:t>* </a:t>
            </a:r>
            <a:r>
              <a:rPr lang="en-US" sz="1400" i="1" dirty="0">
                <a:solidFill>
                  <a:schemeClr val="tx1">
                    <a:lumMod val="50000"/>
                    <a:lumOff val="50000"/>
                  </a:schemeClr>
                </a:solidFill>
                <a:latin typeface="Avenir Book" panose="02000503020000020003" pitchFamily="2" charset="0"/>
              </a:rPr>
              <a:t>Provided by Professor Julie Carey</a:t>
            </a:r>
          </a:p>
          <a:p>
            <a:endParaRPr lang="en-US" dirty="0"/>
          </a:p>
          <a:p>
            <a:pPr marL="0" lvl="0" indent="0" algn="l" rtl="0">
              <a:lnSpc>
                <a:spcPct val="115000"/>
              </a:lnSpc>
              <a:spcBef>
                <a:spcPts val="800"/>
              </a:spcBef>
              <a:spcAft>
                <a:spcPts val="800"/>
              </a:spcAft>
              <a:buNone/>
            </a:pPr>
            <a:endParaRPr sz="2200" dirty="0">
              <a:solidFill>
                <a:srgbClr val="000000"/>
              </a:solidFill>
            </a:endParaRPr>
          </a:p>
        </p:txBody>
      </p:sp>
      <p:pic>
        <p:nvPicPr>
          <p:cNvPr id="112" name="Google Shape;112;p19"/>
          <p:cNvPicPr preferRelativeResize="0"/>
          <p:nvPr/>
        </p:nvPicPr>
        <p:blipFill rotWithShape="1">
          <a:blip r:embed="rId3">
            <a:alphaModFix/>
          </a:blip>
          <a:srcRect/>
          <a:stretch/>
        </p:blipFill>
        <p:spPr>
          <a:xfrm>
            <a:off x="0" y="0"/>
            <a:ext cx="9144000" cy="1152475"/>
          </a:xfrm>
          <a:prstGeom prst="rect">
            <a:avLst/>
          </a:prstGeom>
          <a:noFill/>
          <a:ln w="9525" cap="flat" cmpd="sng">
            <a:solidFill>
              <a:srgbClr val="274E13"/>
            </a:solidFill>
            <a:prstDash val="solid"/>
            <a:round/>
            <a:headEnd type="none" w="sm" len="sm"/>
            <a:tailEnd type="none" w="sm" len="sm"/>
          </a:ln>
        </p:spPr>
      </p:pic>
      <p:sp>
        <p:nvSpPr>
          <p:cNvPr id="113" name="Google Shape;113;p19"/>
          <p:cNvSpPr txBox="1"/>
          <p:nvPr/>
        </p:nvSpPr>
        <p:spPr>
          <a:xfrm>
            <a:off x="896250" y="289888"/>
            <a:ext cx="7351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rPr>
              <a:t>(Undocumented) Student Challenges*</a:t>
            </a:r>
            <a:endParaRPr sz="2800" b="1" dirty="0">
              <a:solidFill>
                <a:srgbClr val="FFFFFF"/>
              </a:solidFill>
            </a:endParaRPr>
          </a:p>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2176960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3051</Words>
  <Application>Microsoft Macintosh PowerPoint</Application>
  <PresentationFormat>On-screen Show (16:9)</PresentationFormat>
  <Paragraphs>512</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Avenir Book</vt:lpstr>
      <vt:lpstr>Avenir Heavy</vt:lpstr>
      <vt:lpstr>Avenir Medium</vt:lpstr>
      <vt:lpstr>Courier New</vt:lpstr>
      <vt:lpstr>Times New Roman</vt:lpstr>
      <vt:lpstr>Wingdings</vt:lpstr>
      <vt:lpstr>Simple Light</vt:lpstr>
      <vt:lpstr>PowerPoint Presentation</vt:lpstr>
      <vt:lpstr>You Will Learn</vt:lpstr>
      <vt:lpstr>You Will Learn</vt:lpstr>
      <vt:lpstr>You Will Learn</vt:lpstr>
      <vt:lpstr>You Will Learn</vt:lpstr>
      <vt:lpstr>You Will Learn</vt:lpstr>
      <vt:lpstr>You Will Learn</vt:lpstr>
      <vt:lpstr>You Will Learn</vt:lpstr>
      <vt:lpstr>You Will Learn</vt:lpstr>
      <vt:lpstr>You Will Learn</vt:lpstr>
      <vt:lpstr>You Will Learn</vt:lpstr>
      <vt:lpstr>You Will Learn</vt:lpstr>
      <vt:lpstr>Campus Resources</vt:lpstr>
      <vt:lpstr>You Will Learn</vt:lpstr>
      <vt:lpstr>You Will Learn</vt:lpstr>
      <vt:lpstr>You Will Learn</vt:lpstr>
      <vt:lpstr>You Will Learn</vt:lpstr>
      <vt:lpstr>You Will Learn</vt:lpstr>
      <vt:lpstr>You Will Learn</vt:lpstr>
      <vt:lpstr>You Will Learn</vt:lpstr>
      <vt:lpstr>You Will Learn</vt:lpstr>
      <vt:lpstr>You Will Learn</vt:lpstr>
      <vt:lpstr>You Will Learn</vt:lpstr>
      <vt:lpstr>You Will Learn</vt:lpstr>
      <vt:lpstr>Community Resources</vt:lpstr>
      <vt:lpstr>You Will Learn</vt:lpstr>
      <vt:lpstr>You Will Learn</vt:lpstr>
      <vt:lpstr>You Will Learn</vt:lpstr>
      <vt:lpstr>You Will Learn</vt:lpstr>
      <vt:lpstr>You Will Learn</vt:lpstr>
      <vt:lpstr>You Will Learn</vt:lpstr>
      <vt:lpstr>You Will Learn</vt:lpstr>
      <vt:lpstr>Summary</vt:lpstr>
      <vt:lpstr>You Will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Undocumented Student Success</dc:title>
  <cp:lastModifiedBy>Saul A Miranda-cardenas</cp:lastModifiedBy>
  <cp:revision>43</cp:revision>
  <dcterms:modified xsi:type="dcterms:W3CDTF">2020-05-08T19:26:07Z</dcterms:modified>
</cp:coreProperties>
</file>