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4"/>
  </p:notesMasterIdLst>
  <p:sldIdLst>
    <p:sldId id="260" r:id="rId6"/>
    <p:sldId id="287" r:id="rId7"/>
    <p:sldId id="286" r:id="rId8"/>
    <p:sldId id="288" r:id="rId9"/>
    <p:sldId id="295" r:id="rId10"/>
    <p:sldId id="292" r:id="rId11"/>
    <p:sldId id="290" r:id="rId12"/>
    <p:sldId id="291" r:id="rId13"/>
    <p:sldId id="261" r:id="rId14"/>
    <p:sldId id="262" r:id="rId15"/>
    <p:sldId id="264" r:id="rId16"/>
    <p:sldId id="265" r:id="rId17"/>
    <p:sldId id="263" r:id="rId18"/>
    <p:sldId id="266" r:id="rId19"/>
    <p:sldId id="267" r:id="rId20"/>
    <p:sldId id="268" r:id="rId21"/>
    <p:sldId id="269" r:id="rId22"/>
    <p:sldId id="29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gel, Karen" initials="EK" lastIdx="2" clrIdx="0">
    <p:extLst>
      <p:ext uri="{19B8F6BF-5375-455C-9EA6-DF929625EA0E}">
        <p15:presenceInfo xmlns:p15="http://schemas.microsoft.com/office/powerpoint/2012/main" userId="S-1-5-21-1304569826-509891136-618671499-520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6" autoAdjust="0"/>
    <p:restoredTop sz="94660"/>
  </p:normalViewPr>
  <p:slideViewPr>
    <p:cSldViewPr snapToGrid="0">
      <p:cViewPr varScale="1">
        <p:scale>
          <a:sx n="121" d="100"/>
          <a:sy n="121"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smtClean="0"/>
            <a:t>PBC names EMP Task Force Members</a:t>
          </a:r>
          <a:endParaRPr lang="en-US" dirty="0"/>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smtClean="0"/>
            <a:t>EMP Task Force evaluates 2017-22 EMP</a:t>
          </a:r>
          <a:endParaRPr lang="en-US" dirty="0"/>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smtClean="0"/>
            <a:t>SCUP Training in Strategic Planning</a:t>
          </a:r>
          <a:endParaRPr lang="en-US" dirty="0"/>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smtClean="0"/>
            <a:t>Mission, Vision, Values Update</a:t>
          </a:r>
          <a:endParaRPr lang="en-US" dirty="0"/>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t>
        <a:bodyPr/>
        <a:lstStyle/>
        <a:p>
          <a:endParaRPr lang="en-US"/>
        </a:p>
      </dgm:t>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t>
        <a:bodyPr/>
        <a:lstStyle/>
        <a:p>
          <a:endParaRPr lang="en-US"/>
        </a:p>
      </dgm:t>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t>
        <a:bodyPr/>
        <a:lstStyle/>
        <a:p>
          <a:endParaRPr lang="en-US"/>
        </a:p>
      </dgm:t>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t>
        <a:bodyPr/>
        <a:lstStyle/>
        <a:p>
          <a:endParaRPr lang="en-US"/>
        </a:p>
      </dgm:t>
    </dgm:pt>
  </dgm:ptLst>
  <dgm:cxnLst>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ACFB231F-1D48-4C9A-BDCA-67FCCB25E1DE}" srcId="{E03E2032-2885-4153-B7BA-B64838EAD43E}" destId="{58F2B0B5-34C8-4741-A4E0-953934889A05}" srcOrd="0" destOrd="0" parTransId="{A809EBF0-9E25-490D-93BD-7623421018A3}" sibTransId="{48FC480B-309F-404D-B9EE-6A245C0A8537}"/>
    <dgm:cxn modelId="{FBC79BD3-BC1A-4DC5-B09C-0AE1E9677AF8}" type="presOf" srcId="{6D42A10B-FB58-4342-AABB-F0FD568A2AC2}" destId="{57F12D80-2D43-4688-AB7D-CA8D1E0A1964}"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9AF9D0F-306D-47CB-B760-AC1E92666C84}" srcId="{E03E2032-2885-4153-B7BA-B64838EAD43E}" destId="{6D42A10B-FB58-4342-AABB-F0FD568A2AC2}" srcOrd="2" destOrd="0" parTransId="{2554B860-5648-4D44-AFB6-2DF7F6E2CBE0}" sibTransId="{2A9B5682-B2C3-4822-8CEB-70562EDA6068}"/>
    <dgm:cxn modelId="{1614BED2-0C8A-49A5-B739-8CD2C8744938}" type="presOf" srcId="{90E77C3F-728F-426A-803D-C4765380D2C5}" destId="{2CB01204-0281-4611-94EC-EC5A6763AADA}" srcOrd="0" destOrd="0" presId="urn:microsoft.com/office/officeart/2005/8/layout/chevronAccent+Icon"/>
    <dgm:cxn modelId="{C3138191-F846-41AA-AA70-897DAA4BF6C0}" type="presOf" srcId="{58F2B0B5-34C8-4741-A4E0-953934889A05}" destId="{8050C308-0359-4823-A719-6822CFD198D9}"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smtClean="0"/>
            <a:t>EMP TF considers “Internal Scan”</a:t>
          </a:r>
          <a:endParaRPr lang="en-US" dirty="0"/>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smtClean="0"/>
            <a:t>EMP TF considers “External Scan”</a:t>
          </a:r>
          <a:endParaRPr lang="en-US" dirty="0"/>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smtClean="0"/>
            <a:t>College Councils provide input on challenges and opportunities</a:t>
          </a:r>
          <a:endParaRPr lang="en-US" dirty="0"/>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smtClean="0"/>
            <a:t>Town Hall</a:t>
          </a:r>
          <a:endParaRPr lang="en-US" dirty="0"/>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t>
        <a:bodyPr/>
        <a:lstStyle/>
        <a:p>
          <a:endParaRPr lang="en-US"/>
        </a:p>
      </dgm:t>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t>
        <a:bodyPr/>
        <a:lstStyle/>
        <a:p>
          <a:endParaRPr lang="en-US"/>
        </a:p>
      </dgm:t>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t>
        <a:bodyPr/>
        <a:lstStyle/>
        <a:p>
          <a:endParaRPr lang="en-US"/>
        </a:p>
      </dgm:t>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t>
        <a:bodyPr/>
        <a:lstStyle/>
        <a:p>
          <a:endParaRPr lang="en-US"/>
        </a:p>
      </dgm:t>
    </dgm:pt>
  </dgm:ptLst>
  <dgm:cxnLst>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ACFB231F-1D48-4C9A-BDCA-67FCCB25E1DE}" srcId="{E03E2032-2885-4153-B7BA-B64838EAD43E}" destId="{58F2B0B5-34C8-4741-A4E0-953934889A05}" srcOrd="0" destOrd="0" parTransId="{A809EBF0-9E25-490D-93BD-7623421018A3}" sibTransId="{48FC480B-309F-404D-B9EE-6A245C0A8537}"/>
    <dgm:cxn modelId="{FBC79BD3-BC1A-4DC5-B09C-0AE1E9677AF8}" type="presOf" srcId="{6D42A10B-FB58-4342-AABB-F0FD568A2AC2}" destId="{57F12D80-2D43-4688-AB7D-CA8D1E0A1964}"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9AF9D0F-306D-47CB-B760-AC1E92666C84}" srcId="{E03E2032-2885-4153-B7BA-B64838EAD43E}" destId="{6D42A10B-FB58-4342-AABB-F0FD568A2AC2}" srcOrd="2" destOrd="0" parTransId="{2554B860-5648-4D44-AFB6-2DF7F6E2CBE0}" sibTransId="{2A9B5682-B2C3-4822-8CEB-70562EDA6068}"/>
    <dgm:cxn modelId="{1614BED2-0C8A-49A5-B739-8CD2C8744938}" type="presOf" srcId="{90E77C3F-728F-426A-803D-C4765380D2C5}" destId="{2CB01204-0281-4611-94EC-EC5A6763AADA}" srcOrd="0" destOrd="0" presId="urn:microsoft.com/office/officeart/2005/8/layout/chevronAccent+Icon"/>
    <dgm:cxn modelId="{C3138191-F846-41AA-AA70-897DAA4BF6C0}" type="presOf" srcId="{58F2B0B5-34C8-4741-A4E0-953934889A05}" destId="{8050C308-0359-4823-A719-6822CFD198D9}"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3E2032-2885-4153-B7BA-B64838EAD43E}"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8F2B0B5-34C8-4741-A4E0-953934889A05}">
      <dgm:prSet phldrT="[Text]"/>
      <dgm:spPr/>
      <dgm:t>
        <a:bodyPr/>
        <a:lstStyle/>
        <a:p>
          <a:r>
            <a:rPr lang="en-US" dirty="0" smtClean="0"/>
            <a:t>EMP Retreat:  Set goals and new strategies</a:t>
          </a:r>
          <a:endParaRPr lang="en-US" dirty="0"/>
        </a:p>
      </dgm:t>
    </dgm:pt>
    <dgm:pt modelId="{A809EBF0-9E25-490D-93BD-7623421018A3}" type="parTrans" cxnId="{ACFB231F-1D48-4C9A-BDCA-67FCCB25E1DE}">
      <dgm:prSet/>
      <dgm:spPr/>
      <dgm:t>
        <a:bodyPr/>
        <a:lstStyle/>
        <a:p>
          <a:endParaRPr lang="en-US"/>
        </a:p>
      </dgm:t>
    </dgm:pt>
    <dgm:pt modelId="{48FC480B-309F-404D-B9EE-6A245C0A8537}" type="sibTrans" cxnId="{ACFB231F-1D48-4C9A-BDCA-67FCCB25E1DE}">
      <dgm:prSet/>
      <dgm:spPr/>
      <dgm:t>
        <a:bodyPr/>
        <a:lstStyle/>
        <a:p>
          <a:endParaRPr lang="en-US"/>
        </a:p>
      </dgm:t>
    </dgm:pt>
    <dgm:pt modelId="{76181F49-0EF2-4E0F-8E06-B60C95155A3E}">
      <dgm:prSet phldrT="[Text]"/>
      <dgm:spPr/>
      <dgm:t>
        <a:bodyPr/>
        <a:lstStyle/>
        <a:p>
          <a:r>
            <a:rPr lang="en-US" dirty="0" smtClean="0"/>
            <a:t>Campus constituents provide input on draft EMP</a:t>
          </a:r>
          <a:endParaRPr lang="en-US" dirty="0"/>
        </a:p>
      </dgm:t>
    </dgm:pt>
    <dgm:pt modelId="{E4AD1D28-96EA-4DCD-830A-A2D3E43C994E}" type="parTrans" cxnId="{8F6F81C2-AE7C-465D-9A43-97A4732560F4}">
      <dgm:prSet/>
      <dgm:spPr/>
      <dgm:t>
        <a:bodyPr/>
        <a:lstStyle/>
        <a:p>
          <a:endParaRPr lang="en-US"/>
        </a:p>
      </dgm:t>
    </dgm:pt>
    <dgm:pt modelId="{B32B3035-9426-41CD-BE04-2EF8F89E412A}" type="sibTrans" cxnId="{8F6F81C2-AE7C-465D-9A43-97A4732560F4}">
      <dgm:prSet/>
      <dgm:spPr/>
      <dgm:t>
        <a:bodyPr/>
        <a:lstStyle/>
        <a:p>
          <a:endParaRPr lang="en-US"/>
        </a:p>
      </dgm:t>
    </dgm:pt>
    <dgm:pt modelId="{6D42A10B-FB58-4342-AABB-F0FD568A2AC2}">
      <dgm:prSet phldrT="[Text]"/>
      <dgm:spPr/>
      <dgm:t>
        <a:bodyPr/>
        <a:lstStyle/>
        <a:p>
          <a:r>
            <a:rPr lang="en-US" dirty="0" smtClean="0"/>
            <a:t>PBC considers draft EMP</a:t>
          </a:r>
          <a:endParaRPr lang="en-US" dirty="0"/>
        </a:p>
      </dgm:t>
    </dgm:pt>
    <dgm:pt modelId="{2554B860-5648-4D44-AFB6-2DF7F6E2CBE0}" type="parTrans" cxnId="{29AF9D0F-306D-47CB-B760-AC1E92666C84}">
      <dgm:prSet/>
      <dgm:spPr/>
      <dgm:t>
        <a:bodyPr/>
        <a:lstStyle/>
        <a:p>
          <a:endParaRPr lang="en-US"/>
        </a:p>
      </dgm:t>
    </dgm:pt>
    <dgm:pt modelId="{2A9B5682-B2C3-4822-8CEB-70562EDA6068}" type="sibTrans" cxnId="{29AF9D0F-306D-47CB-B760-AC1E92666C84}">
      <dgm:prSet/>
      <dgm:spPr/>
      <dgm:t>
        <a:bodyPr/>
        <a:lstStyle/>
        <a:p>
          <a:endParaRPr lang="en-US"/>
        </a:p>
      </dgm:t>
    </dgm:pt>
    <dgm:pt modelId="{90E77C3F-728F-426A-803D-C4765380D2C5}">
      <dgm:prSet phldrT="[Text]"/>
      <dgm:spPr/>
      <dgm:t>
        <a:bodyPr/>
        <a:lstStyle/>
        <a:p>
          <a:r>
            <a:rPr lang="en-US" dirty="0" smtClean="0"/>
            <a:t>PBC adopts new EMP for 2022-27</a:t>
          </a:r>
          <a:endParaRPr lang="en-US" dirty="0"/>
        </a:p>
      </dgm:t>
    </dgm:pt>
    <dgm:pt modelId="{8A256F4C-04B6-4FEF-99B1-3EB445097F38}" type="parTrans" cxnId="{5A7DD9DB-AA40-4344-894E-FE8D99C74FFD}">
      <dgm:prSet/>
      <dgm:spPr/>
      <dgm:t>
        <a:bodyPr/>
        <a:lstStyle/>
        <a:p>
          <a:endParaRPr lang="en-US"/>
        </a:p>
      </dgm:t>
    </dgm:pt>
    <dgm:pt modelId="{01AB17AD-5682-4B5F-8885-4E5C67E08CC2}" type="sibTrans" cxnId="{5A7DD9DB-AA40-4344-894E-FE8D99C74FFD}">
      <dgm:prSet/>
      <dgm:spPr/>
      <dgm:t>
        <a:bodyPr/>
        <a:lstStyle/>
        <a:p>
          <a:endParaRPr lang="en-US"/>
        </a:p>
      </dgm:t>
    </dgm:pt>
    <dgm:pt modelId="{CD75BF98-09ED-4745-83E7-10064944472F}" type="pres">
      <dgm:prSet presAssocID="{E03E2032-2885-4153-B7BA-B64838EAD43E}" presName="Name0" presStyleCnt="0">
        <dgm:presLayoutVars>
          <dgm:dir/>
          <dgm:resizeHandles val="exact"/>
        </dgm:presLayoutVars>
      </dgm:prSet>
      <dgm:spPr/>
    </dgm:pt>
    <dgm:pt modelId="{8C71BB98-2D20-45E6-9A4F-128DBE4EFE7A}" type="pres">
      <dgm:prSet presAssocID="{58F2B0B5-34C8-4741-A4E0-953934889A05}" presName="composite" presStyleCnt="0"/>
      <dgm:spPr/>
    </dgm:pt>
    <dgm:pt modelId="{A531ABB9-A0CC-44AF-9D91-ABC7722708F9}" type="pres">
      <dgm:prSet presAssocID="{58F2B0B5-34C8-4741-A4E0-953934889A05}" presName="bgChev" presStyleLbl="node1" presStyleIdx="0" presStyleCnt="4"/>
      <dgm:spPr/>
    </dgm:pt>
    <dgm:pt modelId="{8050C308-0359-4823-A719-6822CFD198D9}" type="pres">
      <dgm:prSet presAssocID="{58F2B0B5-34C8-4741-A4E0-953934889A05}" presName="txNode" presStyleLbl="fgAcc1" presStyleIdx="0" presStyleCnt="4" custLinFactNeighborX="-2026" custLinFactNeighborY="27862">
        <dgm:presLayoutVars>
          <dgm:bulletEnabled val="1"/>
        </dgm:presLayoutVars>
      </dgm:prSet>
      <dgm:spPr/>
      <dgm:t>
        <a:bodyPr/>
        <a:lstStyle/>
        <a:p>
          <a:endParaRPr lang="en-US"/>
        </a:p>
      </dgm:t>
    </dgm:pt>
    <dgm:pt modelId="{79FA438A-F45F-4D0B-88A2-16A81B00D082}" type="pres">
      <dgm:prSet presAssocID="{48FC480B-309F-404D-B9EE-6A245C0A8537}" presName="compositeSpace" presStyleCnt="0"/>
      <dgm:spPr/>
    </dgm:pt>
    <dgm:pt modelId="{27D858D7-123E-4571-B9EB-F7AC74D94259}" type="pres">
      <dgm:prSet presAssocID="{76181F49-0EF2-4E0F-8E06-B60C95155A3E}" presName="composite" presStyleCnt="0"/>
      <dgm:spPr/>
    </dgm:pt>
    <dgm:pt modelId="{A2AFE52F-60EA-4AA3-B5C9-9FB5E9B4AE1D}" type="pres">
      <dgm:prSet presAssocID="{76181F49-0EF2-4E0F-8E06-B60C95155A3E}" presName="bgChev" presStyleLbl="node1" presStyleIdx="1" presStyleCnt="4"/>
      <dgm:spPr/>
    </dgm:pt>
    <dgm:pt modelId="{ED72BE07-5368-481E-9B08-E5EA573A2F06}" type="pres">
      <dgm:prSet presAssocID="{76181F49-0EF2-4E0F-8E06-B60C95155A3E}" presName="txNode" presStyleLbl="fgAcc1" presStyleIdx="1" presStyleCnt="4" custLinFactNeighborX="-3603" custLinFactNeighborY="24988">
        <dgm:presLayoutVars>
          <dgm:bulletEnabled val="1"/>
        </dgm:presLayoutVars>
      </dgm:prSet>
      <dgm:spPr/>
      <dgm:t>
        <a:bodyPr/>
        <a:lstStyle/>
        <a:p>
          <a:endParaRPr lang="en-US"/>
        </a:p>
      </dgm:t>
    </dgm:pt>
    <dgm:pt modelId="{16ECB99A-5CB6-4D16-8AC9-2548230F77F1}" type="pres">
      <dgm:prSet presAssocID="{B32B3035-9426-41CD-BE04-2EF8F89E412A}" presName="compositeSpace" presStyleCnt="0"/>
      <dgm:spPr/>
    </dgm:pt>
    <dgm:pt modelId="{D6B80D96-2D1B-463F-82FB-6962FC33A39B}" type="pres">
      <dgm:prSet presAssocID="{6D42A10B-FB58-4342-AABB-F0FD568A2AC2}" presName="composite" presStyleCnt="0"/>
      <dgm:spPr/>
    </dgm:pt>
    <dgm:pt modelId="{95A15CF2-9509-4345-B27A-F0176C2A29DB}" type="pres">
      <dgm:prSet presAssocID="{6D42A10B-FB58-4342-AABB-F0FD568A2AC2}" presName="bgChev" presStyleLbl="node1" presStyleIdx="2" presStyleCnt="4"/>
      <dgm:spPr/>
    </dgm:pt>
    <dgm:pt modelId="{57F12D80-2D43-4688-AB7D-CA8D1E0A1964}" type="pres">
      <dgm:prSet presAssocID="{6D42A10B-FB58-4342-AABB-F0FD568A2AC2}" presName="txNode" presStyleLbl="fgAcc1" presStyleIdx="2" presStyleCnt="4" custLinFactNeighborX="-2654" custLinFactNeighborY="27862">
        <dgm:presLayoutVars>
          <dgm:bulletEnabled val="1"/>
        </dgm:presLayoutVars>
      </dgm:prSet>
      <dgm:spPr/>
      <dgm:t>
        <a:bodyPr/>
        <a:lstStyle/>
        <a:p>
          <a:endParaRPr lang="en-US"/>
        </a:p>
      </dgm:t>
    </dgm:pt>
    <dgm:pt modelId="{95545C89-8708-43F6-AA92-46132337C4B9}" type="pres">
      <dgm:prSet presAssocID="{2A9B5682-B2C3-4822-8CEB-70562EDA6068}" presName="compositeSpace" presStyleCnt="0"/>
      <dgm:spPr/>
    </dgm:pt>
    <dgm:pt modelId="{71A9AB4C-8F43-472C-BC38-1D6FEA901446}" type="pres">
      <dgm:prSet presAssocID="{90E77C3F-728F-426A-803D-C4765380D2C5}" presName="composite" presStyleCnt="0"/>
      <dgm:spPr/>
    </dgm:pt>
    <dgm:pt modelId="{E50352E7-CD5D-4E06-B393-32A305A7BD09}" type="pres">
      <dgm:prSet presAssocID="{90E77C3F-728F-426A-803D-C4765380D2C5}" presName="bgChev" presStyleLbl="node1" presStyleIdx="3" presStyleCnt="4"/>
      <dgm:spPr/>
    </dgm:pt>
    <dgm:pt modelId="{2CB01204-0281-4611-94EC-EC5A6763AADA}" type="pres">
      <dgm:prSet presAssocID="{90E77C3F-728F-426A-803D-C4765380D2C5}" presName="txNode" presStyleLbl="fgAcc1" presStyleIdx="3" presStyleCnt="4" custLinFactNeighborX="252" custLinFactNeighborY="27074">
        <dgm:presLayoutVars>
          <dgm:bulletEnabled val="1"/>
        </dgm:presLayoutVars>
      </dgm:prSet>
      <dgm:spPr/>
      <dgm:t>
        <a:bodyPr/>
        <a:lstStyle/>
        <a:p>
          <a:endParaRPr lang="en-US"/>
        </a:p>
      </dgm:t>
    </dgm:pt>
  </dgm:ptLst>
  <dgm:cxnLst>
    <dgm:cxn modelId="{224674BB-4330-47B4-86FF-008A1A691E41}" type="presOf" srcId="{76181F49-0EF2-4E0F-8E06-B60C95155A3E}" destId="{ED72BE07-5368-481E-9B08-E5EA573A2F06}" srcOrd="0" destOrd="0" presId="urn:microsoft.com/office/officeart/2005/8/layout/chevronAccent+Icon"/>
    <dgm:cxn modelId="{8F6F81C2-AE7C-465D-9A43-97A4732560F4}" srcId="{E03E2032-2885-4153-B7BA-B64838EAD43E}" destId="{76181F49-0EF2-4E0F-8E06-B60C95155A3E}" srcOrd="1" destOrd="0" parTransId="{E4AD1D28-96EA-4DCD-830A-A2D3E43C994E}" sibTransId="{B32B3035-9426-41CD-BE04-2EF8F89E412A}"/>
    <dgm:cxn modelId="{ACFB231F-1D48-4C9A-BDCA-67FCCB25E1DE}" srcId="{E03E2032-2885-4153-B7BA-B64838EAD43E}" destId="{58F2B0B5-34C8-4741-A4E0-953934889A05}" srcOrd="0" destOrd="0" parTransId="{A809EBF0-9E25-490D-93BD-7623421018A3}" sibTransId="{48FC480B-309F-404D-B9EE-6A245C0A8537}"/>
    <dgm:cxn modelId="{FBC79BD3-BC1A-4DC5-B09C-0AE1E9677AF8}" type="presOf" srcId="{6D42A10B-FB58-4342-AABB-F0FD568A2AC2}" destId="{57F12D80-2D43-4688-AB7D-CA8D1E0A1964}" srcOrd="0" destOrd="0" presId="urn:microsoft.com/office/officeart/2005/8/layout/chevronAccent+Icon"/>
    <dgm:cxn modelId="{E93FFCA4-9C98-4F98-9596-7DE33A073ED9}" type="presOf" srcId="{E03E2032-2885-4153-B7BA-B64838EAD43E}" destId="{CD75BF98-09ED-4745-83E7-10064944472F}" srcOrd="0" destOrd="0" presId="urn:microsoft.com/office/officeart/2005/8/layout/chevronAccent+Icon"/>
    <dgm:cxn modelId="{29AF9D0F-306D-47CB-B760-AC1E92666C84}" srcId="{E03E2032-2885-4153-B7BA-B64838EAD43E}" destId="{6D42A10B-FB58-4342-AABB-F0FD568A2AC2}" srcOrd="2" destOrd="0" parTransId="{2554B860-5648-4D44-AFB6-2DF7F6E2CBE0}" sibTransId="{2A9B5682-B2C3-4822-8CEB-70562EDA6068}"/>
    <dgm:cxn modelId="{1614BED2-0C8A-49A5-B739-8CD2C8744938}" type="presOf" srcId="{90E77C3F-728F-426A-803D-C4765380D2C5}" destId="{2CB01204-0281-4611-94EC-EC5A6763AADA}" srcOrd="0" destOrd="0" presId="urn:microsoft.com/office/officeart/2005/8/layout/chevronAccent+Icon"/>
    <dgm:cxn modelId="{C3138191-F846-41AA-AA70-897DAA4BF6C0}" type="presOf" srcId="{58F2B0B5-34C8-4741-A4E0-953934889A05}" destId="{8050C308-0359-4823-A719-6822CFD198D9}" srcOrd="0" destOrd="0" presId="urn:microsoft.com/office/officeart/2005/8/layout/chevronAccent+Icon"/>
    <dgm:cxn modelId="{5A7DD9DB-AA40-4344-894E-FE8D99C74FFD}" srcId="{E03E2032-2885-4153-B7BA-B64838EAD43E}" destId="{90E77C3F-728F-426A-803D-C4765380D2C5}" srcOrd="3" destOrd="0" parTransId="{8A256F4C-04B6-4FEF-99B1-3EB445097F38}" sibTransId="{01AB17AD-5682-4B5F-8885-4E5C67E08CC2}"/>
    <dgm:cxn modelId="{48659F9F-4F8F-46E0-818E-C428E04E649D}" type="presParOf" srcId="{CD75BF98-09ED-4745-83E7-10064944472F}" destId="{8C71BB98-2D20-45E6-9A4F-128DBE4EFE7A}" srcOrd="0" destOrd="0" presId="urn:microsoft.com/office/officeart/2005/8/layout/chevronAccent+Icon"/>
    <dgm:cxn modelId="{17BA00E8-097B-4978-9525-28A156DECCEE}" type="presParOf" srcId="{8C71BB98-2D20-45E6-9A4F-128DBE4EFE7A}" destId="{A531ABB9-A0CC-44AF-9D91-ABC7722708F9}" srcOrd="0" destOrd="0" presId="urn:microsoft.com/office/officeart/2005/8/layout/chevronAccent+Icon"/>
    <dgm:cxn modelId="{F58E4A2A-7591-4439-9B63-C9FEA5A1C68C}" type="presParOf" srcId="{8C71BB98-2D20-45E6-9A4F-128DBE4EFE7A}" destId="{8050C308-0359-4823-A719-6822CFD198D9}" srcOrd="1" destOrd="0" presId="urn:microsoft.com/office/officeart/2005/8/layout/chevronAccent+Icon"/>
    <dgm:cxn modelId="{4FA4FE0E-93C5-47B8-AB8F-C876CEE2A90A}" type="presParOf" srcId="{CD75BF98-09ED-4745-83E7-10064944472F}" destId="{79FA438A-F45F-4D0B-88A2-16A81B00D082}" srcOrd="1" destOrd="0" presId="urn:microsoft.com/office/officeart/2005/8/layout/chevronAccent+Icon"/>
    <dgm:cxn modelId="{4CD4DD79-2958-4BAC-9199-5666F64E5FB7}" type="presParOf" srcId="{CD75BF98-09ED-4745-83E7-10064944472F}" destId="{27D858D7-123E-4571-B9EB-F7AC74D94259}" srcOrd="2" destOrd="0" presId="urn:microsoft.com/office/officeart/2005/8/layout/chevronAccent+Icon"/>
    <dgm:cxn modelId="{20AFEAEC-717F-4B44-90F2-BB3970A3B9A4}" type="presParOf" srcId="{27D858D7-123E-4571-B9EB-F7AC74D94259}" destId="{A2AFE52F-60EA-4AA3-B5C9-9FB5E9B4AE1D}" srcOrd="0" destOrd="0" presId="urn:microsoft.com/office/officeart/2005/8/layout/chevronAccent+Icon"/>
    <dgm:cxn modelId="{29F62AF3-53B9-4E9E-9E44-55859C4C3F8D}" type="presParOf" srcId="{27D858D7-123E-4571-B9EB-F7AC74D94259}" destId="{ED72BE07-5368-481E-9B08-E5EA573A2F06}" srcOrd="1" destOrd="0" presId="urn:microsoft.com/office/officeart/2005/8/layout/chevronAccent+Icon"/>
    <dgm:cxn modelId="{68A70E5C-FD62-485E-ADC7-09B175C1112C}" type="presParOf" srcId="{CD75BF98-09ED-4745-83E7-10064944472F}" destId="{16ECB99A-5CB6-4D16-8AC9-2548230F77F1}" srcOrd="3" destOrd="0" presId="urn:microsoft.com/office/officeart/2005/8/layout/chevronAccent+Icon"/>
    <dgm:cxn modelId="{263E5B9E-94F9-49DC-A121-5A893FA93318}" type="presParOf" srcId="{CD75BF98-09ED-4745-83E7-10064944472F}" destId="{D6B80D96-2D1B-463F-82FB-6962FC33A39B}" srcOrd="4" destOrd="0" presId="urn:microsoft.com/office/officeart/2005/8/layout/chevronAccent+Icon"/>
    <dgm:cxn modelId="{FF0A9A79-96C9-4728-8E1E-15BBD61802F7}" type="presParOf" srcId="{D6B80D96-2D1B-463F-82FB-6962FC33A39B}" destId="{95A15CF2-9509-4345-B27A-F0176C2A29DB}" srcOrd="0" destOrd="0" presId="urn:microsoft.com/office/officeart/2005/8/layout/chevronAccent+Icon"/>
    <dgm:cxn modelId="{2D3EFD21-3166-4700-B782-F8042205C876}" type="presParOf" srcId="{D6B80D96-2D1B-463F-82FB-6962FC33A39B}" destId="{57F12D80-2D43-4688-AB7D-CA8D1E0A1964}" srcOrd="1" destOrd="0" presId="urn:microsoft.com/office/officeart/2005/8/layout/chevronAccent+Icon"/>
    <dgm:cxn modelId="{3DDECE1F-67EF-4334-849A-B61F79EF2497}" type="presParOf" srcId="{CD75BF98-09ED-4745-83E7-10064944472F}" destId="{95545C89-8708-43F6-AA92-46132337C4B9}" srcOrd="5" destOrd="0" presId="urn:microsoft.com/office/officeart/2005/8/layout/chevronAccent+Icon"/>
    <dgm:cxn modelId="{DEB5215D-C76E-46AB-96C7-FE896768DF21}" type="presParOf" srcId="{CD75BF98-09ED-4745-83E7-10064944472F}" destId="{71A9AB4C-8F43-472C-BC38-1D6FEA901446}" srcOrd="6" destOrd="0" presId="urn:microsoft.com/office/officeart/2005/8/layout/chevronAccent+Icon"/>
    <dgm:cxn modelId="{08C7DA68-B51C-48EB-9E51-4425527BC145}" type="presParOf" srcId="{71A9AB4C-8F43-472C-BC38-1D6FEA901446}" destId="{E50352E7-CD5D-4E06-B393-32A305A7BD09}" srcOrd="0" destOrd="0" presId="urn:microsoft.com/office/officeart/2005/8/layout/chevronAccent+Icon"/>
    <dgm:cxn modelId="{E3F20EDB-14AD-4C75-9E5D-E3DCD91A4127}" type="presParOf" srcId="{71A9AB4C-8F43-472C-BC38-1D6FEA901446}" destId="{2CB01204-0281-4611-94EC-EC5A6763AADA}" srcOrd="1" destOrd="0" presId="urn:microsoft.com/office/officeart/2005/8/layout/chevronAccent+Icon"/>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PBC names EMP Task Force Members</a:t>
          </a:r>
          <a:endParaRPr lang="en-US" sz="1600" kern="1200" dirty="0"/>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EMP Task Force evaluates 2017-22 EMP</a:t>
          </a:r>
          <a:endParaRPr lang="en-US" sz="1600" kern="1200" dirty="0"/>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SCUP Training in Strategic Planning</a:t>
          </a:r>
          <a:endParaRPr lang="en-US" sz="1600" kern="1200" dirty="0"/>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Mission, Vision, Values Update</a:t>
          </a:r>
          <a:endParaRPr lang="en-US" sz="1600" kern="1200" dirty="0"/>
        </a:p>
      </dsp:txBody>
      <dsp:txXfrm>
        <a:off x="9462618" y="2635500"/>
        <a:ext cx="2096773" cy="9271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EMP TF considers “Internal Scan”</a:t>
          </a:r>
          <a:endParaRPr lang="en-US" sz="1400" kern="1200" dirty="0"/>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EMP TF considers “External Scan”</a:t>
          </a:r>
          <a:endParaRPr lang="en-US" sz="1400" kern="1200" dirty="0"/>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College Councils provide input on challenges and opportunities</a:t>
          </a:r>
          <a:endParaRPr lang="en-US" sz="1400" kern="1200" dirty="0"/>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Town Hall</a:t>
          </a:r>
          <a:endParaRPr lang="en-US" sz="1400" kern="1200" dirty="0"/>
        </a:p>
      </dsp:txBody>
      <dsp:txXfrm>
        <a:off x="9462618" y="2635500"/>
        <a:ext cx="2096773" cy="9271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1ABB9-A0CC-44AF-9D91-ABC7722708F9}">
      <dsp:nvSpPr>
        <dsp:cNvPr id="0" name=""/>
        <dsp:cNvSpPr/>
      </dsp:nvSpPr>
      <dsp:spPr>
        <a:xfrm>
          <a:off x="5420"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0C308-0359-4823-A719-6822CFD198D9}">
      <dsp:nvSpPr>
        <dsp:cNvPr id="0" name=""/>
        <dsp:cNvSpPr/>
      </dsp:nvSpPr>
      <dsp:spPr>
        <a:xfrm>
          <a:off x="642127"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EMP Retreat:  Set goals and new strategies</a:t>
          </a:r>
          <a:endParaRPr lang="en-US" sz="1600" kern="1200" dirty="0"/>
        </a:p>
      </dsp:txBody>
      <dsp:txXfrm>
        <a:off x="670971" y="2643260"/>
        <a:ext cx="2096773" cy="927127"/>
      </dsp:txXfrm>
    </dsp:sp>
    <dsp:sp modelId="{A2AFE52F-60EA-4AA3-B5C9-9FB5E9B4AE1D}">
      <dsp:nvSpPr>
        <dsp:cNvPr id="0" name=""/>
        <dsp:cNvSpPr/>
      </dsp:nvSpPr>
      <dsp:spPr>
        <a:xfrm>
          <a:off x="2919613"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2BE07-5368-481E-9B08-E5EA573A2F06}">
      <dsp:nvSpPr>
        <dsp:cNvPr id="0" name=""/>
        <dsp:cNvSpPr/>
      </dsp:nvSpPr>
      <dsp:spPr>
        <a:xfrm>
          <a:off x="3522344" y="2586113"/>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Campus constituents provide input on draft EMP</a:t>
          </a:r>
          <a:endParaRPr lang="en-US" sz="1600" kern="1200" dirty="0"/>
        </a:p>
      </dsp:txBody>
      <dsp:txXfrm>
        <a:off x="3551188" y="2614957"/>
        <a:ext cx="2096773" cy="927127"/>
      </dsp:txXfrm>
    </dsp:sp>
    <dsp:sp modelId="{95A15CF2-9509-4345-B27A-F0176C2A29DB}">
      <dsp:nvSpPr>
        <dsp:cNvPr id="0" name=""/>
        <dsp:cNvSpPr/>
      </dsp:nvSpPr>
      <dsp:spPr>
        <a:xfrm>
          <a:off x="5833805"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12D80-2D43-4688-AB7D-CA8D1E0A1964}">
      <dsp:nvSpPr>
        <dsp:cNvPr id="0" name=""/>
        <dsp:cNvSpPr/>
      </dsp:nvSpPr>
      <dsp:spPr>
        <a:xfrm>
          <a:off x="6456982" y="261441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PBC considers draft EMP</a:t>
          </a:r>
          <a:endParaRPr lang="en-US" sz="1600" kern="1200" dirty="0"/>
        </a:p>
      </dsp:txBody>
      <dsp:txXfrm>
        <a:off x="6485826" y="2643260"/>
        <a:ext cx="2096773" cy="927127"/>
      </dsp:txXfrm>
    </dsp:sp>
    <dsp:sp modelId="{E50352E7-CD5D-4E06-B393-32A305A7BD09}">
      <dsp:nvSpPr>
        <dsp:cNvPr id="0" name=""/>
        <dsp:cNvSpPr/>
      </dsp:nvSpPr>
      <dsp:spPr>
        <a:xfrm>
          <a:off x="8747997" y="2093823"/>
          <a:ext cx="2551335" cy="984815"/>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01204-0281-4611-94EC-EC5A6763AADA}">
      <dsp:nvSpPr>
        <dsp:cNvPr id="0" name=""/>
        <dsp:cNvSpPr/>
      </dsp:nvSpPr>
      <dsp:spPr>
        <a:xfrm>
          <a:off x="9433774" y="2606656"/>
          <a:ext cx="2154461" cy="984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PBC adopts new EMP for 2022-27</a:t>
          </a:r>
          <a:endParaRPr lang="en-US" sz="1600" kern="1200" dirty="0"/>
        </a:p>
      </dsp:txBody>
      <dsp:txXfrm>
        <a:off x="9462618" y="2635500"/>
        <a:ext cx="2096773" cy="9271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A6BE6-2159-411A-98EB-38419A810B40}" type="datetimeFigureOut">
              <a:rPr lang="en-US" smtClean="0"/>
              <a:t>3/11/2022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FA357-B2C6-4397-A7DA-8A6351F549A6}" type="slidenum">
              <a:rPr lang="en-US" smtClean="0"/>
              <a:t>‹#›</a:t>
            </a:fld>
            <a:endParaRPr lang="en-US"/>
          </a:p>
        </p:txBody>
      </p:sp>
    </p:spTree>
    <p:extLst>
      <p:ext uri="{BB962C8B-B14F-4D97-AF65-F5344CB8AC3E}">
        <p14:creationId xmlns:p14="http://schemas.microsoft.com/office/powerpoint/2010/main" val="326191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68C50-0A16-41AD-B8C7-A11F6E751A8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9A328-0B18-488C-9CB1-39D4928BFDFB}" type="slidenum">
              <a:rPr lang="en-US" smtClean="0"/>
              <a:t>‹#›</a:t>
            </a:fld>
            <a:endParaRPr lang="en-US"/>
          </a:p>
        </p:txBody>
      </p:sp>
    </p:spTree>
    <p:extLst>
      <p:ext uri="{BB962C8B-B14F-4D97-AF65-F5344CB8AC3E}">
        <p14:creationId xmlns:p14="http://schemas.microsoft.com/office/powerpoint/2010/main" val="3518931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68C50-0A16-41AD-B8C7-A11F6E751A8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9A328-0B18-488C-9CB1-39D4928BFDFB}" type="slidenum">
              <a:rPr lang="en-US" smtClean="0"/>
              <a:t>‹#›</a:t>
            </a:fld>
            <a:endParaRPr lang="en-US"/>
          </a:p>
        </p:txBody>
      </p:sp>
    </p:spTree>
    <p:extLst>
      <p:ext uri="{BB962C8B-B14F-4D97-AF65-F5344CB8AC3E}">
        <p14:creationId xmlns:p14="http://schemas.microsoft.com/office/powerpoint/2010/main" val="964045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68C50-0A16-41AD-B8C7-A11F6E751A8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9A328-0B18-488C-9CB1-39D4928BFDFB}" type="slidenum">
              <a:rPr lang="en-US" smtClean="0"/>
              <a:t>‹#›</a:t>
            </a:fld>
            <a:endParaRPr lang="en-US"/>
          </a:p>
        </p:txBody>
      </p:sp>
    </p:spTree>
    <p:extLst>
      <p:ext uri="{BB962C8B-B14F-4D97-AF65-F5344CB8AC3E}">
        <p14:creationId xmlns:p14="http://schemas.microsoft.com/office/powerpoint/2010/main" val="4189460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23388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515879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DB0C44-5B28-495E-A020-6785C9410D3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3667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DB0C44-5B28-495E-A020-6785C9410D38}"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594530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DB0C44-5B28-495E-A020-6785C9410D38}"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561635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DB0C44-5B28-495E-A020-6785C9410D38}"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5966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B0C44-5B28-495E-A020-6785C9410D38}"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231651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89918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68C50-0A16-41AD-B8C7-A11F6E751A8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9A328-0B18-488C-9CB1-39D4928BFDFB}" type="slidenum">
              <a:rPr lang="en-US" smtClean="0"/>
              <a:t>‹#›</a:t>
            </a:fld>
            <a:endParaRPr lang="en-US"/>
          </a:p>
        </p:txBody>
      </p:sp>
    </p:spTree>
    <p:extLst>
      <p:ext uri="{BB962C8B-B14F-4D97-AF65-F5344CB8AC3E}">
        <p14:creationId xmlns:p14="http://schemas.microsoft.com/office/powerpoint/2010/main" val="1444456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189404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242893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29208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22778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DB0C44-5B28-495E-A020-6785C9410D38}"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63007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3549650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DB0C44-5B28-495E-A020-6785C9410D38}"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304153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1426628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B0C44-5B28-495E-A020-6785C9410D3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1856C2-6CA8-4989-BEB2-F510FB5AE03E}" type="slidenum">
              <a:rPr lang="en-US" smtClean="0"/>
              <a:t>‹#›</a:t>
            </a:fld>
            <a:endParaRPr lang="en-US"/>
          </a:p>
        </p:txBody>
      </p:sp>
    </p:spTree>
    <p:extLst>
      <p:ext uri="{BB962C8B-B14F-4D97-AF65-F5344CB8AC3E}">
        <p14:creationId xmlns:p14="http://schemas.microsoft.com/office/powerpoint/2010/main" val="2005070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668C50-0A16-41AD-B8C7-A11F6E751A88}"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9A328-0B18-488C-9CB1-39D4928BFDFB}" type="slidenum">
              <a:rPr lang="en-US" smtClean="0"/>
              <a:t>‹#›</a:t>
            </a:fld>
            <a:endParaRPr lang="en-US"/>
          </a:p>
        </p:txBody>
      </p:sp>
    </p:spTree>
    <p:extLst>
      <p:ext uri="{BB962C8B-B14F-4D97-AF65-F5344CB8AC3E}">
        <p14:creationId xmlns:p14="http://schemas.microsoft.com/office/powerpoint/2010/main" val="32157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68C50-0A16-41AD-B8C7-A11F6E751A88}"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9A328-0B18-488C-9CB1-39D4928BFDFB}" type="slidenum">
              <a:rPr lang="en-US" smtClean="0"/>
              <a:t>‹#›</a:t>
            </a:fld>
            <a:endParaRPr lang="en-US"/>
          </a:p>
        </p:txBody>
      </p:sp>
    </p:spTree>
    <p:extLst>
      <p:ext uri="{BB962C8B-B14F-4D97-AF65-F5344CB8AC3E}">
        <p14:creationId xmlns:p14="http://schemas.microsoft.com/office/powerpoint/2010/main" val="371411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668C50-0A16-41AD-B8C7-A11F6E751A88}"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D9A328-0B18-488C-9CB1-39D4928BFDFB}" type="slidenum">
              <a:rPr lang="en-US" smtClean="0"/>
              <a:t>‹#›</a:t>
            </a:fld>
            <a:endParaRPr lang="en-US"/>
          </a:p>
        </p:txBody>
      </p:sp>
    </p:spTree>
    <p:extLst>
      <p:ext uri="{BB962C8B-B14F-4D97-AF65-F5344CB8AC3E}">
        <p14:creationId xmlns:p14="http://schemas.microsoft.com/office/powerpoint/2010/main" val="4228797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668C50-0A16-41AD-B8C7-A11F6E751A88}"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D9A328-0B18-488C-9CB1-39D4928BFDFB}" type="slidenum">
              <a:rPr lang="en-US" smtClean="0"/>
              <a:t>‹#›</a:t>
            </a:fld>
            <a:endParaRPr lang="en-US"/>
          </a:p>
        </p:txBody>
      </p:sp>
    </p:spTree>
    <p:extLst>
      <p:ext uri="{BB962C8B-B14F-4D97-AF65-F5344CB8AC3E}">
        <p14:creationId xmlns:p14="http://schemas.microsoft.com/office/powerpoint/2010/main" val="63044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68C50-0A16-41AD-B8C7-A11F6E751A88}"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D9A328-0B18-488C-9CB1-39D4928BFDFB}" type="slidenum">
              <a:rPr lang="en-US" smtClean="0"/>
              <a:t>‹#›</a:t>
            </a:fld>
            <a:endParaRPr lang="en-US"/>
          </a:p>
        </p:txBody>
      </p:sp>
    </p:spTree>
    <p:extLst>
      <p:ext uri="{BB962C8B-B14F-4D97-AF65-F5344CB8AC3E}">
        <p14:creationId xmlns:p14="http://schemas.microsoft.com/office/powerpoint/2010/main" val="111344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668C50-0A16-41AD-B8C7-A11F6E751A88}"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9A328-0B18-488C-9CB1-39D4928BFDFB}" type="slidenum">
              <a:rPr lang="en-US" smtClean="0"/>
              <a:t>‹#›</a:t>
            </a:fld>
            <a:endParaRPr lang="en-US"/>
          </a:p>
        </p:txBody>
      </p:sp>
    </p:spTree>
    <p:extLst>
      <p:ext uri="{BB962C8B-B14F-4D97-AF65-F5344CB8AC3E}">
        <p14:creationId xmlns:p14="http://schemas.microsoft.com/office/powerpoint/2010/main" val="417019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668C50-0A16-41AD-B8C7-A11F6E751A88}"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9A328-0B18-488C-9CB1-39D4928BFDFB}" type="slidenum">
              <a:rPr lang="en-US" smtClean="0"/>
              <a:t>‹#›</a:t>
            </a:fld>
            <a:endParaRPr lang="en-US"/>
          </a:p>
        </p:txBody>
      </p:sp>
    </p:spTree>
    <p:extLst>
      <p:ext uri="{BB962C8B-B14F-4D97-AF65-F5344CB8AC3E}">
        <p14:creationId xmlns:p14="http://schemas.microsoft.com/office/powerpoint/2010/main" val="1497130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68C50-0A16-41AD-B8C7-A11F6E751A88}" type="datetimeFigureOut">
              <a:rPr lang="en-US" smtClean="0"/>
              <a:t>3/11/2022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9A328-0B18-488C-9CB1-39D4928BFDFB}" type="slidenum">
              <a:rPr lang="en-US" smtClean="0"/>
              <a:t>‹#›</a:t>
            </a:fld>
            <a:endParaRPr lang="en-US"/>
          </a:p>
        </p:txBody>
      </p:sp>
    </p:spTree>
    <p:extLst>
      <p:ext uri="{BB962C8B-B14F-4D97-AF65-F5344CB8AC3E}">
        <p14:creationId xmlns:p14="http://schemas.microsoft.com/office/powerpoint/2010/main" val="1661755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2DB0C44-5B28-495E-A020-6785C9410D38}" type="datetimeFigureOut">
              <a:rPr lang="en-US" smtClean="0"/>
              <a:t>3/11/2022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41856C2-6CA8-4989-BEB2-F510FB5AE03E}" type="slidenum">
              <a:rPr lang="en-US" smtClean="0"/>
              <a:t>‹#›</a:t>
            </a:fld>
            <a:endParaRPr lang="en-US"/>
          </a:p>
        </p:txBody>
      </p:sp>
    </p:spTree>
    <p:extLst>
      <p:ext uri="{BB962C8B-B14F-4D97-AF65-F5344CB8AC3E}">
        <p14:creationId xmlns:p14="http://schemas.microsoft.com/office/powerpoint/2010/main" val="14331835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584818"/>
            <a:ext cx="9144000" cy="2387600"/>
          </a:xfrm>
        </p:spPr>
        <p:txBody>
          <a:bodyPr/>
          <a:lstStyle/>
          <a:p>
            <a:r>
              <a:rPr lang="en-US" sz="4800" dirty="0" smtClean="0"/>
              <a:t>Educational Master Planning </a:t>
            </a:r>
            <a:r>
              <a:rPr lang="en-US" dirty="0" smtClean="0"/>
              <a:t>Retreat</a:t>
            </a:r>
            <a:endParaRPr lang="en-US" dirty="0"/>
          </a:p>
        </p:txBody>
      </p:sp>
      <p:sp>
        <p:nvSpPr>
          <p:cNvPr id="3" name="Subtitle 2"/>
          <p:cNvSpPr>
            <a:spLocks noGrp="1"/>
          </p:cNvSpPr>
          <p:nvPr>
            <p:ph type="subTitle" idx="1"/>
          </p:nvPr>
        </p:nvSpPr>
        <p:spPr>
          <a:xfrm>
            <a:off x="1618594" y="4180107"/>
            <a:ext cx="9144000" cy="1655762"/>
          </a:xfrm>
        </p:spPr>
        <p:txBody>
          <a:bodyPr>
            <a:normAutofit/>
          </a:bodyPr>
          <a:lstStyle/>
          <a:p>
            <a:r>
              <a:rPr lang="en-US" dirty="0" smtClean="0"/>
              <a:t>March 11, 2022</a:t>
            </a:r>
          </a:p>
          <a:p>
            <a:endParaRPr lang="en-US" dirty="0"/>
          </a:p>
          <a:p>
            <a:r>
              <a:rPr lang="en-US" dirty="0" smtClean="0"/>
              <a:t>EMP Task Force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761" y="927505"/>
            <a:ext cx="2524477" cy="1133633"/>
          </a:xfrm>
          <a:prstGeom prst="rect">
            <a:avLst/>
          </a:prstGeom>
        </p:spPr>
      </p:pic>
    </p:spTree>
    <p:extLst>
      <p:ext uri="{BB962C8B-B14F-4D97-AF65-F5344CB8AC3E}">
        <p14:creationId xmlns:p14="http://schemas.microsoft.com/office/powerpoint/2010/main" val="3462393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SCUP: Goals, Strategies and Tactics</a:t>
            </a:r>
            <a:endParaRPr lang="en-US" dirty="0"/>
          </a:p>
        </p:txBody>
      </p:sp>
      <p:graphicFrame>
        <p:nvGraphicFramePr>
          <p:cNvPr id="4" name="Content Placeholder 3"/>
          <p:cNvGraphicFramePr>
            <a:graphicFrameLocks noGrp="1"/>
          </p:cNvGraphicFramePr>
          <p:nvPr>
            <p:ph idx="1"/>
          </p:nvPr>
        </p:nvGraphicFramePr>
        <p:xfrm>
          <a:off x="838200" y="1972770"/>
          <a:ext cx="10515600" cy="1981200"/>
        </p:xfrm>
        <a:graphic>
          <a:graphicData uri="http://schemas.openxmlformats.org/drawingml/2006/table">
            <a:tbl>
              <a:tblPr>
                <a:tableStyleId>{2D5ABB26-0587-4C30-8999-92F81FD0307C}</a:tableStyleId>
              </a:tblPr>
              <a:tblGrid>
                <a:gridCol w="1526628">
                  <a:extLst>
                    <a:ext uri="{9D8B030D-6E8A-4147-A177-3AD203B41FA5}">
                      <a16:colId xmlns:a16="http://schemas.microsoft.com/office/drawing/2014/main" val="3633809573"/>
                    </a:ext>
                  </a:extLst>
                </a:gridCol>
                <a:gridCol w="8988972">
                  <a:extLst>
                    <a:ext uri="{9D8B030D-6E8A-4147-A177-3AD203B41FA5}">
                      <a16:colId xmlns:a16="http://schemas.microsoft.com/office/drawing/2014/main" val="3465917289"/>
                    </a:ext>
                  </a:extLst>
                </a:gridCol>
              </a:tblGrid>
              <a:tr h="370840">
                <a:tc>
                  <a:txBody>
                    <a:bodyPr/>
                    <a:lstStyle/>
                    <a:p>
                      <a:r>
                        <a:rPr lang="en-US" sz="2800" b="1" dirty="0" smtClean="0"/>
                        <a:t>Goal:</a:t>
                      </a:r>
                      <a:endParaRPr lang="en-US" sz="2800" b="1" dirty="0"/>
                    </a:p>
                  </a:txBody>
                  <a:tcPr/>
                </a:tc>
                <a:tc>
                  <a:txBody>
                    <a:bodyPr/>
                    <a:lstStyle/>
                    <a:p>
                      <a:r>
                        <a:rPr lang="en-US" sz="2800" dirty="0" smtClean="0"/>
                        <a:t>A</a:t>
                      </a:r>
                      <a:r>
                        <a:rPr lang="en-US" sz="2800" baseline="0" dirty="0" smtClean="0"/>
                        <a:t> broad, general statement of intended outcomes or results</a:t>
                      </a:r>
                      <a:endParaRPr lang="en-US" sz="2800" dirty="0"/>
                    </a:p>
                  </a:txBody>
                  <a:tcPr/>
                </a:tc>
                <a:extLst>
                  <a:ext uri="{0D108BD9-81ED-4DB2-BD59-A6C34878D82A}">
                    <a16:rowId xmlns:a16="http://schemas.microsoft.com/office/drawing/2014/main" val="2522688236"/>
                  </a:ext>
                </a:extLst>
              </a:tr>
              <a:tr h="370840">
                <a:tc>
                  <a:txBody>
                    <a:bodyPr/>
                    <a:lstStyle/>
                    <a:p>
                      <a:r>
                        <a:rPr lang="en-US" sz="2800" b="1" dirty="0" smtClean="0"/>
                        <a:t>Strategy:</a:t>
                      </a:r>
                      <a:endParaRPr lang="en-US" sz="2800" b="1" dirty="0"/>
                    </a:p>
                  </a:txBody>
                  <a:tcPr/>
                </a:tc>
                <a:tc>
                  <a:txBody>
                    <a:bodyPr/>
                    <a:lstStyle/>
                    <a:p>
                      <a:r>
                        <a:rPr lang="en-US" sz="2800" b="0" dirty="0" smtClean="0"/>
                        <a:t>A</a:t>
                      </a:r>
                      <a:r>
                        <a:rPr lang="en-US" sz="2800" b="0" baseline="0" dirty="0" smtClean="0"/>
                        <a:t> plan of action created to achieve a goal or a vision or to address a strategic issue</a:t>
                      </a:r>
                      <a:endParaRPr lang="en-US" sz="2800" b="0" dirty="0"/>
                    </a:p>
                  </a:txBody>
                  <a:tcPr/>
                </a:tc>
                <a:extLst>
                  <a:ext uri="{0D108BD9-81ED-4DB2-BD59-A6C34878D82A}">
                    <a16:rowId xmlns:a16="http://schemas.microsoft.com/office/drawing/2014/main" val="349790945"/>
                  </a:ext>
                </a:extLst>
              </a:tr>
              <a:tr h="370840">
                <a:tc>
                  <a:txBody>
                    <a:bodyPr/>
                    <a:lstStyle/>
                    <a:p>
                      <a:r>
                        <a:rPr lang="en-US" sz="2800" b="1" dirty="0" smtClean="0"/>
                        <a:t>Tactic:</a:t>
                      </a:r>
                      <a:endParaRPr lang="en-US" sz="2800" b="1" dirty="0"/>
                    </a:p>
                  </a:txBody>
                  <a:tcPr/>
                </a:tc>
                <a:tc>
                  <a:txBody>
                    <a:bodyPr/>
                    <a:lstStyle/>
                    <a:p>
                      <a:r>
                        <a:rPr lang="en-US" sz="2800" dirty="0" smtClean="0"/>
                        <a:t>A specific action an</a:t>
                      </a:r>
                      <a:r>
                        <a:rPr lang="en-US" sz="2800" baseline="0" dirty="0" smtClean="0"/>
                        <a:t> institution takes to carry out a strategy</a:t>
                      </a:r>
                      <a:endParaRPr lang="en-US" sz="2800" dirty="0"/>
                    </a:p>
                  </a:txBody>
                  <a:tcPr/>
                </a:tc>
                <a:extLst>
                  <a:ext uri="{0D108BD9-81ED-4DB2-BD59-A6C34878D82A}">
                    <a16:rowId xmlns:a16="http://schemas.microsoft.com/office/drawing/2014/main" val="1311719750"/>
                  </a:ext>
                </a:extLst>
              </a:tr>
            </a:tbl>
          </a:graphicData>
        </a:graphic>
      </p:graphicFrame>
      <p:sp>
        <p:nvSpPr>
          <p:cNvPr id="3" name="Oval 2"/>
          <p:cNvSpPr/>
          <p:nvPr/>
        </p:nvSpPr>
        <p:spPr>
          <a:xfrm>
            <a:off x="286407" y="3195528"/>
            <a:ext cx="11214538" cy="1155755"/>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291209" y="4973876"/>
            <a:ext cx="5071992" cy="1200329"/>
          </a:xfrm>
          <a:prstGeom prst="rect">
            <a:avLst/>
          </a:prstGeom>
          <a:noFill/>
        </p:spPr>
        <p:txBody>
          <a:bodyPr wrap="square" rtlCol="0">
            <a:spAutoFit/>
          </a:bodyPr>
          <a:lstStyle/>
          <a:p>
            <a:r>
              <a:rPr lang="en-US" dirty="0" smtClean="0"/>
              <a:t>This gets addressed on an annual basis.  Each year, we develop tactics during our Summer Leadership Retreat.  These form the basis for our Annual (operational) Plan.</a:t>
            </a:r>
            <a:endParaRPr lang="en-US" dirty="0"/>
          </a:p>
        </p:txBody>
      </p:sp>
      <p:sp>
        <p:nvSpPr>
          <p:cNvPr id="6" name="Oval 5"/>
          <p:cNvSpPr/>
          <p:nvPr/>
        </p:nvSpPr>
        <p:spPr>
          <a:xfrm>
            <a:off x="4161721" y="4531550"/>
            <a:ext cx="6909050" cy="2084979"/>
          </a:xfrm>
          <a:prstGeom prst="ellipse">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urved Connector 7"/>
          <p:cNvCxnSpPr>
            <a:stCxn id="6" idx="2"/>
            <a:endCxn id="3" idx="3"/>
          </p:cNvCxnSpPr>
          <p:nvPr/>
        </p:nvCxnSpPr>
        <p:spPr>
          <a:xfrm rot="10800000">
            <a:off x="1928739" y="4182028"/>
            <a:ext cx="2232983" cy="1392013"/>
          </a:xfrm>
          <a:prstGeom prst="curvedConnector2">
            <a:avLst/>
          </a:prstGeom>
          <a:ln w="38100">
            <a:solidFill>
              <a:schemeClr val="accent6">
                <a:lumMod val="7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294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Strategies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14029410"/>
              </p:ext>
            </p:extLst>
          </p:nvPr>
        </p:nvGraphicFramePr>
        <p:xfrm>
          <a:off x="838200" y="1972770"/>
          <a:ext cx="10515600" cy="1463040"/>
        </p:xfrm>
        <a:graphic>
          <a:graphicData uri="http://schemas.openxmlformats.org/drawingml/2006/table">
            <a:tbl>
              <a:tblPr>
                <a:tableStyleId>{2D5ABB26-0587-4C30-8999-92F81FD0307C}</a:tableStyleId>
              </a:tblPr>
              <a:tblGrid>
                <a:gridCol w="1526628">
                  <a:extLst>
                    <a:ext uri="{9D8B030D-6E8A-4147-A177-3AD203B41FA5}">
                      <a16:colId xmlns:a16="http://schemas.microsoft.com/office/drawing/2014/main" val="3633809573"/>
                    </a:ext>
                  </a:extLst>
                </a:gridCol>
                <a:gridCol w="8988972">
                  <a:extLst>
                    <a:ext uri="{9D8B030D-6E8A-4147-A177-3AD203B41FA5}">
                      <a16:colId xmlns:a16="http://schemas.microsoft.com/office/drawing/2014/main" val="3465917289"/>
                    </a:ext>
                  </a:extLst>
                </a:gridCol>
              </a:tblGrid>
              <a:tr h="370840">
                <a:tc>
                  <a:txBody>
                    <a:bodyPr/>
                    <a:lstStyle/>
                    <a:p>
                      <a:r>
                        <a:rPr lang="en-US" sz="2800" b="1" dirty="0" smtClean="0"/>
                        <a:t>Goal:</a:t>
                      </a:r>
                      <a:endParaRPr lang="en-US" sz="2800" b="1" dirty="0"/>
                    </a:p>
                  </a:txBody>
                  <a:tcPr/>
                </a:tc>
                <a:tc>
                  <a:txBody>
                    <a:bodyPr/>
                    <a:lstStyle/>
                    <a:p>
                      <a:r>
                        <a:rPr lang="en-US" sz="2800" dirty="0" smtClean="0"/>
                        <a:t>A</a:t>
                      </a:r>
                      <a:r>
                        <a:rPr lang="en-US" sz="2800" baseline="0" dirty="0" smtClean="0"/>
                        <a:t> broad, general statement of intended outcomes or results</a:t>
                      </a:r>
                      <a:endParaRPr lang="en-US" sz="2800" dirty="0"/>
                    </a:p>
                  </a:txBody>
                  <a:tcPr/>
                </a:tc>
                <a:extLst>
                  <a:ext uri="{0D108BD9-81ED-4DB2-BD59-A6C34878D82A}">
                    <a16:rowId xmlns:a16="http://schemas.microsoft.com/office/drawing/2014/main" val="2522688236"/>
                  </a:ext>
                </a:extLst>
              </a:tr>
              <a:tr h="370840">
                <a:tc>
                  <a:txBody>
                    <a:bodyPr/>
                    <a:lstStyle/>
                    <a:p>
                      <a:r>
                        <a:rPr lang="en-US" sz="2800" b="1" dirty="0" smtClean="0"/>
                        <a:t>Strategy:</a:t>
                      </a:r>
                      <a:endParaRPr lang="en-US" sz="2800" b="1" dirty="0"/>
                    </a:p>
                  </a:txBody>
                  <a:tcPr/>
                </a:tc>
                <a:tc>
                  <a:txBody>
                    <a:bodyPr/>
                    <a:lstStyle/>
                    <a:p>
                      <a:r>
                        <a:rPr lang="en-US" sz="2800" b="0" dirty="0" smtClean="0"/>
                        <a:t>A</a:t>
                      </a:r>
                      <a:r>
                        <a:rPr lang="en-US" sz="2800" b="0" baseline="0" dirty="0" smtClean="0"/>
                        <a:t> plan of action created to achieve a goal or a vision or to address a strategic issue</a:t>
                      </a:r>
                      <a:endParaRPr lang="en-US" sz="2800" b="0" dirty="0"/>
                    </a:p>
                  </a:txBody>
                  <a:tcPr/>
                </a:tc>
                <a:extLst>
                  <a:ext uri="{0D108BD9-81ED-4DB2-BD59-A6C34878D82A}">
                    <a16:rowId xmlns:a16="http://schemas.microsoft.com/office/drawing/2014/main" val="349790945"/>
                  </a:ext>
                </a:extLst>
              </a:tr>
            </a:tbl>
          </a:graphicData>
        </a:graphic>
      </p:graphicFrame>
    </p:spTree>
    <p:extLst>
      <p:ext uri="{BB962C8B-B14F-4D97-AF65-F5344CB8AC3E}">
        <p14:creationId xmlns:p14="http://schemas.microsoft.com/office/powerpoint/2010/main" val="3709589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Strategies</a:t>
            </a:r>
            <a:endParaRPr lang="en-US" dirty="0"/>
          </a:p>
        </p:txBody>
      </p:sp>
      <p:graphicFrame>
        <p:nvGraphicFramePr>
          <p:cNvPr id="4" name="Content Placeholder 3"/>
          <p:cNvGraphicFramePr>
            <a:graphicFrameLocks noGrp="1"/>
          </p:cNvGraphicFramePr>
          <p:nvPr>
            <p:ph idx="1"/>
          </p:nvPr>
        </p:nvGraphicFramePr>
        <p:xfrm>
          <a:off x="838200" y="1972770"/>
          <a:ext cx="10515600" cy="1463040"/>
        </p:xfrm>
        <a:graphic>
          <a:graphicData uri="http://schemas.openxmlformats.org/drawingml/2006/table">
            <a:tbl>
              <a:tblPr>
                <a:tableStyleId>{2D5ABB26-0587-4C30-8999-92F81FD0307C}</a:tableStyleId>
              </a:tblPr>
              <a:tblGrid>
                <a:gridCol w="1526628">
                  <a:extLst>
                    <a:ext uri="{9D8B030D-6E8A-4147-A177-3AD203B41FA5}">
                      <a16:colId xmlns:a16="http://schemas.microsoft.com/office/drawing/2014/main" val="3633809573"/>
                    </a:ext>
                  </a:extLst>
                </a:gridCol>
                <a:gridCol w="8988972">
                  <a:extLst>
                    <a:ext uri="{9D8B030D-6E8A-4147-A177-3AD203B41FA5}">
                      <a16:colId xmlns:a16="http://schemas.microsoft.com/office/drawing/2014/main" val="3465917289"/>
                    </a:ext>
                  </a:extLst>
                </a:gridCol>
              </a:tblGrid>
              <a:tr h="370840">
                <a:tc>
                  <a:txBody>
                    <a:bodyPr/>
                    <a:lstStyle/>
                    <a:p>
                      <a:r>
                        <a:rPr lang="en-US" sz="2800" b="1" dirty="0" smtClean="0"/>
                        <a:t>Goal:</a:t>
                      </a:r>
                      <a:endParaRPr lang="en-US" sz="2800" b="1" dirty="0"/>
                    </a:p>
                  </a:txBody>
                  <a:tcPr/>
                </a:tc>
                <a:tc>
                  <a:txBody>
                    <a:bodyPr/>
                    <a:lstStyle/>
                    <a:p>
                      <a:r>
                        <a:rPr lang="en-US" sz="2800" dirty="0" smtClean="0"/>
                        <a:t>A</a:t>
                      </a:r>
                      <a:r>
                        <a:rPr lang="en-US" sz="2800" baseline="0" dirty="0" smtClean="0"/>
                        <a:t> broad, general statement of intended outcomes or results</a:t>
                      </a:r>
                      <a:endParaRPr lang="en-US" sz="2800" dirty="0"/>
                    </a:p>
                  </a:txBody>
                  <a:tcPr/>
                </a:tc>
                <a:extLst>
                  <a:ext uri="{0D108BD9-81ED-4DB2-BD59-A6C34878D82A}">
                    <a16:rowId xmlns:a16="http://schemas.microsoft.com/office/drawing/2014/main" val="2522688236"/>
                  </a:ext>
                </a:extLst>
              </a:tr>
              <a:tr h="370840">
                <a:tc>
                  <a:txBody>
                    <a:bodyPr/>
                    <a:lstStyle/>
                    <a:p>
                      <a:r>
                        <a:rPr lang="en-US" sz="2800" b="1" dirty="0" smtClean="0"/>
                        <a:t>Strategy:</a:t>
                      </a:r>
                      <a:endParaRPr lang="en-US" sz="2800" b="1" dirty="0"/>
                    </a:p>
                  </a:txBody>
                  <a:tcPr/>
                </a:tc>
                <a:tc>
                  <a:txBody>
                    <a:bodyPr/>
                    <a:lstStyle/>
                    <a:p>
                      <a:r>
                        <a:rPr lang="en-US" sz="2800" b="0" dirty="0" smtClean="0"/>
                        <a:t>A</a:t>
                      </a:r>
                      <a:r>
                        <a:rPr lang="en-US" sz="2800" b="0" baseline="0" dirty="0" smtClean="0"/>
                        <a:t> plan of action created to achieve a goal or a vision or to address a strategic issue</a:t>
                      </a:r>
                      <a:endParaRPr lang="en-US" sz="2800" b="0" dirty="0"/>
                    </a:p>
                  </a:txBody>
                  <a:tcPr/>
                </a:tc>
                <a:extLst>
                  <a:ext uri="{0D108BD9-81ED-4DB2-BD59-A6C34878D82A}">
                    <a16:rowId xmlns:a16="http://schemas.microsoft.com/office/drawing/2014/main" val="349790945"/>
                  </a:ext>
                </a:extLst>
              </a:tr>
            </a:tbl>
          </a:graphicData>
        </a:graphic>
      </p:graphicFrame>
      <p:sp>
        <p:nvSpPr>
          <p:cNvPr id="7" name="Cloud Callout 6"/>
          <p:cNvSpPr/>
          <p:nvPr/>
        </p:nvSpPr>
        <p:spPr>
          <a:xfrm>
            <a:off x="2013857" y="4212771"/>
            <a:ext cx="7326086" cy="2296886"/>
          </a:xfrm>
          <a:prstGeom prst="cloudCallout">
            <a:avLst>
              <a:gd name="adj1" fmla="val -2051"/>
              <a:gd name="adj2" fmla="val -76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Goals are </a:t>
            </a:r>
            <a:r>
              <a:rPr lang="en-US" sz="2800" b="1" u="sng" dirty="0" smtClean="0"/>
              <a:t>WHAT</a:t>
            </a:r>
          </a:p>
          <a:p>
            <a:pPr algn="ctr"/>
            <a:r>
              <a:rPr lang="en-US" sz="2800" dirty="0" smtClean="0"/>
              <a:t>Strategies and tactics are </a:t>
            </a:r>
            <a:r>
              <a:rPr lang="en-US" sz="2800" b="1" u="sng" dirty="0" smtClean="0"/>
              <a:t>HOW</a:t>
            </a:r>
            <a:endParaRPr lang="en-US" sz="2800" b="1" u="sng" dirty="0"/>
          </a:p>
        </p:txBody>
      </p:sp>
    </p:spTree>
    <p:extLst>
      <p:ext uri="{BB962C8B-B14F-4D97-AF65-F5344CB8AC3E}">
        <p14:creationId xmlns:p14="http://schemas.microsoft.com/office/powerpoint/2010/main" val="78368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t>
            </a:r>
            <a:r>
              <a:rPr lang="en-US" b="1" dirty="0" smtClean="0"/>
              <a:t>GOAL</a:t>
            </a:r>
            <a:r>
              <a:rPr lang="en-US" dirty="0" smtClean="0"/>
              <a:t> Statements:</a:t>
            </a:r>
            <a:endParaRPr lang="en-US" dirty="0"/>
          </a:p>
        </p:txBody>
      </p:sp>
      <p:sp>
        <p:nvSpPr>
          <p:cNvPr id="3" name="Content Placeholder 2"/>
          <p:cNvSpPr>
            <a:spLocks noGrp="1"/>
          </p:cNvSpPr>
          <p:nvPr>
            <p:ph idx="1"/>
          </p:nvPr>
        </p:nvSpPr>
        <p:spPr/>
        <p:txBody>
          <a:bodyPr/>
          <a:lstStyle/>
          <a:p>
            <a:pPr marL="0" indent="0">
              <a:buNone/>
            </a:pPr>
            <a:r>
              <a:rPr lang="en-US" b="1" dirty="0" smtClean="0"/>
              <a:t>Return to Strategic Issues (challenge/opportunity)</a:t>
            </a:r>
          </a:p>
          <a:p>
            <a:pPr marL="0" indent="0">
              <a:buNone/>
            </a:pPr>
            <a:endParaRPr lang="en-US" b="1" dirty="0"/>
          </a:p>
          <a:p>
            <a:pPr marL="0" indent="0">
              <a:buNone/>
            </a:pPr>
            <a:r>
              <a:rPr lang="en-US" dirty="0" smtClean="0"/>
              <a:t>The easiest and most beneficial way to determine your goals is to return to your strategic issues.  You can ask the following for each issue:</a:t>
            </a:r>
          </a:p>
          <a:p>
            <a:pPr marL="0" indent="0">
              <a:buNone/>
            </a:pPr>
            <a:endParaRPr lang="en-US" dirty="0"/>
          </a:p>
          <a:p>
            <a:r>
              <a:rPr lang="en-US" dirty="0" smtClean="0"/>
              <a:t>If we resolved this strategic issue, what outcomes would we see?</a:t>
            </a:r>
          </a:p>
          <a:p>
            <a:r>
              <a:rPr lang="en-US" dirty="0" smtClean="0"/>
              <a:t>What benefits would we see?</a:t>
            </a:r>
            <a:endParaRPr lang="en-US" dirty="0"/>
          </a:p>
        </p:txBody>
      </p:sp>
    </p:spTree>
    <p:extLst>
      <p:ext uri="{BB962C8B-B14F-4D97-AF65-F5344CB8AC3E}">
        <p14:creationId xmlns:p14="http://schemas.microsoft.com/office/powerpoint/2010/main" val="263376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t>
            </a:r>
            <a:r>
              <a:rPr lang="en-US" b="1" dirty="0" smtClean="0"/>
              <a:t>GOAL</a:t>
            </a:r>
            <a:r>
              <a:rPr lang="en-US" dirty="0" smtClean="0"/>
              <a:t> Statements:</a:t>
            </a:r>
            <a:endParaRPr lang="en-US" dirty="0"/>
          </a:p>
        </p:txBody>
      </p:sp>
      <p:sp>
        <p:nvSpPr>
          <p:cNvPr id="3" name="Content Placeholder 2"/>
          <p:cNvSpPr>
            <a:spLocks noGrp="1"/>
          </p:cNvSpPr>
          <p:nvPr>
            <p:ph idx="1"/>
          </p:nvPr>
        </p:nvSpPr>
        <p:spPr/>
        <p:txBody>
          <a:bodyPr/>
          <a:lstStyle/>
          <a:p>
            <a:pPr marL="0" indent="0">
              <a:buNone/>
            </a:pPr>
            <a:r>
              <a:rPr lang="en-US" b="1" dirty="0" smtClean="0"/>
              <a:t>Phrase Goals as Results, Not Actions</a:t>
            </a:r>
          </a:p>
          <a:p>
            <a:pPr marL="0" indent="0">
              <a:buNone/>
            </a:pPr>
            <a:endParaRPr lang="en-US" b="1" dirty="0"/>
          </a:p>
          <a:p>
            <a:pPr marL="0" indent="0">
              <a:buNone/>
            </a:pPr>
            <a:r>
              <a:rPr lang="en-US" dirty="0" smtClean="0"/>
              <a:t>Goals written as outcomes leave room for stakeholders to come up with ideas on how to contribute to the goal.  </a:t>
            </a:r>
          </a:p>
          <a:p>
            <a:pPr marL="0" indent="0">
              <a:buNone/>
            </a:pPr>
            <a:endParaRPr lang="en-US" dirty="0"/>
          </a:p>
          <a:p>
            <a:pPr marL="0" indent="0">
              <a:buNone/>
            </a:pPr>
            <a:r>
              <a:rPr lang="en-US" dirty="0" smtClean="0"/>
              <a:t>They are more inspirational.</a:t>
            </a:r>
            <a:endParaRPr lang="en-US" dirty="0"/>
          </a:p>
        </p:txBody>
      </p:sp>
    </p:spTree>
    <p:extLst>
      <p:ext uri="{BB962C8B-B14F-4D97-AF65-F5344CB8AC3E}">
        <p14:creationId xmlns:p14="http://schemas.microsoft.com/office/powerpoint/2010/main" val="4252970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1" y="365125"/>
            <a:ext cx="11361683" cy="1325563"/>
          </a:xfrm>
        </p:spPr>
        <p:txBody>
          <a:bodyPr/>
          <a:lstStyle/>
          <a:p>
            <a:r>
              <a:rPr lang="en-US" dirty="0" smtClean="0"/>
              <a:t>Two Tips for Writing Goals that are not Strategies:</a:t>
            </a:r>
            <a:endParaRPr lang="en-US" dirty="0"/>
          </a:p>
        </p:txBody>
      </p:sp>
      <p:sp>
        <p:nvSpPr>
          <p:cNvPr id="3" name="Content Placeholder 2"/>
          <p:cNvSpPr>
            <a:spLocks noGrp="1"/>
          </p:cNvSpPr>
          <p:nvPr>
            <p:ph idx="1"/>
          </p:nvPr>
        </p:nvSpPr>
        <p:spPr>
          <a:xfrm>
            <a:off x="838200" y="2293711"/>
            <a:ext cx="10515600" cy="4351338"/>
          </a:xfrm>
        </p:spPr>
        <p:txBody>
          <a:bodyPr>
            <a:normAutofit/>
          </a:bodyPr>
          <a:lstStyle/>
          <a:p>
            <a:pPr marL="514350" indent="-514350">
              <a:buFont typeface="+mj-lt"/>
              <a:buAutoNum type="arabicPeriod"/>
            </a:pPr>
            <a:r>
              <a:rPr lang="en-US" sz="3600" dirty="0" smtClean="0"/>
              <a:t>Think about phrasing your goals as “states of being” not actions.</a:t>
            </a:r>
          </a:p>
          <a:p>
            <a:pPr marL="514350" indent="-514350">
              <a:buFont typeface="+mj-lt"/>
              <a:buAutoNum type="arabicPeriod"/>
            </a:pPr>
            <a:endParaRPr lang="en-US" sz="3600" dirty="0" smtClean="0"/>
          </a:p>
          <a:p>
            <a:pPr marL="514350" indent="-514350">
              <a:buFont typeface="+mj-lt"/>
              <a:buAutoNum type="arabicPeriod"/>
            </a:pPr>
            <a:r>
              <a:rPr lang="en-US" sz="3600" dirty="0" smtClean="0"/>
              <a:t>Phrase your goals as results.</a:t>
            </a:r>
            <a:endParaRPr lang="en-US" sz="3600" dirty="0"/>
          </a:p>
        </p:txBody>
      </p:sp>
    </p:spTree>
    <p:extLst>
      <p:ext uri="{BB962C8B-B14F-4D97-AF65-F5344CB8AC3E}">
        <p14:creationId xmlns:p14="http://schemas.microsoft.com/office/powerpoint/2010/main" val="3889540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SMART(E) Goals</a:t>
            </a:r>
            <a:endParaRPr lang="en-US" dirty="0"/>
          </a:p>
        </p:txBody>
      </p:sp>
      <p:sp>
        <p:nvSpPr>
          <p:cNvPr id="3" name="Content Placeholder 2"/>
          <p:cNvSpPr>
            <a:spLocks noGrp="1"/>
          </p:cNvSpPr>
          <p:nvPr>
            <p:ph idx="1"/>
          </p:nvPr>
        </p:nvSpPr>
        <p:spPr/>
        <p:txBody>
          <a:bodyPr/>
          <a:lstStyle/>
          <a:p>
            <a:pPr marL="0" indent="0">
              <a:buNone/>
            </a:pPr>
            <a:r>
              <a:rPr lang="en-US" b="1" dirty="0" smtClean="0"/>
              <a:t>Specific:</a:t>
            </a:r>
            <a:r>
              <a:rPr lang="en-US" dirty="0" smtClean="0"/>
              <a:t>  clearly define the intended outcome</a:t>
            </a:r>
          </a:p>
          <a:p>
            <a:pPr marL="0" indent="0">
              <a:buNone/>
            </a:pPr>
            <a:r>
              <a:rPr lang="en-US" b="1" dirty="0" smtClean="0"/>
              <a:t>Measurable:  </a:t>
            </a:r>
            <a:r>
              <a:rPr lang="en-US" dirty="0" smtClean="0"/>
              <a:t>the goal can be quantified</a:t>
            </a:r>
          </a:p>
          <a:p>
            <a:pPr marL="0" indent="0">
              <a:buNone/>
            </a:pPr>
            <a:r>
              <a:rPr lang="en-US" b="1" dirty="0" smtClean="0"/>
              <a:t>Assignable:</a:t>
            </a:r>
            <a:r>
              <a:rPr lang="en-US" dirty="0" smtClean="0"/>
              <a:t> a person, department or committee could be given responsibility for the goal</a:t>
            </a:r>
          </a:p>
          <a:p>
            <a:pPr marL="0" indent="0">
              <a:buNone/>
            </a:pPr>
            <a:r>
              <a:rPr lang="en-US" b="1" dirty="0" smtClean="0"/>
              <a:t>Realistic:</a:t>
            </a:r>
            <a:r>
              <a:rPr lang="en-US" dirty="0" smtClean="0"/>
              <a:t>  It can be achieve with an institution’s resources and in the amount of time indicated</a:t>
            </a:r>
          </a:p>
          <a:p>
            <a:pPr marL="0" indent="0">
              <a:buNone/>
            </a:pPr>
            <a:r>
              <a:rPr lang="en-US" b="1" dirty="0" err="1" smtClean="0"/>
              <a:t>Timebound</a:t>
            </a:r>
            <a:r>
              <a:rPr lang="en-US" b="1" dirty="0" smtClean="0"/>
              <a:t>:</a:t>
            </a:r>
            <a:r>
              <a:rPr lang="en-US" dirty="0" smtClean="0"/>
              <a:t>  identifies when the goal will be completed</a:t>
            </a:r>
          </a:p>
          <a:p>
            <a:pPr marL="0" indent="0">
              <a:buNone/>
            </a:pPr>
            <a:r>
              <a:rPr lang="en-US" b="1" dirty="0" smtClean="0"/>
              <a:t>Equity-minded:</a:t>
            </a:r>
            <a:r>
              <a:rPr lang="en-US" dirty="0" smtClean="0"/>
              <a:t>  addresses the college’s obligation to close equity gaps in student outcomes and address bias in college culture and climate</a:t>
            </a:r>
            <a:endParaRPr lang="en-US" b="1" dirty="0" smtClean="0"/>
          </a:p>
          <a:p>
            <a:pPr marL="0" indent="0">
              <a:buNone/>
            </a:pPr>
            <a:endParaRPr lang="en-US" dirty="0" smtClean="0"/>
          </a:p>
        </p:txBody>
      </p:sp>
    </p:spTree>
    <p:extLst>
      <p:ext uri="{BB962C8B-B14F-4D97-AF65-F5344CB8AC3E}">
        <p14:creationId xmlns:p14="http://schemas.microsoft.com/office/powerpoint/2010/main" val="3126815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169183"/>
            <a:ext cx="10515600" cy="1325563"/>
          </a:xfrm>
        </p:spPr>
        <p:txBody>
          <a:bodyPr/>
          <a:lstStyle/>
          <a:p>
            <a:r>
              <a:rPr lang="en-US" dirty="0" smtClean="0"/>
              <a:t>Goals from our last EMP</a:t>
            </a:r>
            <a:endParaRPr lang="en-US" dirty="0"/>
          </a:p>
        </p:txBody>
      </p:sp>
      <p:sp>
        <p:nvSpPr>
          <p:cNvPr id="4" name="Rectangle 3"/>
          <p:cNvSpPr/>
          <p:nvPr/>
        </p:nvSpPr>
        <p:spPr>
          <a:xfrm>
            <a:off x="126125" y="1578829"/>
            <a:ext cx="12366171" cy="4164858"/>
          </a:xfrm>
          <a:prstGeom prst="rect">
            <a:avLst/>
          </a:prstGeom>
        </p:spPr>
        <p:txBody>
          <a:bodyPr wrap="square">
            <a:spAutoFit/>
          </a:bodyPr>
          <a:lstStyle/>
          <a:p>
            <a:pPr marR="0" lvl="1">
              <a:spcBef>
                <a:spcPts val="980"/>
              </a:spcBef>
              <a:spcAft>
                <a:spcPts val="0"/>
              </a:spcAft>
              <a:buClr>
                <a:srgbClr val="34943E"/>
              </a:buClr>
              <a:buSzPts val="1600"/>
              <a:tabLst>
                <a:tab pos="1574800" algn="l"/>
              </a:tabLst>
            </a:pPr>
            <a:r>
              <a:rPr lang="en-US" sz="2800" b="1" dirty="0">
                <a:solidFill>
                  <a:srgbClr val="34943E"/>
                </a:solidFill>
                <a:latin typeface="Arial" panose="020B0604020202020204" pitchFamily="34" charset="0"/>
                <a:ea typeface="Arial" panose="020B0604020202020204" pitchFamily="34" charset="0"/>
              </a:rPr>
              <a:t>Student</a:t>
            </a:r>
            <a:r>
              <a:rPr lang="en-US" sz="2800" b="1" spc="-70" dirty="0">
                <a:solidFill>
                  <a:srgbClr val="34943E"/>
                </a:solidFill>
                <a:latin typeface="Arial" panose="020B0604020202020204" pitchFamily="34" charset="0"/>
                <a:ea typeface="Arial" panose="020B0604020202020204" pitchFamily="34" charset="0"/>
              </a:rPr>
              <a:t> </a:t>
            </a:r>
            <a:r>
              <a:rPr lang="en-US" sz="2800" b="1" dirty="0">
                <a:solidFill>
                  <a:srgbClr val="34943E"/>
                </a:solidFill>
                <a:latin typeface="Arial" panose="020B0604020202020204" pitchFamily="34" charset="0"/>
                <a:ea typeface="Arial" panose="020B0604020202020204" pitchFamily="34" charset="0"/>
              </a:rPr>
              <a:t>Completion/Success</a:t>
            </a:r>
            <a:endParaRPr lang="en-US" sz="2800" b="1" dirty="0">
              <a:latin typeface="Arial" panose="020B0604020202020204" pitchFamily="34" charset="0"/>
              <a:ea typeface="Arial" panose="020B0604020202020204" pitchFamily="34" charset="0"/>
            </a:endParaRPr>
          </a:p>
          <a:p>
            <a:pPr marL="1371600" marR="437515">
              <a:lnSpc>
                <a:spcPct val="107000"/>
              </a:lnSpc>
              <a:spcBef>
                <a:spcPts val="1085"/>
              </a:spcBef>
              <a:spcAft>
                <a:spcPts val="0"/>
              </a:spcAft>
            </a:pPr>
            <a:r>
              <a:rPr lang="en-US" dirty="0">
                <a:solidFill>
                  <a:srgbClr val="58595B"/>
                </a:solidFill>
                <a:latin typeface="Arial" panose="020B0604020202020204" pitchFamily="34" charset="0"/>
                <a:ea typeface="Arial" panose="020B0604020202020204" pitchFamily="34" charset="0"/>
              </a:rPr>
              <a:t>Provide educational and student services programs that highlight inclusivity, diversity, and equity in their mission to help students meet their unique educational goals and minimize logistical and financial barriers to success.</a:t>
            </a:r>
            <a:endParaRPr lang="en-US" dirty="0">
              <a:latin typeface="Arial" panose="020B0604020202020204" pitchFamily="34" charset="0"/>
              <a:ea typeface="Arial" panose="020B0604020202020204" pitchFamily="34" charset="0"/>
            </a:endParaRPr>
          </a:p>
          <a:p>
            <a:pPr marR="0" lvl="1">
              <a:spcBef>
                <a:spcPts val="1085"/>
              </a:spcBef>
              <a:spcAft>
                <a:spcPts val="0"/>
              </a:spcAft>
              <a:buClr>
                <a:srgbClr val="34943E"/>
              </a:buClr>
              <a:buSzPts val="1600"/>
              <a:tabLst>
                <a:tab pos="1620520" algn="l"/>
              </a:tabLst>
            </a:pPr>
            <a:r>
              <a:rPr lang="en-US" sz="2800" b="1" dirty="0" smtClean="0">
                <a:solidFill>
                  <a:srgbClr val="34943E"/>
                </a:solidFill>
                <a:latin typeface="Arial" panose="020B0604020202020204" pitchFamily="34" charset="0"/>
                <a:ea typeface="Arial" panose="020B0604020202020204" pitchFamily="34" charset="0"/>
              </a:rPr>
              <a:t>Community</a:t>
            </a:r>
            <a:r>
              <a:rPr lang="en-US" sz="2800" b="1" spc="-70" dirty="0" smtClean="0">
                <a:solidFill>
                  <a:srgbClr val="34943E"/>
                </a:solidFill>
                <a:latin typeface="Arial" panose="020B0604020202020204" pitchFamily="34" charset="0"/>
                <a:ea typeface="Arial" panose="020B0604020202020204" pitchFamily="34" charset="0"/>
              </a:rPr>
              <a:t> </a:t>
            </a:r>
            <a:r>
              <a:rPr lang="en-US" sz="2800" b="1" dirty="0">
                <a:solidFill>
                  <a:srgbClr val="34943E"/>
                </a:solidFill>
                <a:latin typeface="Arial" panose="020B0604020202020204" pitchFamily="34" charset="0"/>
                <a:ea typeface="Arial" panose="020B0604020202020204" pitchFamily="34" charset="0"/>
              </a:rPr>
              <a:t>Connections</a:t>
            </a:r>
            <a:endParaRPr lang="en-US" sz="2800" b="1" dirty="0">
              <a:latin typeface="Arial" panose="020B0604020202020204" pitchFamily="34" charset="0"/>
              <a:ea typeface="Arial" panose="020B0604020202020204" pitchFamily="34" charset="0"/>
            </a:endParaRPr>
          </a:p>
          <a:p>
            <a:pPr marL="1371600" marR="680720">
              <a:lnSpc>
                <a:spcPct val="107000"/>
              </a:lnSpc>
              <a:spcBef>
                <a:spcPts val="1090"/>
              </a:spcBef>
              <a:spcAft>
                <a:spcPts val="0"/>
              </a:spcAft>
            </a:pPr>
            <a:r>
              <a:rPr lang="en-US" dirty="0">
                <a:solidFill>
                  <a:srgbClr val="58595B"/>
                </a:solidFill>
                <a:latin typeface="Arial" panose="020B0604020202020204" pitchFamily="34" charset="0"/>
                <a:ea typeface="Arial" panose="020B0604020202020204" pitchFamily="34" charset="0"/>
              </a:rPr>
              <a:t>Build and strengthen collaborative relationships and partnerships that support the needs of, reflect, and enrich our diverse and vibrant local community.</a:t>
            </a:r>
            <a:endParaRPr lang="en-US" dirty="0">
              <a:latin typeface="Arial" panose="020B0604020202020204" pitchFamily="34" charset="0"/>
              <a:ea typeface="Arial" panose="020B0604020202020204" pitchFamily="34" charset="0"/>
            </a:endParaRPr>
          </a:p>
          <a:p>
            <a:pPr marR="0" lvl="1">
              <a:spcBef>
                <a:spcPts val="1085"/>
              </a:spcBef>
              <a:spcAft>
                <a:spcPts val="0"/>
              </a:spcAft>
              <a:buClr>
                <a:srgbClr val="34943E"/>
              </a:buClr>
              <a:buSzPts val="1600"/>
              <a:tabLst>
                <a:tab pos="1620520" algn="l"/>
              </a:tabLst>
            </a:pPr>
            <a:r>
              <a:rPr lang="en-US" sz="2800" b="1" dirty="0" smtClean="0">
                <a:solidFill>
                  <a:srgbClr val="34943E"/>
                </a:solidFill>
                <a:latin typeface="Arial" panose="020B0604020202020204" pitchFamily="34" charset="0"/>
                <a:ea typeface="Arial" panose="020B0604020202020204" pitchFamily="34" charset="0"/>
              </a:rPr>
              <a:t>Organizational</a:t>
            </a:r>
            <a:r>
              <a:rPr lang="en-US" sz="2800" b="1" spc="-75" dirty="0" smtClean="0">
                <a:solidFill>
                  <a:srgbClr val="34943E"/>
                </a:solidFill>
                <a:latin typeface="Arial" panose="020B0604020202020204" pitchFamily="34" charset="0"/>
                <a:ea typeface="Arial" panose="020B0604020202020204" pitchFamily="34" charset="0"/>
              </a:rPr>
              <a:t> </a:t>
            </a:r>
            <a:r>
              <a:rPr lang="en-US" sz="2800" b="1" dirty="0">
                <a:solidFill>
                  <a:srgbClr val="34943E"/>
                </a:solidFill>
                <a:latin typeface="Arial" panose="020B0604020202020204" pitchFamily="34" charset="0"/>
                <a:ea typeface="Arial" panose="020B0604020202020204" pitchFamily="34" charset="0"/>
              </a:rPr>
              <a:t>Development</a:t>
            </a:r>
            <a:endParaRPr lang="en-US" sz="2800" b="1" dirty="0">
              <a:latin typeface="Arial" panose="020B0604020202020204" pitchFamily="34" charset="0"/>
              <a:ea typeface="Arial" panose="020B0604020202020204" pitchFamily="34" charset="0"/>
            </a:endParaRPr>
          </a:p>
          <a:p>
            <a:pPr marL="1371600" marR="680720">
              <a:lnSpc>
                <a:spcPct val="107000"/>
              </a:lnSpc>
              <a:spcBef>
                <a:spcPts val="1090"/>
              </a:spcBef>
              <a:spcAft>
                <a:spcPts val="0"/>
              </a:spcAft>
            </a:pPr>
            <a:r>
              <a:rPr lang="en-US" dirty="0">
                <a:solidFill>
                  <a:srgbClr val="58595B"/>
                </a:solidFill>
                <a:latin typeface="Arial" panose="020B0604020202020204" pitchFamily="34" charset="0"/>
                <a:ea typeface="Arial" panose="020B0604020202020204" pitchFamily="34" charset="0"/>
              </a:rPr>
              <a:t>Focus institutional resources on the structures, processes, and practices that invest in a diverse student population and prioritize and promote equitable, inclusive, and transformative learning</a:t>
            </a:r>
            <a:r>
              <a:rPr lang="en-US" dirty="0" smtClean="0">
                <a:solidFill>
                  <a:srgbClr val="58595B"/>
                </a:solidFill>
                <a:latin typeface="Arial" panose="020B0604020202020204" pitchFamily="34" charset="0"/>
                <a:ea typeface="Arial" panose="020B0604020202020204" pitchFamily="34" charset="0"/>
              </a:rPr>
              <a:t>.</a:t>
            </a:r>
            <a:endParaRPr lang="en-US"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642058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revised goal headings</a:t>
            </a:r>
            <a:endParaRPr lang="en-US" dirty="0"/>
          </a:p>
        </p:txBody>
      </p:sp>
      <p:sp>
        <p:nvSpPr>
          <p:cNvPr id="3" name="Content Placeholder 2"/>
          <p:cNvSpPr>
            <a:spLocks noGrp="1"/>
          </p:cNvSpPr>
          <p:nvPr>
            <p:ph idx="1"/>
          </p:nvPr>
        </p:nvSpPr>
        <p:spPr/>
        <p:txBody>
          <a:bodyPr/>
          <a:lstStyle/>
          <a:p>
            <a:r>
              <a:rPr lang="en-US" dirty="0" smtClean="0"/>
              <a:t>Student Completion/Success</a:t>
            </a:r>
          </a:p>
          <a:p>
            <a:r>
              <a:rPr lang="en-US" dirty="0" smtClean="0"/>
              <a:t>Community Connections</a:t>
            </a:r>
          </a:p>
          <a:p>
            <a:r>
              <a:rPr lang="en-US" dirty="0" smtClean="0"/>
              <a:t>Equity-minded and Antiracist Organizational Development</a:t>
            </a:r>
          </a:p>
          <a:p>
            <a:r>
              <a:rPr lang="en-US" dirty="0" smtClean="0"/>
              <a:t>Accessible Infrastructure and Innovation</a:t>
            </a:r>
            <a:endParaRPr lang="en-US" dirty="0"/>
          </a:p>
        </p:txBody>
      </p:sp>
    </p:spTree>
    <p:extLst>
      <p:ext uri="{BB962C8B-B14F-4D97-AF65-F5344CB8AC3E}">
        <p14:creationId xmlns:p14="http://schemas.microsoft.com/office/powerpoint/2010/main" val="3264378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&amp; Introductions</a:t>
            </a:r>
            <a:endParaRPr lang="en-US" dirty="0"/>
          </a:p>
        </p:txBody>
      </p:sp>
    </p:spTree>
    <p:extLst>
      <p:ext uri="{BB962C8B-B14F-4D97-AF65-F5344CB8AC3E}">
        <p14:creationId xmlns:p14="http://schemas.microsoft.com/office/powerpoint/2010/main" val="694394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50160" y="-157480"/>
            <a:ext cx="7091680" cy="7172960"/>
          </a:xfrm>
          <a:prstGeom prst="rect">
            <a:avLst/>
          </a:prstGeom>
        </p:spPr>
      </p:pic>
    </p:spTree>
    <p:extLst>
      <p:ext uri="{BB962C8B-B14F-4D97-AF65-F5344CB8AC3E}">
        <p14:creationId xmlns:p14="http://schemas.microsoft.com/office/powerpoint/2010/main" val="342521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 Retreat Objectives</a:t>
            </a:r>
            <a:endParaRPr lang="en-US" dirty="0"/>
          </a:p>
        </p:txBody>
      </p:sp>
      <p:sp>
        <p:nvSpPr>
          <p:cNvPr id="3" name="Content Placeholder 2"/>
          <p:cNvSpPr>
            <a:spLocks noGrp="1"/>
          </p:cNvSpPr>
          <p:nvPr>
            <p:ph idx="1"/>
          </p:nvPr>
        </p:nvSpPr>
        <p:spPr/>
        <p:txBody>
          <a:bodyPr/>
          <a:lstStyle/>
          <a:p>
            <a:r>
              <a:rPr lang="en-US" dirty="0" smtClean="0"/>
              <a:t>Discuss and refine Goal Statements</a:t>
            </a:r>
          </a:p>
          <a:p>
            <a:r>
              <a:rPr lang="en-US" dirty="0" smtClean="0"/>
              <a:t>Discuss and refine Strategic Initiatives (key actions we will take to achieve each goal)</a:t>
            </a:r>
          </a:p>
          <a:p>
            <a:r>
              <a:rPr lang="en-US" dirty="0" smtClean="0"/>
              <a:t>Learn about the Facilities Master Planning recommendations</a:t>
            </a:r>
          </a:p>
          <a:p>
            <a:r>
              <a:rPr lang="en-US" dirty="0" smtClean="0"/>
              <a:t>Identify the remaining work to be done to complete a first draft of our EMP</a:t>
            </a:r>
            <a:endParaRPr lang="en-US" dirty="0"/>
          </a:p>
        </p:txBody>
      </p:sp>
    </p:spTree>
    <p:extLst>
      <p:ext uri="{BB962C8B-B14F-4D97-AF65-F5344CB8AC3E}">
        <p14:creationId xmlns:p14="http://schemas.microsoft.com/office/powerpoint/2010/main" val="265756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535" y="171615"/>
            <a:ext cx="10353762" cy="970450"/>
          </a:xfrm>
        </p:spPr>
        <p:txBody>
          <a:bodyPr/>
          <a:lstStyle/>
          <a:p>
            <a:r>
              <a:rPr lang="en-US" dirty="0"/>
              <a:t>Educational Master Planning Process &amp; Timeline</a:t>
            </a:r>
          </a:p>
        </p:txBody>
      </p:sp>
      <p:graphicFrame>
        <p:nvGraphicFramePr>
          <p:cNvPr id="4" name="Diagram 3"/>
          <p:cNvGraphicFramePr/>
          <p:nvPr>
            <p:extLst/>
          </p:nvPr>
        </p:nvGraphicFramePr>
        <p:xfrm>
          <a:off x="435441" y="-508801"/>
          <a:ext cx="1158823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23576" y="1661193"/>
            <a:ext cx="135344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Winter 2021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3942776" y="1661193"/>
            <a:ext cx="129715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Spring 2021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805679" y="1661193"/>
            <a:ext cx="173925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September 2021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9714926" y="1661193"/>
            <a:ext cx="146963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October 2021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Diagram 9"/>
          <p:cNvGraphicFramePr/>
          <p:nvPr>
            <p:extLst/>
          </p:nvPr>
        </p:nvGraphicFramePr>
        <p:xfrm>
          <a:off x="435441" y="1357445"/>
          <a:ext cx="11588236"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1023576" y="3595511"/>
            <a:ext cx="146963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October 2021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3942776" y="3595511"/>
            <a:ext cx="16946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November 2021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6805679" y="3595511"/>
            <a:ext cx="167866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December 2021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9714926" y="3595511"/>
            <a:ext cx="154337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February 2022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5" name="Diagram 14"/>
          <p:cNvGraphicFramePr/>
          <p:nvPr>
            <p:extLst/>
          </p:nvPr>
        </p:nvGraphicFramePr>
        <p:xfrm>
          <a:off x="435441" y="3147304"/>
          <a:ext cx="11588236" cy="5418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TextBox 15"/>
          <p:cNvSpPr txBox="1"/>
          <p:nvPr/>
        </p:nvSpPr>
        <p:spPr>
          <a:xfrm>
            <a:off x="1066792" y="5371997"/>
            <a:ext cx="154337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February 2022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3985992" y="5371997"/>
            <a:ext cx="13097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March 2022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6848895" y="5371997"/>
            <a:ext cx="114646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April 2022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9758142" y="5371997"/>
            <a:ext cx="111331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rPr>
              <a:t>May 2022</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F518A3A-ECE0-42A2-BD7B-43096BD7B6FA}"/>
              </a:ext>
            </a:extLst>
          </p:cNvPr>
          <p:cNvSpPr/>
          <p:nvPr/>
        </p:nvSpPr>
        <p:spPr>
          <a:xfrm>
            <a:off x="366852" y="228614"/>
            <a:ext cx="11458296" cy="690843"/>
          </a:xfrm>
          <a:prstGeom prst="rect">
            <a:avLst/>
          </a:prstGeom>
          <a:solidFill>
            <a:schemeClr val="accent2">
              <a:lumMod val="60000"/>
              <a:lumOff val="40000"/>
            </a:schemeClr>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itle 1"/>
          <p:cNvSpPr txBox="1">
            <a:spLocks/>
          </p:cNvSpPr>
          <p:nvPr/>
        </p:nvSpPr>
        <p:spPr>
          <a:xfrm>
            <a:off x="733704" y="323024"/>
            <a:ext cx="10515600" cy="52810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50800" dist="50800" dir="5400000" algn="ctr" rotWithShape="0">
                    <a:srgbClr val="000000">
                      <a:alpha val="43137"/>
                    </a:srgbClr>
                  </a:outerShdw>
                </a:effectLst>
                <a:uLnTx/>
                <a:uFillTx/>
                <a:latin typeface="Franklin Gothic Book" panose="020B0503020102020204" pitchFamily="34" charset="0"/>
                <a:ea typeface="+mj-ea"/>
                <a:cs typeface="+mj-cs"/>
              </a:rPr>
              <a:t>Cañada </a:t>
            </a:r>
            <a:r>
              <a:rPr kumimoji="0" lang="en-US" sz="3600" b="1" i="0" u="none" strike="noStrike" kern="1200" cap="none" spc="0" normalizeH="0" baseline="0" noProof="0" dirty="0" smtClean="0">
                <a:ln>
                  <a:noFill/>
                </a:ln>
                <a:solidFill>
                  <a:prstClr val="black"/>
                </a:solidFill>
                <a:effectLst>
                  <a:outerShdw blurRad="50800" dist="50800" dir="5400000" algn="ctr" rotWithShape="0">
                    <a:srgbClr val="000000">
                      <a:alpha val="43137"/>
                    </a:srgbClr>
                  </a:outerShdw>
                </a:effectLst>
                <a:uLnTx/>
                <a:uFillTx/>
                <a:latin typeface="Franklin Gothic Book" panose="020B0503020102020204" pitchFamily="34" charset="0"/>
                <a:ea typeface="+mj-ea"/>
                <a:cs typeface="+mj-cs"/>
              </a:rPr>
              <a:t>Educational Master Plan Timeline</a:t>
            </a:r>
            <a:endParaRPr kumimoji="0" lang="en-US" sz="3600" b="1" i="0" u="none" strike="noStrike" kern="1200" cap="none" spc="0" normalizeH="0" baseline="0" noProof="0" dirty="0">
              <a:ln>
                <a:noFill/>
              </a:ln>
              <a:solidFill>
                <a:prstClr val="black"/>
              </a:solidFill>
              <a:effectLst>
                <a:outerShdw blurRad="50800" dist="50800" dir="5400000" algn="ctr" rotWithShape="0">
                  <a:srgbClr val="000000">
                    <a:alpha val="43137"/>
                  </a:srgbClr>
                </a:outerShdw>
              </a:effectLst>
              <a:uLnTx/>
              <a:uFillTx/>
              <a:latin typeface="Franklin Gothic Book" panose="020B0503020102020204" pitchFamily="34" charset="0"/>
              <a:ea typeface="+mj-ea"/>
              <a:cs typeface="+mj-cs"/>
            </a:endParaRPr>
          </a:p>
        </p:txBody>
      </p:sp>
      <p:sp>
        <p:nvSpPr>
          <p:cNvPr id="22" name="Rectangle 9">
            <a:extLst>
              <a:ext uri="{FF2B5EF4-FFF2-40B4-BE49-F238E27FC236}">
                <a16:creationId xmlns:a16="http://schemas.microsoft.com/office/drawing/2014/main" id="{29C5912D-DD36-465B-BD92-BB0220505875}"/>
              </a:ext>
            </a:extLst>
          </p:cNvPr>
          <p:cNvSpPr/>
          <p:nvPr/>
        </p:nvSpPr>
        <p:spPr>
          <a:xfrm rot="10800000" flipH="1">
            <a:off x="366852" y="228614"/>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solidFill>
            <a:schemeClr val="tx1"/>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p:cNvSpPr/>
          <p:nvPr/>
        </p:nvSpPr>
        <p:spPr>
          <a:xfrm>
            <a:off x="37266" y="4723637"/>
            <a:ext cx="3602421" cy="22387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473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7217" y="3244334"/>
            <a:ext cx="290464" cy="369332"/>
          </a:xfrm>
          <a:prstGeom prst="rect">
            <a:avLst/>
          </a:prstGeom>
        </p:spPr>
        <p:txBody>
          <a:bodyPr wrap="none">
            <a:spAutoFit/>
          </a:bodyPr>
          <a:lstStyle/>
          <a:p>
            <a:r>
              <a:rPr lang="en-US" b="0" dirty="0" smtClean="0">
                <a:effectLst/>
              </a:rPr>
              <a:t>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6680" y="6596390"/>
            <a:ext cx="2355132" cy="261610"/>
          </a:xfrm>
          <a:prstGeom prst="rect">
            <a:avLst/>
          </a:prstGeom>
          <a:noFill/>
        </p:spPr>
        <p:txBody>
          <a:bodyPr wrap="none" rtlCol="0">
            <a:spAutoFit/>
          </a:bodyPr>
          <a:lstStyle/>
          <a:p>
            <a:r>
              <a:rPr lang="en-US" sz="1100" dirty="0" smtClean="0">
                <a:solidFill>
                  <a:schemeClr val="bg1"/>
                </a:solidFill>
              </a:rPr>
              <a:t>By Dr. Lauren Ford &amp; Dr. </a:t>
            </a:r>
            <a:r>
              <a:rPr lang="en-US" sz="1100" dirty="0" err="1" smtClean="0">
                <a:solidFill>
                  <a:schemeClr val="bg1"/>
                </a:solidFill>
              </a:rPr>
              <a:t>Denicia</a:t>
            </a:r>
            <a:r>
              <a:rPr lang="en-US" sz="1100" dirty="0" smtClean="0">
                <a:solidFill>
                  <a:schemeClr val="bg1"/>
                </a:solidFill>
              </a:rPr>
              <a:t> Carly</a:t>
            </a:r>
            <a:endParaRPr lang="en-US" sz="1100" dirty="0">
              <a:solidFill>
                <a:schemeClr val="bg1"/>
              </a:solidFill>
            </a:endParaRPr>
          </a:p>
        </p:txBody>
      </p:sp>
    </p:spTree>
    <p:extLst>
      <p:ext uri="{BB962C8B-B14F-4D97-AF65-F5344CB8AC3E}">
        <p14:creationId xmlns:p14="http://schemas.microsoft.com/office/powerpoint/2010/main" val="757362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Work To Date - website</a:t>
            </a:r>
            <a:endParaRPr lang="en-US" dirty="0"/>
          </a:p>
        </p:txBody>
      </p:sp>
      <p:sp>
        <p:nvSpPr>
          <p:cNvPr id="3" name="Content Placeholder 2"/>
          <p:cNvSpPr>
            <a:spLocks noGrp="1"/>
          </p:cNvSpPr>
          <p:nvPr>
            <p:ph idx="1"/>
          </p:nvPr>
        </p:nvSpPr>
        <p:spPr/>
        <p:txBody>
          <a:bodyPr/>
          <a:lstStyle/>
          <a:p>
            <a:r>
              <a:rPr lang="en-US" dirty="0" smtClean="0"/>
              <a:t>Draft Goal Statements for Review</a:t>
            </a:r>
            <a:endParaRPr lang="en-US" dirty="0"/>
          </a:p>
          <a:p>
            <a:r>
              <a:rPr lang="en-US" dirty="0" smtClean="0"/>
              <a:t>Draft Strategic Initiatives for Review</a:t>
            </a:r>
            <a:endParaRPr lang="en-US" dirty="0"/>
          </a:p>
          <a:p>
            <a:r>
              <a:rPr lang="en-US" dirty="0" smtClean="0"/>
              <a:t>Strategy Inventory</a:t>
            </a:r>
          </a:p>
          <a:p>
            <a:pPr lvl="1"/>
            <a:r>
              <a:rPr lang="en-US" dirty="0" smtClean="0"/>
              <a:t>Existing EMP, District Strategic Plan, other plans and documents</a:t>
            </a:r>
            <a:endParaRPr lang="en-US" dirty="0"/>
          </a:p>
        </p:txBody>
      </p:sp>
    </p:spTree>
    <p:extLst>
      <p:ext uri="{BB962C8B-B14F-4D97-AF65-F5344CB8AC3E}">
        <p14:creationId xmlns:p14="http://schemas.microsoft.com/office/powerpoint/2010/main" val="210112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 Draft Goal Statements</a:t>
            </a:r>
            <a:endParaRPr lang="en-US" dirty="0"/>
          </a:p>
        </p:txBody>
      </p:sp>
      <p:sp>
        <p:nvSpPr>
          <p:cNvPr id="3" name="Content Placeholder 2"/>
          <p:cNvSpPr>
            <a:spLocks noGrp="1"/>
          </p:cNvSpPr>
          <p:nvPr>
            <p:ph idx="1"/>
          </p:nvPr>
        </p:nvSpPr>
        <p:spPr/>
        <p:txBody>
          <a:bodyPr/>
          <a:lstStyle/>
          <a:p>
            <a:r>
              <a:rPr lang="en-US" dirty="0" smtClean="0"/>
              <a:t>SCUP </a:t>
            </a:r>
            <a:r>
              <a:rPr lang="en-US" dirty="0"/>
              <a:t>Review (brief)</a:t>
            </a:r>
          </a:p>
          <a:p>
            <a:r>
              <a:rPr lang="en-US" dirty="0" smtClean="0"/>
              <a:t>Develop </a:t>
            </a:r>
            <a:r>
              <a:rPr lang="en-US" dirty="0"/>
              <a:t>1-3 draft versions of your group’s goal statement and prepare to share out</a:t>
            </a:r>
          </a:p>
          <a:p>
            <a:r>
              <a:rPr lang="en-US" dirty="0" smtClean="0"/>
              <a:t>Share </a:t>
            </a:r>
            <a:r>
              <a:rPr lang="en-US" dirty="0"/>
              <a:t>Out</a:t>
            </a:r>
          </a:p>
          <a:p>
            <a:endParaRPr lang="en-US" dirty="0"/>
          </a:p>
        </p:txBody>
      </p:sp>
    </p:spTree>
    <p:extLst>
      <p:ext uri="{BB962C8B-B14F-4D97-AF65-F5344CB8AC3E}">
        <p14:creationId xmlns:p14="http://schemas.microsoft.com/office/powerpoint/2010/main" val="131421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SCUP: Goals, Strategies and Tactics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1871140"/>
              </p:ext>
            </p:extLst>
          </p:nvPr>
        </p:nvGraphicFramePr>
        <p:xfrm>
          <a:off x="838200" y="1972770"/>
          <a:ext cx="10515600" cy="1981200"/>
        </p:xfrm>
        <a:graphic>
          <a:graphicData uri="http://schemas.openxmlformats.org/drawingml/2006/table">
            <a:tbl>
              <a:tblPr>
                <a:tableStyleId>{2D5ABB26-0587-4C30-8999-92F81FD0307C}</a:tableStyleId>
              </a:tblPr>
              <a:tblGrid>
                <a:gridCol w="1526628">
                  <a:extLst>
                    <a:ext uri="{9D8B030D-6E8A-4147-A177-3AD203B41FA5}">
                      <a16:colId xmlns:a16="http://schemas.microsoft.com/office/drawing/2014/main" val="3633809573"/>
                    </a:ext>
                  </a:extLst>
                </a:gridCol>
                <a:gridCol w="8988972">
                  <a:extLst>
                    <a:ext uri="{9D8B030D-6E8A-4147-A177-3AD203B41FA5}">
                      <a16:colId xmlns:a16="http://schemas.microsoft.com/office/drawing/2014/main" val="3465917289"/>
                    </a:ext>
                  </a:extLst>
                </a:gridCol>
              </a:tblGrid>
              <a:tr h="370840">
                <a:tc>
                  <a:txBody>
                    <a:bodyPr/>
                    <a:lstStyle/>
                    <a:p>
                      <a:r>
                        <a:rPr lang="en-US" sz="2800" b="1" dirty="0" smtClean="0"/>
                        <a:t>Goal:</a:t>
                      </a:r>
                      <a:endParaRPr lang="en-US" sz="2800" b="1" dirty="0"/>
                    </a:p>
                  </a:txBody>
                  <a:tcPr/>
                </a:tc>
                <a:tc>
                  <a:txBody>
                    <a:bodyPr/>
                    <a:lstStyle/>
                    <a:p>
                      <a:r>
                        <a:rPr lang="en-US" sz="2800" dirty="0" smtClean="0"/>
                        <a:t>A</a:t>
                      </a:r>
                      <a:r>
                        <a:rPr lang="en-US" sz="2800" baseline="0" dirty="0" smtClean="0"/>
                        <a:t> broad, general statement of intended outcomes or results</a:t>
                      </a:r>
                      <a:endParaRPr lang="en-US" sz="2800" dirty="0"/>
                    </a:p>
                  </a:txBody>
                  <a:tcPr/>
                </a:tc>
                <a:extLst>
                  <a:ext uri="{0D108BD9-81ED-4DB2-BD59-A6C34878D82A}">
                    <a16:rowId xmlns:a16="http://schemas.microsoft.com/office/drawing/2014/main" val="2522688236"/>
                  </a:ext>
                </a:extLst>
              </a:tr>
              <a:tr h="370840">
                <a:tc>
                  <a:txBody>
                    <a:bodyPr/>
                    <a:lstStyle/>
                    <a:p>
                      <a:r>
                        <a:rPr lang="en-US" sz="2800" b="1" dirty="0" smtClean="0"/>
                        <a:t>Strategy:</a:t>
                      </a:r>
                      <a:endParaRPr lang="en-US" sz="2800" b="1" dirty="0"/>
                    </a:p>
                  </a:txBody>
                  <a:tcPr/>
                </a:tc>
                <a:tc>
                  <a:txBody>
                    <a:bodyPr/>
                    <a:lstStyle/>
                    <a:p>
                      <a:r>
                        <a:rPr lang="en-US" sz="2800" b="0" dirty="0" smtClean="0"/>
                        <a:t>A</a:t>
                      </a:r>
                      <a:r>
                        <a:rPr lang="en-US" sz="2800" b="0" baseline="0" dirty="0" smtClean="0"/>
                        <a:t> plan of action created to achieve a goal or a vision or to address a strategic issue</a:t>
                      </a:r>
                      <a:endParaRPr lang="en-US" sz="2800" b="0" dirty="0"/>
                    </a:p>
                  </a:txBody>
                  <a:tcPr/>
                </a:tc>
                <a:extLst>
                  <a:ext uri="{0D108BD9-81ED-4DB2-BD59-A6C34878D82A}">
                    <a16:rowId xmlns:a16="http://schemas.microsoft.com/office/drawing/2014/main" val="349790945"/>
                  </a:ext>
                </a:extLst>
              </a:tr>
              <a:tr h="370840">
                <a:tc>
                  <a:txBody>
                    <a:bodyPr/>
                    <a:lstStyle/>
                    <a:p>
                      <a:r>
                        <a:rPr lang="en-US" sz="2800" b="1" dirty="0" smtClean="0"/>
                        <a:t>Tactic:</a:t>
                      </a:r>
                      <a:endParaRPr lang="en-US" sz="2800" b="1" dirty="0"/>
                    </a:p>
                  </a:txBody>
                  <a:tcPr/>
                </a:tc>
                <a:tc>
                  <a:txBody>
                    <a:bodyPr/>
                    <a:lstStyle/>
                    <a:p>
                      <a:r>
                        <a:rPr lang="en-US" sz="2800" dirty="0" smtClean="0"/>
                        <a:t>A specific action an</a:t>
                      </a:r>
                      <a:r>
                        <a:rPr lang="en-US" sz="2800" baseline="0" dirty="0" smtClean="0"/>
                        <a:t> institution takes to carry out a strategy</a:t>
                      </a:r>
                      <a:endParaRPr lang="en-US" sz="2800" dirty="0"/>
                    </a:p>
                  </a:txBody>
                  <a:tcPr/>
                </a:tc>
                <a:extLst>
                  <a:ext uri="{0D108BD9-81ED-4DB2-BD59-A6C34878D82A}">
                    <a16:rowId xmlns:a16="http://schemas.microsoft.com/office/drawing/2014/main" val="1311719750"/>
                  </a:ext>
                </a:extLst>
              </a:tr>
            </a:tbl>
          </a:graphicData>
        </a:graphic>
      </p:graphicFrame>
    </p:spTree>
    <p:extLst>
      <p:ext uri="{BB962C8B-B14F-4D97-AF65-F5344CB8AC3E}">
        <p14:creationId xmlns:p14="http://schemas.microsoft.com/office/powerpoint/2010/main" val="101045140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Custom 4">
      <a:dk1>
        <a:sysClr val="windowText" lastClr="000000"/>
      </a:dk1>
      <a:lt1>
        <a:sysClr val="window" lastClr="FFFFFF"/>
      </a:lt1>
      <a:dk2>
        <a:srgbClr val="006342"/>
      </a:dk2>
      <a:lt2>
        <a:srgbClr val="F2F5D7"/>
      </a:lt2>
      <a:accent1>
        <a:srgbClr val="549E39"/>
      </a:accent1>
      <a:accent2>
        <a:srgbClr val="8AB833"/>
      </a:accent2>
      <a:accent3>
        <a:srgbClr val="C0CF3A"/>
      </a:accent3>
      <a:accent4>
        <a:srgbClr val="029676"/>
      </a:accent4>
      <a:accent5>
        <a:srgbClr val="4AB5C4"/>
      </a:accent5>
      <a:accent6>
        <a:srgbClr val="0989B1"/>
      </a:accent6>
      <a:hlink>
        <a:srgbClr val="F2F5D7"/>
      </a:hlink>
      <a:folHlink>
        <a:srgbClr val="BA690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3" ma:contentTypeDescription="Create a new document." ma:contentTypeScope="" ma:versionID="618bc19bae1ae606cfd6804c8e2176d6">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e0599e1f8396ab867dd6a01ab5d3ef8a"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AB3A27-3CE5-4190-974A-7E4310DEF2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A31A9B-87F6-4FB3-9FD4-30AD3D34DF63}">
  <ds:schemaRefs>
    <ds:schemaRef ds:uri="http://schemas.microsoft.com/sharepoint/v3/contenttype/forms"/>
  </ds:schemaRefs>
</ds:datastoreItem>
</file>

<file path=customXml/itemProps3.xml><?xml version="1.0" encoding="utf-8"?>
<ds:datastoreItem xmlns:ds="http://schemas.openxmlformats.org/officeDocument/2006/customXml" ds:itemID="{58DCB8FD-0316-4352-9EF0-13798F17971F}">
  <ds:schemaRefs>
    <ds:schemaRef ds:uri="http://purl.org/dc/dcmitype/"/>
    <ds:schemaRef ds:uri="http://purl.org/dc/elements/1.1/"/>
    <ds:schemaRef ds:uri="http://www.w3.org/XML/1998/namespace"/>
    <ds:schemaRef ds:uri="2bc55ecc-363e-43e9-bfac-4ba2e86f45ee"/>
    <ds:schemaRef ds:uri="http://schemas.openxmlformats.org/package/2006/metadata/core-properties"/>
    <ds:schemaRef ds:uri="http://schemas.microsoft.com/office/2006/documentManagement/types"/>
    <ds:schemaRef ds:uri="http://schemas.microsoft.com/office/infopath/2007/PartnerControls"/>
    <ds:schemaRef ds:uri="bb5bbb0b-6c89-44d7-be61-0adfe653f98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468</TotalTime>
  <Words>766</Words>
  <Application>Microsoft Office PowerPoint</Application>
  <PresentationFormat>Widescreen</PresentationFormat>
  <Paragraphs>110</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Franklin Gothic Book</vt:lpstr>
      <vt:lpstr>Trebuchet MS</vt:lpstr>
      <vt:lpstr>Wingdings 2</vt:lpstr>
      <vt:lpstr>Office Theme</vt:lpstr>
      <vt:lpstr>Slate</vt:lpstr>
      <vt:lpstr>Educational Master Planning Retreat</vt:lpstr>
      <vt:lpstr>Welcome &amp; Introductions</vt:lpstr>
      <vt:lpstr>PowerPoint Presentation</vt:lpstr>
      <vt:lpstr>EMP Retreat Objectives</vt:lpstr>
      <vt:lpstr>Educational Master Planning Process &amp; Timeline</vt:lpstr>
      <vt:lpstr>PowerPoint Presentation</vt:lpstr>
      <vt:lpstr>Review Work To Date - website</vt:lpstr>
      <vt:lpstr>Modify Draft Goal Statements</vt:lpstr>
      <vt:lpstr>SCUP: Goals, Strategies and Tactics</vt:lpstr>
      <vt:lpstr>SCUP: Goals, Strategies and Tactics</vt:lpstr>
      <vt:lpstr>Goals and Strategies</vt:lpstr>
      <vt:lpstr>Goals and Strategies</vt:lpstr>
      <vt:lpstr>Writing GOAL Statements:</vt:lpstr>
      <vt:lpstr>Writing GOAL Statements:</vt:lpstr>
      <vt:lpstr>Two Tips for Writing Goals that are not Strategies:</vt:lpstr>
      <vt:lpstr>SMART(E) Goals</vt:lpstr>
      <vt:lpstr>Goals from our last EMP</vt:lpstr>
      <vt:lpstr>Proposed revised goal headings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Scan Part I</dc:title>
  <dc:creator>Engel, Karen</dc:creator>
  <cp:lastModifiedBy>Engel, Karen</cp:lastModifiedBy>
  <cp:revision>34</cp:revision>
  <dcterms:created xsi:type="dcterms:W3CDTF">2021-10-20T15:24:50Z</dcterms:created>
  <dcterms:modified xsi:type="dcterms:W3CDTF">2022-03-11T15:47:59Z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