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2" r:id="rId5"/>
    <p:sldId id="303" r:id="rId6"/>
    <p:sldId id="304" r:id="rId7"/>
    <p:sldId id="310" r:id="rId8"/>
    <p:sldId id="260" r:id="rId9"/>
    <p:sldId id="297" r:id="rId10"/>
    <p:sldId id="288" r:id="rId11"/>
    <p:sldId id="308" r:id="rId12"/>
    <p:sldId id="309" r:id="rId13"/>
    <p:sldId id="289" r:id="rId14"/>
    <p:sldId id="290" r:id="rId15"/>
    <p:sldId id="291" r:id="rId16"/>
    <p:sldId id="292" r:id="rId17"/>
    <p:sldId id="293" r:id="rId18"/>
    <p:sldId id="294" r:id="rId19"/>
    <p:sldId id="295" r:id="rId20"/>
    <p:sldId id="311" r:id="rId21"/>
    <p:sldId id="278" r:id="rId22"/>
    <p:sldId id="298" r:id="rId23"/>
    <p:sldId id="287" r:id="rId24"/>
    <p:sldId id="286" r:id="rId25"/>
    <p:sldId id="305" r:id="rId26"/>
    <p:sldId id="282" r:id="rId27"/>
    <p:sldId id="30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132"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a:t>PBC names EMP Task Force Members</a:t>
          </a:r>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a:t>EMP Task Force evaluates 2017-22 EMP</a:t>
          </a:r>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a:t>SCUP Training in Strategic Planning</a:t>
          </a:r>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a:t>Mission, Vision, Values Update</a:t>
          </a:r>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t>
        <a:bodyPr/>
        <a:lstStyle/>
        <a:p>
          <a:endParaRPr lang="en-US"/>
        </a:p>
      </dgm:t>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t>
        <a:bodyPr/>
        <a:lstStyle/>
        <a:p>
          <a:endParaRPr lang="en-US"/>
        </a:p>
      </dgm:t>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t>
        <a:bodyPr/>
        <a:lstStyle/>
        <a:p>
          <a:endParaRPr lang="en-US"/>
        </a:p>
      </dgm:t>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t>
        <a:bodyPr/>
        <a:lstStyle/>
        <a:p>
          <a:endParaRPr lang="en-US"/>
        </a:p>
      </dgm:t>
    </dgm:pt>
  </dgm:ptLst>
  <dgm:cxnLst>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ACFB231F-1D48-4C9A-BDCA-67FCCB25E1DE}" srcId="{E03E2032-2885-4153-B7BA-B64838EAD43E}" destId="{58F2B0B5-34C8-4741-A4E0-953934889A05}" srcOrd="0" destOrd="0" parTransId="{A809EBF0-9E25-490D-93BD-7623421018A3}" sibTransId="{48FC480B-309F-404D-B9EE-6A245C0A8537}"/>
    <dgm:cxn modelId="{FBC79BD3-BC1A-4DC5-B09C-0AE1E9677AF8}" type="presOf" srcId="{6D42A10B-FB58-4342-AABB-F0FD568A2AC2}" destId="{57F12D80-2D43-4688-AB7D-CA8D1E0A1964}"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9AF9D0F-306D-47CB-B760-AC1E92666C84}" srcId="{E03E2032-2885-4153-B7BA-B64838EAD43E}" destId="{6D42A10B-FB58-4342-AABB-F0FD568A2AC2}" srcOrd="2" destOrd="0" parTransId="{2554B860-5648-4D44-AFB6-2DF7F6E2CBE0}" sibTransId="{2A9B5682-B2C3-4822-8CEB-70562EDA6068}"/>
    <dgm:cxn modelId="{1614BED2-0C8A-49A5-B739-8CD2C8744938}" type="presOf" srcId="{90E77C3F-728F-426A-803D-C4765380D2C5}" destId="{2CB01204-0281-4611-94EC-EC5A6763AADA}" srcOrd="0" destOrd="0" presId="urn:microsoft.com/office/officeart/2005/8/layout/chevronAccent+Icon"/>
    <dgm:cxn modelId="{C3138191-F846-41AA-AA70-897DAA4BF6C0}" type="presOf" srcId="{58F2B0B5-34C8-4741-A4E0-953934889A05}" destId="{8050C308-0359-4823-A719-6822CFD198D9}"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a:t>EMP TF considers “Internal Scan”</a:t>
          </a:r>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a:t>EMP TF considers “External Scan”</a:t>
          </a:r>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a:t>College Councils provide input on challenges and opportunities</a:t>
          </a:r>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a:t>Town Hall</a:t>
          </a:r>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t>
        <a:bodyPr/>
        <a:lstStyle/>
        <a:p>
          <a:endParaRPr lang="en-US"/>
        </a:p>
      </dgm:t>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t>
        <a:bodyPr/>
        <a:lstStyle/>
        <a:p>
          <a:endParaRPr lang="en-US"/>
        </a:p>
      </dgm:t>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t>
        <a:bodyPr/>
        <a:lstStyle/>
        <a:p>
          <a:endParaRPr lang="en-US"/>
        </a:p>
      </dgm:t>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t>
        <a:bodyPr/>
        <a:lstStyle/>
        <a:p>
          <a:endParaRPr lang="en-US"/>
        </a:p>
      </dgm:t>
    </dgm:pt>
  </dgm:ptLst>
  <dgm:cxnLst>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ACFB231F-1D48-4C9A-BDCA-67FCCB25E1DE}" srcId="{E03E2032-2885-4153-B7BA-B64838EAD43E}" destId="{58F2B0B5-34C8-4741-A4E0-953934889A05}" srcOrd="0" destOrd="0" parTransId="{A809EBF0-9E25-490D-93BD-7623421018A3}" sibTransId="{48FC480B-309F-404D-B9EE-6A245C0A8537}"/>
    <dgm:cxn modelId="{FBC79BD3-BC1A-4DC5-B09C-0AE1E9677AF8}" type="presOf" srcId="{6D42A10B-FB58-4342-AABB-F0FD568A2AC2}" destId="{57F12D80-2D43-4688-AB7D-CA8D1E0A1964}"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9AF9D0F-306D-47CB-B760-AC1E92666C84}" srcId="{E03E2032-2885-4153-B7BA-B64838EAD43E}" destId="{6D42A10B-FB58-4342-AABB-F0FD568A2AC2}" srcOrd="2" destOrd="0" parTransId="{2554B860-5648-4D44-AFB6-2DF7F6E2CBE0}" sibTransId="{2A9B5682-B2C3-4822-8CEB-70562EDA6068}"/>
    <dgm:cxn modelId="{1614BED2-0C8A-49A5-B739-8CD2C8744938}" type="presOf" srcId="{90E77C3F-728F-426A-803D-C4765380D2C5}" destId="{2CB01204-0281-4611-94EC-EC5A6763AADA}" srcOrd="0" destOrd="0" presId="urn:microsoft.com/office/officeart/2005/8/layout/chevronAccent+Icon"/>
    <dgm:cxn modelId="{C3138191-F846-41AA-AA70-897DAA4BF6C0}" type="presOf" srcId="{58F2B0B5-34C8-4741-A4E0-953934889A05}" destId="{8050C308-0359-4823-A719-6822CFD198D9}"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a:t>EMP Retreat:  Set goals and new strategies</a:t>
          </a:r>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a:t>Campus constituents provide input on draft EMP</a:t>
          </a:r>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a:t>PBC considers draft EMP</a:t>
          </a:r>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a:t>PBC adopts new EMP for 2022-27</a:t>
          </a:r>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t>
        <a:bodyPr/>
        <a:lstStyle/>
        <a:p>
          <a:endParaRPr lang="en-US"/>
        </a:p>
      </dgm:t>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t>
        <a:bodyPr/>
        <a:lstStyle/>
        <a:p>
          <a:endParaRPr lang="en-US"/>
        </a:p>
      </dgm:t>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t>
        <a:bodyPr/>
        <a:lstStyle/>
        <a:p>
          <a:endParaRPr lang="en-US"/>
        </a:p>
      </dgm:t>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t>
        <a:bodyPr/>
        <a:lstStyle/>
        <a:p>
          <a:endParaRPr lang="en-US"/>
        </a:p>
      </dgm:t>
    </dgm:pt>
  </dgm:ptLst>
  <dgm:cxnLst>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ACFB231F-1D48-4C9A-BDCA-67FCCB25E1DE}" srcId="{E03E2032-2885-4153-B7BA-B64838EAD43E}" destId="{58F2B0B5-34C8-4741-A4E0-953934889A05}" srcOrd="0" destOrd="0" parTransId="{A809EBF0-9E25-490D-93BD-7623421018A3}" sibTransId="{48FC480B-309F-404D-B9EE-6A245C0A8537}"/>
    <dgm:cxn modelId="{FBC79BD3-BC1A-4DC5-B09C-0AE1E9677AF8}" type="presOf" srcId="{6D42A10B-FB58-4342-AABB-F0FD568A2AC2}" destId="{57F12D80-2D43-4688-AB7D-CA8D1E0A1964}"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9AF9D0F-306D-47CB-B760-AC1E92666C84}" srcId="{E03E2032-2885-4153-B7BA-B64838EAD43E}" destId="{6D42A10B-FB58-4342-AABB-F0FD568A2AC2}" srcOrd="2" destOrd="0" parTransId="{2554B860-5648-4D44-AFB6-2DF7F6E2CBE0}" sibTransId="{2A9B5682-B2C3-4822-8CEB-70562EDA6068}"/>
    <dgm:cxn modelId="{1614BED2-0C8A-49A5-B739-8CD2C8744938}" type="presOf" srcId="{90E77C3F-728F-426A-803D-C4765380D2C5}" destId="{2CB01204-0281-4611-94EC-EC5A6763AADA}" srcOrd="0" destOrd="0" presId="urn:microsoft.com/office/officeart/2005/8/layout/chevronAccent+Icon"/>
    <dgm:cxn modelId="{C3138191-F846-41AA-AA70-897DAA4BF6C0}" type="presOf" srcId="{58F2B0B5-34C8-4741-A4E0-953934889A05}" destId="{8050C308-0359-4823-A719-6822CFD198D9}"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PBC names EMP Task Force Members</a:t>
          </a:r>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EMP Task Force evaluates 2017-22 EMP</a:t>
          </a:r>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SCUP Training in Strategic Planning</a:t>
          </a:r>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Mission, Vision, Values Update</a:t>
          </a:r>
        </a:p>
      </dsp:txBody>
      <dsp:txXfrm>
        <a:off x="9462618" y="2635500"/>
        <a:ext cx="2096773" cy="927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EMP TF considers “Internal Scan”</a:t>
          </a:r>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EMP TF considers “External Scan”</a:t>
          </a:r>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College Councils provide input on challenges and opportunities</a:t>
          </a:r>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Town Hall</a:t>
          </a:r>
        </a:p>
      </dsp:txBody>
      <dsp:txXfrm>
        <a:off x="9462618" y="2635500"/>
        <a:ext cx="2096773" cy="927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EMP Retreat:  Set goals and new strategies</a:t>
          </a:r>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Campus constituents provide input on draft EMP</a:t>
          </a:r>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PBC considers draft EMP</a:t>
          </a:r>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PBC adopts new EMP for 2022-27</a:t>
          </a:r>
        </a:p>
      </dsp:txBody>
      <dsp:txXfrm>
        <a:off x="9462618" y="2635500"/>
        <a:ext cx="2096773" cy="9271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4325-7D80-4E5B-BC82-C4D46A7910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3704E-DA1A-41B7-B441-08DB4E4AF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159FA8-A180-4661-9897-FAC36B463FA6}"/>
              </a:ext>
            </a:extLst>
          </p:cNvPr>
          <p:cNvSpPr>
            <a:spLocks noGrp="1"/>
          </p:cNvSpPr>
          <p:nvPr>
            <p:ph type="dt" sz="half" idx="10"/>
          </p:nvPr>
        </p:nvSpPr>
        <p:spPr/>
        <p:txBody>
          <a:bodyPr/>
          <a:lstStyle/>
          <a:p>
            <a:fld id="{4B7A9802-C1A2-4F36-8575-C326A3A2904C}" type="datetimeFigureOut">
              <a:rPr lang="en-US" smtClean="0"/>
              <a:t>10/13/2021</a:t>
            </a:fld>
            <a:endParaRPr lang="en-US"/>
          </a:p>
        </p:txBody>
      </p:sp>
      <p:sp>
        <p:nvSpPr>
          <p:cNvPr id="5" name="Footer Placeholder 4">
            <a:extLst>
              <a:ext uri="{FF2B5EF4-FFF2-40B4-BE49-F238E27FC236}">
                <a16:creationId xmlns:a16="http://schemas.microsoft.com/office/drawing/2014/main" id="{219F10A2-8045-46CE-9799-3B328AB63D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57F9B-FE7F-4CA2-8700-0A7708613479}"/>
              </a:ext>
            </a:extLst>
          </p:cNvPr>
          <p:cNvSpPr>
            <a:spLocks noGrp="1"/>
          </p:cNvSpPr>
          <p:nvPr>
            <p:ph type="sldNum" sz="quarter" idx="12"/>
          </p:nvPr>
        </p:nvSpPr>
        <p:spPr/>
        <p:txBody>
          <a:bodyPr/>
          <a:lstStyle/>
          <a:p>
            <a:fld id="{6AA6EC86-71A3-496D-812C-3F7BC64B01F3}" type="slidenum">
              <a:rPr lang="en-US" smtClean="0"/>
              <a:t>‹#›</a:t>
            </a:fld>
            <a:endParaRPr lang="en-US"/>
          </a:p>
        </p:txBody>
      </p:sp>
    </p:spTree>
    <p:extLst>
      <p:ext uri="{BB962C8B-B14F-4D97-AF65-F5344CB8AC3E}">
        <p14:creationId xmlns:p14="http://schemas.microsoft.com/office/powerpoint/2010/main" val="386098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E685C-C554-472C-A3C1-7033832023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D7312-A5FD-4F46-836A-D0FDC0FBA4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40265-E1C9-420F-8CFE-709DE84A82EF}"/>
              </a:ext>
            </a:extLst>
          </p:cNvPr>
          <p:cNvSpPr>
            <a:spLocks noGrp="1"/>
          </p:cNvSpPr>
          <p:nvPr>
            <p:ph type="dt" sz="half" idx="10"/>
          </p:nvPr>
        </p:nvSpPr>
        <p:spPr/>
        <p:txBody>
          <a:bodyPr/>
          <a:lstStyle/>
          <a:p>
            <a:fld id="{4B7A9802-C1A2-4F36-8575-C326A3A2904C}" type="datetimeFigureOut">
              <a:rPr lang="en-US" smtClean="0"/>
              <a:t>10/13/2021</a:t>
            </a:fld>
            <a:endParaRPr lang="en-US"/>
          </a:p>
        </p:txBody>
      </p:sp>
      <p:sp>
        <p:nvSpPr>
          <p:cNvPr id="5" name="Footer Placeholder 4">
            <a:extLst>
              <a:ext uri="{FF2B5EF4-FFF2-40B4-BE49-F238E27FC236}">
                <a16:creationId xmlns:a16="http://schemas.microsoft.com/office/drawing/2014/main" id="{56370E8F-C6AC-4439-B5A5-BE169505E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428EF-74A1-49FA-AE65-4BB185C3BE7A}"/>
              </a:ext>
            </a:extLst>
          </p:cNvPr>
          <p:cNvSpPr>
            <a:spLocks noGrp="1"/>
          </p:cNvSpPr>
          <p:nvPr>
            <p:ph type="sldNum" sz="quarter" idx="12"/>
          </p:nvPr>
        </p:nvSpPr>
        <p:spPr/>
        <p:txBody>
          <a:bodyPr/>
          <a:lstStyle/>
          <a:p>
            <a:fld id="{6AA6EC86-71A3-496D-812C-3F7BC64B01F3}" type="slidenum">
              <a:rPr lang="en-US" smtClean="0"/>
              <a:t>‹#›</a:t>
            </a:fld>
            <a:endParaRPr lang="en-US"/>
          </a:p>
        </p:txBody>
      </p:sp>
    </p:spTree>
    <p:extLst>
      <p:ext uri="{BB962C8B-B14F-4D97-AF65-F5344CB8AC3E}">
        <p14:creationId xmlns:p14="http://schemas.microsoft.com/office/powerpoint/2010/main" val="109893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3FD889-4639-4588-9EF1-F741636CD9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D24889-F994-4812-92B1-CA57D0C384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A6149-A64D-45DF-9917-3BB2C4ADBCBC}"/>
              </a:ext>
            </a:extLst>
          </p:cNvPr>
          <p:cNvSpPr>
            <a:spLocks noGrp="1"/>
          </p:cNvSpPr>
          <p:nvPr>
            <p:ph type="dt" sz="half" idx="10"/>
          </p:nvPr>
        </p:nvSpPr>
        <p:spPr/>
        <p:txBody>
          <a:bodyPr/>
          <a:lstStyle/>
          <a:p>
            <a:fld id="{4B7A9802-C1A2-4F36-8575-C326A3A2904C}" type="datetimeFigureOut">
              <a:rPr lang="en-US" smtClean="0"/>
              <a:t>10/13/2021</a:t>
            </a:fld>
            <a:endParaRPr lang="en-US"/>
          </a:p>
        </p:txBody>
      </p:sp>
      <p:sp>
        <p:nvSpPr>
          <p:cNvPr id="5" name="Footer Placeholder 4">
            <a:extLst>
              <a:ext uri="{FF2B5EF4-FFF2-40B4-BE49-F238E27FC236}">
                <a16:creationId xmlns:a16="http://schemas.microsoft.com/office/drawing/2014/main" id="{DB356D83-D131-4222-BC12-AC14C5498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408C4-8853-466A-8A72-A2F3099CC173}"/>
              </a:ext>
            </a:extLst>
          </p:cNvPr>
          <p:cNvSpPr>
            <a:spLocks noGrp="1"/>
          </p:cNvSpPr>
          <p:nvPr>
            <p:ph type="sldNum" sz="quarter" idx="12"/>
          </p:nvPr>
        </p:nvSpPr>
        <p:spPr/>
        <p:txBody>
          <a:bodyPr/>
          <a:lstStyle/>
          <a:p>
            <a:fld id="{6AA6EC86-71A3-496D-812C-3F7BC64B01F3}" type="slidenum">
              <a:rPr lang="en-US" smtClean="0"/>
              <a:t>‹#›</a:t>
            </a:fld>
            <a:endParaRPr lang="en-US"/>
          </a:p>
        </p:txBody>
      </p:sp>
    </p:spTree>
    <p:extLst>
      <p:ext uri="{BB962C8B-B14F-4D97-AF65-F5344CB8AC3E}">
        <p14:creationId xmlns:p14="http://schemas.microsoft.com/office/powerpoint/2010/main" val="272385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90FF-4BAA-4DC7-B838-E422DF68A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D4F4BE-D603-4EAD-9619-701EF797B2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9FC73-C495-487C-8CA6-29076A8E1B33}"/>
              </a:ext>
            </a:extLst>
          </p:cNvPr>
          <p:cNvSpPr>
            <a:spLocks noGrp="1"/>
          </p:cNvSpPr>
          <p:nvPr>
            <p:ph type="dt" sz="half" idx="10"/>
          </p:nvPr>
        </p:nvSpPr>
        <p:spPr/>
        <p:txBody>
          <a:bodyPr/>
          <a:lstStyle/>
          <a:p>
            <a:fld id="{4B7A9802-C1A2-4F36-8575-C326A3A2904C}" type="datetimeFigureOut">
              <a:rPr lang="en-US" smtClean="0"/>
              <a:t>10/13/2021</a:t>
            </a:fld>
            <a:endParaRPr lang="en-US"/>
          </a:p>
        </p:txBody>
      </p:sp>
      <p:sp>
        <p:nvSpPr>
          <p:cNvPr id="5" name="Footer Placeholder 4">
            <a:extLst>
              <a:ext uri="{FF2B5EF4-FFF2-40B4-BE49-F238E27FC236}">
                <a16:creationId xmlns:a16="http://schemas.microsoft.com/office/drawing/2014/main" id="{3CB128CE-AF61-4616-930D-CEDF22B06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84EF8-1E0E-49F3-935E-FCE29A268783}"/>
              </a:ext>
            </a:extLst>
          </p:cNvPr>
          <p:cNvSpPr>
            <a:spLocks noGrp="1"/>
          </p:cNvSpPr>
          <p:nvPr>
            <p:ph type="sldNum" sz="quarter" idx="12"/>
          </p:nvPr>
        </p:nvSpPr>
        <p:spPr/>
        <p:txBody>
          <a:bodyPr/>
          <a:lstStyle/>
          <a:p>
            <a:fld id="{6AA6EC86-71A3-496D-812C-3F7BC64B01F3}" type="slidenum">
              <a:rPr lang="en-US" smtClean="0"/>
              <a:t>‹#›</a:t>
            </a:fld>
            <a:endParaRPr lang="en-US"/>
          </a:p>
        </p:txBody>
      </p:sp>
    </p:spTree>
    <p:extLst>
      <p:ext uri="{BB962C8B-B14F-4D97-AF65-F5344CB8AC3E}">
        <p14:creationId xmlns:p14="http://schemas.microsoft.com/office/powerpoint/2010/main" val="21520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281E-38CD-4E8C-B5EE-0CE36E88C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EAA75F-66E4-4C85-8586-D1B2C095D7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F3A030-7256-42BF-8F06-FB17CE15E155}"/>
              </a:ext>
            </a:extLst>
          </p:cNvPr>
          <p:cNvSpPr>
            <a:spLocks noGrp="1"/>
          </p:cNvSpPr>
          <p:nvPr>
            <p:ph type="dt" sz="half" idx="10"/>
          </p:nvPr>
        </p:nvSpPr>
        <p:spPr/>
        <p:txBody>
          <a:bodyPr/>
          <a:lstStyle/>
          <a:p>
            <a:fld id="{4B7A9802-C1A2-4F36-8575-C326A3A2904C}" type="datetimeFigureOut">
              <a:rPr lang="en-US" smtClean="0"/>
              <a:t>10/13/2021</a:t>
            </a:fld>
            <a:endParaRPr lang="en-US"/>
          </a:p>
        </p:txBody>
      </p:sp>
      <p:sp>
        <p:nvSpPr>
          <p:cNvPr id="5" name="Footer Placeholder 4">
            <a:extLst>
              <a:ext uri="{FF2B5EF4-FFF2-40B4-BE49-F238E27FC236}">
                <a16:creationId xmlns:a16="http://schemas.microsoft.com/office/drawing/2014/main" id="{04DC8B68-6D09-4093-8C3D-41237F2F0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EB055-5086-4577-95D4-11D307D21494}"/>
              </a:ext>
            </a:extLst>
          </p:cNvPr>
          <p:cNvSpPr>
            <a:spLocks noGrp="1"/>
          </p:cNvSpPr>
          <p:nvPr>
            <p:ph type="sldNum" sz="quarter" idx="12"/>
          </p:nvPr>
        </p:nvSpPr>
        <p:spPr/>
        <p:txBody>
          <a:bodyPr/>
          <a:lstStyle/>
          <a:p>
            <a:fld id="{6AA6EC86-71A3-496D-812C-3F7BC64B01F3}" type="slidenum">
              <a:rPr lang="en-US" smtClean="0"/>
              <a:t>‹#›</a:t>
            </a:fld>
            <a:endParaRPr lang="en-US"/>
          </a:p>
        </p:txBody>
      </p:sp>
    </p:spTree>
    <p:extLst>
      <p:ext uri="{BB962C8B-B14F-4D97-AF65-F5344CB8AC3E}">
        <p14:creationId xmlns:p14="http://schemas.microsoft.com/office/powerpoint/2010/main" val="145303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5DD4-0AE5-40D4-8566-99D744376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0CC2D-275A-417A-AEDC-7EDDE3DD06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C17C5E-C1E7-4E91-9270-5C134AD1E8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053E0C-4467-4931-9ED3-E6B4990585F4}"/>
              </a:ext>
            </a:extLst>
          </p:cNvPr>
          <p:cNvSpPr>
            <a:spLocks noGrp="1"/>
          </p:cNvSpPr>
          <p:nvPr>
            <p:ph type="dt" sz="half" idx="10"/>
          </p:nvPr>
        </p:nvSpPr>
        <p:spPr/>
        <p:txBody>
          <a:bodyPr/>
          <a:lstStyle/>
          <a:p>
            <a:fld id="{4B7A9802-C1A2-4F36-8575-C326A3A2904C}" type="datetimeFigureOut">
              <a:rPr lang="en-US" smtClean="0"/>
              <a:t>10/13/2021</a:t>
            </a:fld>
            <a:endParaRPr lang="en-US"/>
          </a:p>
        </p:txBody>
      </p:sp>
      <p:sp>
        <p:nvSpPr>
          <p:cNvPr id="6" name="Footer Placeholder 5">
            <a:extLst>
              <a:ext uri="{FF2B5EF4-FFF2-40B4-BE49-F238E27FC236}">
                <a16:creationId xmlns:a16="http://schemas.microsoft.com/office/drawing/2014/main" id="{39F08781-CC8C-43B0-B3CB-A3EDAAA3C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1E39E1-1EC7-4C8D-8D22-0B915D30949F}"/>
              </a:ext>
            </a:extLst>
          </p:cNvPr>
          <p:cNvSpPr>
            <a:spLocks noGrp="1"/>
          </p:cNvSpPr>
          <p:nvPr>
            <p:ph type="sldNum" sz="quarter" idx="12"/>
          </p:nvPr>
        </p:nvSpPr>
        <p:spPr/>
        <p:txBody>
          <a:bodyPr/>
          <a:lstStyle/>
          <a:p>
            <a:fld id="{6AA6EC86-71A3-496D-812C-3F7BC64B01F3}" type="slidenum">
              <a:rPr lang="en-US" smtClean="0"/>
              <a:t>‹#›</a:t>
            </a:fld>
            <a:endParaRPr lang="en-US"/>
          </a:p>
        </p:txBody>
      </p:sp>
    </p:spTree>
    <p:extLst>
      <p:ext uri="{BB962C8B-B14F-4D97-AF65-F5344CB8AC3E}">
        <p14:creationId xmlns:p14="http://schemas.microsoft.com/office/powerpoint/2010/main" val="247544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53A8-B45D-40A4-AA01-13752DF231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1C52AE-DC1D-452A-9EAE-3D7D63EE08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DE67CF-D2F2-4FE5-AD81-FF5CAB3113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09200C-9D77-49A2-A728-45761BB68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9A3262-7381-476B-B0FC-81E692CB15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748C3E-3DA7-426A-9D42-CC8330E63F70}"/>
              </a:ext>
            </a:extLst>
          </p:cNvPr>
          <p:cNvSpPr>
            <a:spLocks noGrp="1"/>
          </p:cNvSpPr>
          <p:nvPr>
            <p:ph type="dt" sz="half" idx="10"/>
          </p:nvPr>
        </p:nvSpPr>
        <p:spPr/>
        <p:txBody>
          <a:bodyPr/>
          <a:lstStyle/>
          <a:p>
            <a:fld id="{4B7A9802-C1A2-4F36-8575-C326A3A2904C}" type="datetimeFigureOut">
              <a:rPr lang="en-US" smtClean="0"/>
              <a:t>10/13/2021</a:t>
            </a:fld>
            <a:endParaRPr lang="en-US"/>
          </a:p>
        </p:txBody>
      </p:sp>
      <p:sp>
        <p:nvSpPr>
          <p:cNvPr id="8" name="Footer Placeholder 7">
            <a:extLst>
              <a:ext uri="{FF2B5EF4-FFF2-40B4-BE49-F238E27FC236}">
                <a16:creationId xmlns:a16="http://schemas.microsoft.com/office/drawing/2014/main" id="{BEA03E33-D5F2-44F5-9626-C3B343D3FA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EFAD92-1EA0-42E2-9D6D-6110B5DAD6BD}"/>
              </a:ext>
            </a:extLst>
          </p:cNvPr>
          <p:cNvSpPr>
            <a:spLocks noGrp="1"/>
          </p:cNvSpPr>
          <p:nvPr>
            <p:ph type="sldNum" sz="quarter" idx="12"/>
          </p:nvPr>
        </p:nvSpPr>
        <p:spPr/>
        <p:txBody>
          <a:bodyPr/>
          <a:lstStyle/>
          <a:p>
            <a:fld id="{6AA6EC86-71A3-496D-812C-3F7BC64B01F3}" type="slidenum">
              <a:rPr lang="en-US" smtClean="0"/>
              <a:t>‹#›</a:t>
            </a:fld>
            <a:endParaRPr lang="en-US"/>
          </a:p>
        </p:txBody>
      </p:sp>
    </p:spTree>
    <p:extLst>
      <p:ext uri="{BB962C8B-B14F-4D97-AF65-F5344CB8AC3E}">
        <p14:creationId xmlns:p14="http://schemas.microsoft.com/office/powerpoint/2010/main" val="41431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F769-2BCA-495A-BA1C-7B72B2A840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E8BA97-A97A-4CBA-A6B4-3EDD620DBD8D}"/>
              </a:ext>
            </a:extLst>
          </p:cNvPr>
          <p:cNvSpPr>
            <a:spLocks noGrp="1"/>
          </p:cNvSpPr>
          <p:nvPr>
            <p:ph type="dt" sz="half" idx="10"/>
          </p:nvPr>
        </p:nvSpPr>
        <p:spPr/>
        <p:txBody>
          <a:bodyPr/>
          <a:lstStyle/>
          <a:p>
            <a:fld id="{4B7A9802-C1A2-4F36-8575-C326A3A2904C}" type="datetimeFigureOut">
              <a:rPr lang="en-US" smtClean="0"/>
              <a:t>10/13/2021</a:t>
            </a:fld>
            <a:endParaRPr lang="en-US"/>
          </a:p>
        </p:txBody>
      </p:sp>
      <p:sp>
        <p:nvSpPr>
          <p:cNvPr id="4" name="Footer Placeholder 3">
            <a:extLst>
              <a:ext uri="{FF2B5EF4-FFF2-40B4-BE49-F238E27FC236}">
                <a16:creationId xmlns:a16="http://schemas.microsoft.com/office/drawing/2014/main" id="{43024867-80AA-4AA4-8018-E1BFC5FDE5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3DE36B-263D-407E-99F7-5522A29FC766}"/>
              </a:ext>
            </a:extLst>
          </p:cNvPr>
          <p:cNvSpPr>
            <a:spLocks noGrp="1"/>
          </p:cNvSpPr>
          <p:nvPr>
            <p:ph type="sldNum" sz="quarter" idx="12"/>
          </p:nvPr>
        </p:nvSpPr>
        <p:spPr/>
        <p:txBody>
          <a:bodyPr/>
          <a:lstStyle/>
          <a:p>
            <a:fld id="{6AA6EC86-71A3-496D-812C-3F7BC64B01F3}" type="slidenum">
              <a:rPr lang="en-US" smtClean="0"/>
              <a:t>‹#›</a:t>
            </a:fld>
            <a:endParaRPr lang="en-US"/>
          </a:p>
        </p:txBody>
      </p:sp>
    </p:spTree>
    <p:extLst>
      <p:ext uri="{BB962C8B-B14F-4D97-AF65-F5344CB8AC3E}">
        <p14:creationId xmlns:p14="http://schemas.microsoft.com/office/powerpoint/2010/main" val="227708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61B94-FE09-4A10-BE7C-706C00516F9B}"/>
              </a:ext>
            </a:extLst>
          </p:cNvPr>
          <p:cNvSpPr>
            <a:spLocks noGrp="1"/>
          </p:cNvSpPr>
          <p:nvPr>
            <p:ph type="dt" sz="half" idx="10"/>
          </p:nvPr>
        </p:nvSpPr>
        <p:spPr/>
        <p:txBody>
          <a:bodyPr/>
          <a:lstStyle/>
          <a:p>
            <a:fld id="{4B7A9802-C1A2-4F36-8575-C326A3A2904C}" type="datetimeFigureOut">
              <a:rPr lang="en-US" smtClean="0"/>
              <a:t>10/13/2021</a:t>
            </a:fld>
            <a:endParaRPr lang="en-US"/>
          </a:p>
        </p:txBody>
      </p:sp>
      <p:sp>
        <p:nvSpPr>
          <p:cNvPr id="3" name="Footer Placeholder 2">
            <a:extLst>
              <a:ext uri="{FF2B5EF4-FFF2-40B4-BE49-F238E27FC236}">
                <a16:creationId xmlns:a16="http://schemas.microsoft.com/office/drawing/2014/main" id="{059403AB-5130-4109-9F29-3E38BE802C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EDD6D5-CA35-4A0B-BAE6-CAA52BB6C125}"/>
              </a:ext>
            </a:extLst>
          </p:cNvPr>
          <p:cNvSpPr>
            <a:spLocks noGrp="1"/>
          </p:cNvSpPr>
          <p:nvPr>
            <p:ph type="sldNum" sz="quarter" idx="12"/>
          </p:nvPr>
        </p:nvSpPr>
        <p:spPr/>
        <p:txBody>
          <a:bodyPr/>
          <a:lstStyle/>
          <a:p>
            <a:fld id="{6AA6EC86-71A3-496D-812C-3F7BC64B01F3}" type="slidenum">
              <a:rPr lang="en-US" smtClean="0"/>
              <a:t>‹#›</a:t>
            </a:fld>
            <a:endParaRPr lang="en-US"/>
          </a:p>
        </p:txBody>
      </p:sp>
    </p:spTree>
    <p:extLst>
      <p:ext uri="{BB962C8B-B14F-4D97-AF65-F5344CB8AC3E}">
        <p14:creationId xmlns:p14="http://schemas.microsoft.com/office/powerpoint/2010/main" val="398530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1BC4-929C-49F5-8EBC-837159989B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00988F-E287-47AC-B341-7B91296E8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9D9FD9-C705-43D1-9D21-C163EF5DA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FB10E3-DF1F-4454-A3AC-F50E03417E68}"/>
              </a:ext>
            </a:extLst>
          </p:cNvPr>
          <p:cNvSpPr>
            <a:spLocks noGrp="1"/>
          </p:cNvSpPr>
          <p:nvPr>
            <p:ph type="dt" sz="half" idx="10"/>
          </p:nvPr>
        </p:nvSpPr>
        <p:spPr/>
        <p:txBody>
          <a:bodyPr/>
          <a:lstStyle/>
          <a:p>
            <a:fld id="{4B7A9802-C1A2-4F36-8575-C326A3A2904C}" type="datetimeFigureOut">
              <a:rPr lang="en-US" smtClean="0"/>
              <a:t>10/13/2021</a:t>
            </a:fld>
            <a:endParaRPr lang="en-US"/>
          </a:p>
        </p:txBody>
      </p:sp>
      <p:sp>
        <p:nvSpPr>
          <p:cNvPr id="6" name="Footer Placeholder 5">
            <a:extLst>
              <a:ext uri="{FF2B5EF4-FFF2-40B4-BE49-F238E27FC236}">
                <a16:creationId xmlns:a16="http://schemas.microsoft.com/office/drawing/2014/main" id="{1AF9D7BC-AA40-47A4-AA09-16F801852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56370-AC72-45FA-A3C7-239A600DAE53}"/>
              </a:ext>
            </a:extLst>
          </p:cNvPr>
          <p:cNvSpPr>
            <a:spLocks noGrp="1"/>
          </p:cNvSpPr>
          <p:nvPr>
            <p:ph type="sldNum" sz="quarter" idx="12"/>
          </p:nvPr>
        </p:nvSpPr>
        <p:spPr/>
        <p:txBody>
          <a:bodyPr/>
          <a:lstStyle/>
          <a:p>
            <a:fld id="{6AA6EC86-71A3-496D-812C-3F7BC64B01F3}" type="slidenum">
              <a:rPr lang="en-US" smtClean="0"/>
              <a:t>‹#›</a:t>
            </a:fld>
            <a:endParaRPr lang="en-US"/>
          </a:p>
        </p:txBody>
      </p:sp>
    </p:spTree>
    <p:extLst>
      <p:ext uri="{BB962C8B-B14F-4D97-AF65-F5344CB8AC3E}">
        <p14:creationId xmlns:p14="http://schemas.microsoft.com/office/powerpoint/2010/main" val="110334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DE35-2D22-4EAF-91D8-69D79FC37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F4325-9692-4076-AC61-BDEDA5FD3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B10C92-8171-43B6-8A00-AE9976F5F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97F6F5-D426-46FD-9B50-8B7C1353FA0F}"/>
              </a:ext>
            </a:extLst>
          </p:cNvPr>
          <p:cNvSpPr>
            <a:spLocks noGrp="1"/>
          </p:cNvSpPr>
          <p:nvPr>
            <p:ph type="dt" sz="half" idx="10"/>
          </p:nvPr>
        </p:nvSpPr>
        <p:spPr/>
        <p:txBody>
          <a:bodyPr/>
          <a:lstStyle/>
          <a:p>
            <a:fld id="{4B7A9802-C1A2-4F36-8575-C326A3A2904C}" type="datetimeFigureOut">
              <a:rPr lang="en-US" smtClean="0"/>
              <a:t>10/13/2021</a:t>
            </a:fld>
            <a:endParaRPr lang="en-US"/>
          </a:p>
        </p:txBody>
      </p:sp>
      <p:sp>
        <p:nvSpPr>
          <p:cNvPr id="6" name="Footer Placeholder 5">
            <a:extLst>
              <a:ext uri="{FF2B5EF4-FFF2-40B4-BE49-F238E27FC236}">
                <a16:creationId xmlns:a16="http://schemas.microsoft.com/office/drawing/2014/main" id="{D05CC382-48F3-4004-8866-00D331755A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957A74-0513-4F52-86F2-1EB54BD5E128}"/>
              </a:ext>
            </a:extLst>
          </p:cNvPr>
          <p:cNvSpPr>
            <a:spLocks noGrp="1"/>
          </p:cNvSpPr>
          <p:nvPr>
            <p:ph type="sldNum" sz="quarter" idx="12"/>
          </p:nvPr>
        </p:nvSpPr>
        <p:spPr/>
        <p:txBody>
          <a:bodyPr/>
          <a:lstStyle/>
          <a:p>
            <a:fld id="{6AA6EC86-71A3-496D-812C-3F7BC64B01F3}" type="slidenum">
              <a:rPr lang="en-US" smtClean="0"/>
              <a:t>‹#›</a:t>
            </a:fld>
            <a:endParaRPr lang="en-US"/>
          </a:p>
        </p:txBody>
      </p:sp>
    </p:spTree>
    <p:extLst>
      <p:ext uri="{BB962C8B-B14F-4D97-AF65-F5344CB8AC3E}">
        <p14:creationId xmlns:p14="http://schemas.microsoft.com/office/powerpoint/2010/main" val="72592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5A0CAF-AE61-4E3E-ACDC-9F47569F20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92E418-E314-4AF0-B1FD-66BFAC09F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F7500-F92C-41A1-959B-E7D237D69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A9802-C1A2-4F36-8575-C326A3A2904C}" type="datetimeFigureOut">
              <a:rPr lang="en-US" smtClean="0"/>
              <a:t>10/13/2021</a:t>
            </a:fld>
            <a:endParaRPr lang="en-US"/>
          </a:p>
        </p:txBody>
      </p:sp>
      <p:sp>
        <p:nvSpPr>
          <p:cNvPr id="5" name="Footer Placeholder 4">
            <a:extLst>
              <a:ext uri="{FF2B5EF4-FFF2-40B4-BE49-F238E27FC236}">
                <a16:creationId xmlns:a16="http://schemas.microsoft.com/office/drawing/2014/main" id="{23D341CA-BC1C-4346-AF65-484B5ADF79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06ADA4-03FE-4526-9630-ABB8B6C4C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6EC86-71A3-496D-812C-3F7BC64B01F3}" type="slidenum">
              <a:rPr lang="en-US" smtClean="0"/>
              <a:t>‹#›</a:t>
            </a:fld>
            <a:endParaRPr lang="en-US"/>
          </a:p>
        </p:txBody>
      </p:sp>
    </p:spTree>
    <p:extLst>
      <p:ext uri="{BB962C8B-B14F-4D97-AF65-F5344CB8AC3E}">
        <p14:creationId xmlns:p14="http://schemas.microsoft.com/office/powerpoint/2010/main" val="2898386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bit.ly/CANMV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309" y="1752867"/>
            <a:ext cx="10943925" cy="2387600"/>
          </a:xfrm>
        </p:spPr>
        <p:txBody>
          <a:bodyPr>
            <a:normAutofit/>
          </a:bodyPr>
          <a:lstStyle/>
          <a:p>
            <a:r>
              <a:rPr lang="en-US" sz="5400" dirty="0"/>
              <a:t>College Opening Session: </a:t>
            </a:r>
            <a:r>
              <a:rPr lang="en-US" sz="5400" dirty="0" smtClean="0"/>
              <a:t/>
            </a:r>
            <a:br>
              <a:rPr lang="en-US" sz="5400" dirty="0" smtClean="0"/>
            </a:br>
            <a:r>
              <a:rPr lang="en-US" sz="4400" dirty="0" smtClean="0"/>
              <a:t>President’s </a:t>
            </a:r>
            <a:r>
              <a:rPr lang="en-US" sz="4400" dirty="0"/>
              <a:t>Welcome, </a:t>
            </a:r>
            <a:r>
              <a:rPr lang="en-US" sz="4400" dirty="0" smtClean="0"/>
              <a:t>Guided </a:t>
            </a:r>
            <a:r>
              <a:rPr lang="en-US" sz="4400" dirty="0"/>
              <a:t>Pathways </a:t>
            </a:r>
            <a:r>
              <a:rPr lang="en-US" sz="4400" dirty="0" smtClean="0"/>
              <a:t>Update, and Educational </a:t>
            </a:r>
            <a:r>
              <a:rPr lang="en-US" sz="4400" dirty="0"/>
              <a:t>Master </a:t>
            </a:r>
            <a:r>
              <a:rPr lang="en-US" sz="4400" dirty="0" smtClean="0"/>
              <a:t>Planning</a:t>
            </a:r>
            <a:endParaRPr lang="en-US" sz="5400" b="1" dirty="0">
              <a:solidFill>
                <a:srgbClr val="006342"/>
              </a:solidFill>
            </a:endParaRPr>
          </a:p>
        </p:txBody>
      </p:sp>
      <p:sp>
        <p:nvSpPr>
          <p:cNvPr id="3" name="Subtitle 2"/>
          <p:cNvSpPr>
            <a:spLocks noGrp="1"/>
          </p:cNvSpPr>
          <p:nvPr>
            <p:ph type="subTitle" idx="1"/>
          </p:nvPr>
        </p:nvSpPr>
        <p:spPr>
          <a:xfrm>
            <a:off x="1076092" y="4661481"/>
            <a:ext cx="10052824" cy="1655762"/>
          </a:xfrm>
        </p:spPr>
        <p:txBody>
          <a:bodyPr>
            <a:normAutofit/>
          </a:bodyPr>
          <a:lstStyle/>
          <a:p>
            <a:r>
              <a:rPr lang="en-US" sz="3200" b="1" dirty="0" smtClean="0"/>
              <a:t>October 13, </a:t>
            </a:r>
            <a:r>
              <a:rPr lang="en-US" sz="3200" b="1" dirty="0" smtClean="0"/>
              <a:t>2021</a:t>
            </a:r>
          </a:p>
          <a:p>
            <a:r>
              <a:rPr lang="en-US" sz="3200" b="1" dirty="0" smtClean="0"/>
              <a:t>FLEX DAY</a:t>
            </a:r>
            <a:endParaRPr lang="en-US" sz="3200" b="1"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266" y="619234"/>
            <a:ext cx="2524477" cy="1133633"/>
          </a:xfrm>
          <a:prstGeom prst="rect">
            <a:avLst/>
          </a:prstGeom>
        </p:spPr>
      </p:pic>
    </p:spTree>
    <p:extLst>
      <p:ext uri="{BB962C8B-B14F-4D97-AF65-F5344CB8AC3E}">
        <p14:creationId xmlns:p14="http://schemas.microsoft.com/office/powerpoint/2010/main" val="205361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1336" y="0"/>
            <a:ext cx="9633049" cy="7392318"/>
          </a:xfrm>
          <a:prstGeom prst="rect">
            <a:avLst/>
          </a:prstGeom>
        </p:spPr>
      </p:pic>
    </p:spTree>
    <p:extLst>
      <p:ext uri="{BB962C8B-B14F-4D97-AF65-F5344CB8AC3E}">
        <p14:creationId xmlns:p14="http://schemas.microsoft.com/office/powerpoint/2010/main" val="147621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90259" y="121187"/>
            <a:ext cx="8852239" cy="6736814"/>
          </a:xfrm>
          <a:prstGeom prst="rect">
            <a:avLst/>
          </a:prstGeom>
        </p:spPr>
      </p:pic>
    </p:spTree>
    <p:extLst>
      <p:ext uri="{BB962C8B-B14F-4D97-AF65-F5344CB8AC3E}">
        <p14:creationId xmlns:p14="http://schemas.microsoft.com/office/powerpoint/2010/main" val="401911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781"/>
          </a:xfrm>
        </p:spPr>
        <p:txBody>
          <a:bodyPr/>
          <a:lstStyle/>
          <a:p>
            <a:pPr algn="ctr"/>
            <a:r>
              <a:rPr lang="en-US" dirty="0"/>
              <a:t>Mission Statements</a:t>
            </a:r>
          </a:p>
        </p:txBody>
      </p:sp>
      <p:sp>
        <p:nvSpPr>
          <p:cNvPr id="3" name="Content Placeholder 2"/>
          <p:cNvSpPr>
            <a:spLocks noGrp="1"/>
          </p:cNvSpPr>
          <p:nvPr>
            <p:ph idx="1"/>
          </p:nvPr>
        </p:nvSpPr>
        <p:spPr>
          <a:xfrm>
            <a:off x="838200" y="1528167"/>
            <a:ext cx="3502446" cy="4351338"/>
          </a:xfrm>
        </p:spPr>
        <p:txBody>
          <a:bodyPr>
            <a:noAutofit/>
          </a:bodyPr>
          <a:lstStyle/>
          <a:p>
            <a:pPr marL="0" indent="0">
              <a:buNone/>
            </a:pPr>
            <a:r>
              <a:rPr lang="en-US" sz="2000" dirty="0"/>
              <a:t>Our College provides our community with a learning-centered environment, ensuring that all students have equitable opportunities to achieve their transfer, career education, and lifelong learning educational goals. The College cultivates in its students the ability to think critically and creatively, communicate effectively, reason quantitatively, and understand and appreciate different points of view within a diverse community.</a:t>
            </a:r>
          </a:p>
        </p:txBody>
      </p:sp>
      <p:sp>
        <p:nvSpPr>
          <p:cNvPr id="4" name="Content Placeholder 2"/>
          <p:cNvSpPr txBox="1">
            <a:spLocks/>
          </p:cNvSpPr>
          <p:nvPr/>
        </p:nvSpPr>
        <p:spPr>
          <a:xfrm>
            <a:off x="4693186" y="1528167"/>
            <a:ext cx="318203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To empower and transform a global community of learners.</a:t>
            </a:r>
            <a:endParaRPr lang="en-US" sz="1600" dirty="0"/>
          </a:p>
        </p:txBody>
      </p:sp>
      <p:sp>
        <p:nvSpPr>
          <p:cNvPr id="5" name="Rectangle 4"/>
          <p:cNvSpPr/>
          <p:nvPr/>
        </p:nvSpPr>
        <p:spPr>
          <a:xfrm>
            <a:off x="8227764" y="1528167"/>
            <a:ext cx="3478576" cy="2554545"/>
          </a:xfrm>
          <a:prstGeom prst="rect">
            <a:avLst/>
          </a:prstGeom>
        </p:spPr>
        <p:txBody>
          <a:bodyPr wrap="square">
            <a:spAutoFit/>
          </a:bodyPr>
          <a:lstStyle/>
          <a:p>
            <a:r>
              <a:rPr lang="en-US" sz="2000" dirty="0"/>
              <a:t>Our College is committed to addressing the broad educational needs of the local and world community. We foster success and ensure equitable opportunities for all our students, while celebrating the diversity of our campus.</a:t>
            </a:r>
          </a:p>
        </p:txBody>
      </p:sp>
    </p:spTree>
    <p:extLst>
      <p:ext uri="{BB962C8B-B14F-4D97-AF65-F5344CB8AC3E}">
        <p14:creationId xmlns:p14="http://schemas.microsoft.com/office/powerpoint/2010/main" val="415673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781"/>
          </a:xfrm>
        </p:spPr>
        <p:txBody>
          <a:bodyPr/>
          <a:lstStyle/>
          <a:p>
            <a:pPr algn="ctr"/>
            <a:r>
              <a:rPr lang="en-US" dirty="0"/>
              <a:t>Vision Statements</a:t>
            </a:r>
          </a:p>
        </p:txBody>
      </p:sp>
      <p:sp>
        <p:nvSpPr>
          <p:cNvPr id="3" name="Content Placeholder 2"/>
          <p:cNvSpPr>
            <a:spLocks noGrp="1"/>
          </p:cNvSpPr>
          <p:nvPr>
            <p:ph idx="1"/>
          </p:nvPr>
        </p:nvSpPr>
        <p:spPr>
          <a:xfrm>
            <a:off x="838200" y="1528167"/>
            <a:ext cx="4141424" cy="4351338"/>
          </a:xfrm>
        </p:spPr>
        <p:txBody>
          <a:bodyPr>
            <a:noAutofit/>
          </a:bodyPr>
          <a:lstStyle/>
          <a:p>
            <a:pPr marL="0" indent="0">
              <a:buNone/>
            </a:pPr>
            <a:r>
              <a:rPr lang="en-US" sz="2000" dirty="0"/>
              <a:t>Our College is committed to being a preeminent institution of learning, renowned for its quality of academic life, its diverse culture and practice of personal support and development, extraordinary student success, and its dynamic, innovative programs that prepare students for the university, the modern workplace, and the global community.</a:t>
            </a:r>
            <a:endParaRPr lang="en-US" sz="1600" dirty="0"/>
          </a:p>
        </p:txBody>
      </p:sp>
      <p:sp>
        <p:nvSpPr>
          <p:cNvPr id="4" name="Content Placeholder 2"/>
          <p:cNvSpPr txBox="1">
            <a:spLocks/>
          </p:cNvSpPr>
          <p:nvPr/>
        </p:nvSpPr>
        <p:spPr>
          <a:xfrm>
            <a:off x="6470145" y="1528167"/>
            <a:ext cx="403217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Our College inspires a global and diverse community of learners to achieve intellectual, cultural, social, economic and personal fulfillment.</a:t>
            </a:r>
            <a:endParaRPr lang="en-US" sz="1600" dirty="0"/>
          </a:p>
        </p:txBody>
      </p:sp>
    </p:spTree>
    <p:extLst>
      <p:ext uri="{BB962C8B-B14F-4D97-AF65-F5344CB8AC3E}">
        <p14:creationId xmlns:p14="http://schemas.microsoft.com/office/powerpoint/2010/main" val="333518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781"/>
          </a:xfrm>
        </p:spPr>
        <p:txBody>
          <a:bodyPr/>
          <a:lstStyle/>
          <a:p>
            <a:r>
              <a:rPr lang="en-US" dirty="0"/>
              <a:t>Cañada Values:</a:t>
            </a:r>
          </a:p>
        </p:txBody>
      </p:sp>
      <p:sp>
        <p:nvSpPr>
          <p:cNvPr id="3" name="Content Placeholder 2"/>
          <p:cNvSpPr>
            <a:spLocks noGrp="1"/>
          </p:cNvSpPr>
          <p:nvPr>
            <p:ph idx="1"/>
          </p:nvPr>
        </p:nvSpPr>
        <p:spPr>
          <a:xfrm>
            <a:off x="838200" y="1528167"/>
            <a:ext cx="10663410" cy="4351338"/>
          </a:xfrm>
        </p:spPr>
        <p:txBody>
          <a:bodyPr>
            <a:noAutofit/>
          </a:bodyPr>
          <a:lstStyle/>
          <a:p>
            <a:r>
              <a:rPr lang="en-US" sz="2000" dirty="0"/>
              <a:t>Transforming Lives</a:t>
            </a:r>
          </a:p>
          <a:p>
            <a:r>
              <a:rPr lang="en-US" sz="2000" dirty="0"/>
              <a:t>High Academic Standards</a:t>
            </a:r>
          </a:p>
          <a:p>
            <a:r>
              <a:rPr lang="en-US" sz="2000" dirty="0"/>
              <a:t>Diverse and Inclusive Environment</a:t>
            </a:r>
          </a:p>
          <a:p>
            <a:r>
              <a:rPr lang="en-US" sz="2000" dirty="0"/>
              <a:t>Student Success in Achieving Educational Goals</a:t>
            </a:r>
          </a:p>
          <a:p>
            <a:r>
              <a:rPr lang="en-US" sz="2000" dirty="0"/>
              <a:t>Community, Education, and Industry Partnerships</a:t>
            </a:r>
          </a:p>
          <a:p>
            <a:r>
              <a:rPr lang="en-US" sz="2000" dirty="0"/>
              <a:t>Communication and Collaboration</a:t>
            </a:r>
          </a:p>
          <a:p>
            <a:r>
              <a:rPr lang="en-US" sz="2000" dirty="0"/>
              <a:t>Engaging Student Life</a:t>
            </a:r>
          </a:p>
          <a:p>
            <a:r>
              <a:rPr lang="en-US" sz="2000" dirty="0"/>
              <a:t>Accountability</a:t>
            </a:r>
          </a:p>
          <a:p>
            <a:r>
              <a:rPr lang="en-US" sz="2000" dirty="0"/>
              <a:t>Sustainability</a:t>
            </a:r>
          </a:p>
          <a:p>
            <a:r>
              <a:rPr lang="en-US" sz="2000" dirty="0"/>
              <a:t>Transparency</a:t>
            </a:r>
          </a:p>
        </p:txBody>
      </p:sp>
    </p:spTree>
    <p:extLst>
      <p:ext uri="{BB962C8B-B14F-4D97-AF65-F5344CB8AC3E}">
        <p14:creationId xmlns:p14="http://schemas.microsoft.com/office/powerpoint/2010/main" val="692099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Skyline Values Statement:</a:t>
            </a:r>
          </a:p>
        </p:txBody>
      </p:sp>
      <p:sp>
        <p:nvSpPr>
          <p:cNvPr id="3" name="Content Placeholder 2"/>
          <p:cNvSpPr>
            <a:spLocks noGrp="1"/>
          </p:cNvSpPr>
          <p:nvPr>
            <p:ph idx="1"/>
          </p:nvPr>
        </p:nvSpPr>
        <p:spPr>
          <a:xfrm>
            <a:off x="838200" y="1399142"/>
            <a:ext cx="10515600" cy="5458858"/>
          </a:xfrm>
        </p:spPr>
        <p:txBody>
          <a:bodyPr>
            <a:normAutofit fontScale="47500" lnSpcReduction="20000"/>
          </a:bodyPr>
          <a:lstStyle/>
          <a:p>
            <a:pPr marL="0" indent="0">
              <a:buNone/>
            </a:pPr>
            <a:r>
              <a:rPr lang="en-US" sz="6000" b="1" dirty="0"/>
              <a:t>Education is the foundation of our democratic society.</a:t>
            </a:r>
          </a:p>
          <a:p>
            <a:r>
              <a:rPr lang="en-US" dirty="0"/>
              <a:t>Thus:</a:t>
            </a:r>
          </a:p>
          <a:p>
            <a:r>
              <a:rPr lang="en-US" b="1" dirty="0"/>
              <a:t>Social Justice: </a:t>
            </a:r>
            <a:r>
              <a:rPr lang="en-US" dirty="0"/>
              <a:t>We are committed to a comprehensive diversity framework that promotes social justice throughout all policies, procedures, and practices of the College.</a:t>
            </a:r>
          </a:p>
          <a:p>
            <a:r>
              <a:rPr lang="en-US" b="1" dirty="0"/>
              <a:t>Campus Climate: </a:t>
            </a:r>
            <a:r>
              <a:rPr lang="en-US" dirty="0"/>
              <a:t>We value a campus-wide climate that reflects a ‘students first philosophy' with mutual respect between all constituencies and appreciation for diversity. Both instruction and student services are dedicated to providing every student with an avenue to success.</a:t>
            </a:r>
          </a:p>
          <a:p>
            <a:r>
              <a:rPr lang="en-US" b="1" dirty="0"/>
              <a:t>Open Access: </a:t>
            </a:r>
            <a:r>
              <a:rPr lang="en-US" dirty="0"/>
              <a:t>We are committed to the availability of quality educational programs and services for every member of our community regardless of level of preparedness, socioeconomic status, gender, gender expression, sexual orientation, cultural, religious, or ethnic background, or disability status. We are committed to providing students with open access to programs and responsive student services both in person and online that enable them to advance steadily toward their goals.</a:t>
            </a:r>
          </a:p>
          <a:p>
            <a:r>
              <a:rPr lang="en-US" b="1" dirty="0"/>
              <a:t>Student Success and Equity: </a:t>
            </a:r>
            <a:r>
              <a:rPr lang="en-US" dirty="0"/>
              <a:t>We value students’ success in achieving their goals, on time, and strengthening their voices as they transform their lives through their educational experience. We aim to identify and address equity gaps through evidence-based research to ensure that each student has the opportunity to succeed.</a:t>
            </a:r>
          </a:p>
          <a:p>
            <a:r>
              <a:rPr lang="en-US" b="1" dirty="0"/>
              <a:t>Academic Excellence: </a:t>
            </a:r>
            <a:r>
              <a:rPr lang="en-US" dirty="0"/>
              <a:t>We value excellence in all aspects of our mission as a comprehensive community college offering preparation for transfer to a baccalaureate institution, workforce and economic development through career technical education programs and certificates, Associate of Arts and Associate of Science degrees, a Baccalaureate Degree, basic skills development, and lifelong learning. We are committed to academic rigor and quality with relevant, recent, and evolving curricula and well-equipped programs that include new and emerging areas of study. We are dedicated to an educational climate that values creativity, innovation and freedom of intellectual exploration, discovery, thought, and exchange of ideas.</a:t>
            </a:r>
          </a:p>
          <a:p>
            <a:r>
              <a:rPr lang="en-US" b="1" dirty="0"/>
              <a:t>Community Partnership: </a:t>
            </a:r>
            <a:r>
              <a:rPr lang="en-US" dirty="0"/>
              <a:t>We value a deep engagement with the community we serve through collaborating with local school districts, industry, non-profits, government and the arts. Valuing our role as an academic and cultural center, we are dedicated to meeting the needs of the labor market and community.</a:t>
            </a:r>
          </a:p>
          <a:p>
            <a:r>
              <a:rPr lang="en-US" b="1" dirty="0"/>
              <a:t>Participatory Governance: </a:t>
            </a:r>
            <a:r>
              <a:rPr lang="en-US" dirty="0"/>
              <a:t>We value just, fair, inclusive, and well understood, transparent governance processes based upon open and honest communication.</a:t>
            </a:r>
          </a:p>
          <a:p>
            <a:r>
              <a:rPr lang="en-US" b="1" dirty="0"/>
              <a:t>Sustainability: </a:t>
            </a:r>
            <a:r>
              <a:rPr lang="en-US" dirty="0"/>
              <a:t>We value an institutional culture that is committed to environmental sustainability and justice. We are committed to the tenet of sustainability, “To meet present needs without compromising the ability of future generations to meet their needs.”</a:t>
            </a:r>
          </a:p>
          <a:p>
            <a:endParaRPr lang="en-US" dirty="0"/>
          </a:p>
        </p:txBody>
      </p:sp>
    </p:spTree>
    <p:extLst>
      <p:ext uri="{BB962C8B-B14F-4D97-AF65-F5344CB8AC3E}">
        <p14:creationId xmlns:p14="http://schemas.microsoft.com/office/powerpoint/2010/main" val="3007438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CSM Values Statement:</a:t>
            </a:r>
          </a:p>
        </p:txBody>
      </p:sp>
      <p:sp>
        <p:nvSpPr>
          <p:cNvPr id="4" name="Content Placeholder 3"/>
          <p:cNvSpPr>
            <a:spLocks noGrp="1"/>
          </p:cNvSpPr>
          <p:nvPr>
            <p:ph idx="1"/>
          </p:nvPr>
        </p:nvSpPr>
        <p:spPr>
          <a:xfrm>
            <a:off x="838200" y="1825625"/>
            <a:ext cx="10515600" cy="4286302"/>
          </a:xfrm>
          <a:prstGeom prst="rect">
            <a:avLst/>
          </a:prstGeom>
        </p:spPr>
        <p:txBody>
          <a:bodyPr wrap="square">
            <a:spAutoFit/>
          </a:bodyPr>
          <a:lstStyle/>
          <a:p>
            <a:pPr marL="0" indent="0">
              <a:buNone/>
            </a:pPr>
            <a:r>
              <a:rPr lang="en-US" sz="1400" b="1" dirty="0"/>
              <a:t>Equity</a:t>
            </a:r>
          </a:p>
          <a:p>
            <a:pPr marL="0" indent="0">
              <a:buNone/>
            </a:pPr>
            <a:r>
              <a:rPr lang="en-US" sz="1400" dirty="0"/>
              <a:t>As a Hispanic Serving Institution, we are committed to creating a socially just campus climate wherein everybody is welcome and celebrated, and wherein everybody is an integral part of the campus. We believe that all students are entitled to a safe learning environment that celebrates their intersectional identities, fosters their agency, and develops their capacity for self-advocacy.</a:t>
            </a:r>
          </a:p>
          <a:p>
            <a:pPr marL="0" indent="0">
              <a:buNone/>
            </a:pPr>
            <a:r>
              <a:rPr lang="en-US" sz="1400" b="1" dirty="0"/>
              <a:t>Academics</a:t>
            </a:r>
          </a:p>
          <a:p>
            <a:pPr marL="0" indent="0">
              <a:buNone/>
            </a:pPr>
            <a:r>
              <a:rPr lang="en-US" sz="1400" dirty="0"/>
              <a:t>CSM takes great pride in its commitment to academic excellence. Our goal is to facilitate engaged, informed leadership and successful, satisfying careers for our students. We see our campus as a vibrant hub of intellectual rigor and relevance. As such, we embrace mindful learning, information literacy, and independent thinking to ensure a dynamic, innovative workforce and transfer population.</a:t>
            </a:r>
          </a:p>
          <a:p>
            <a:pPr marL="0" indent="0">
              <a:buNone/>
            </a:pPr>
            <a:r>
              <a:rPr lang="en-US" sz="1400" b="1" dirty="0"/>
              <a:t>Community</a:t>
            </a:r>
          </a:p>
          <a:p>
            <a:pPr marL="0" indent="0">
              <a:buNone/>
            </a:pPr>
            <a:r>
              <a:rPr lang="en-US" sz="1400" dirty="0"/>
              <a:t>Consistent with our commitment to equity, CSM strives for a vibrant, inclusive and safe college community. In support of this, we must recruit and retain a diverse faculty and staff and foster professional development informed by critical pedagogy and aligned with our college mission. Together, we aim to create an environment that fosters collegiality and empowers our students to reach their full potential inside and outside the classroom.</a:t>
            </a:r>
          </a:p>
          <a:p>
            <a:pPr marL="0" indent="0">
              <a:buNone/>
            </a:pPr>
            <a:r>
              <a:rPr lang="en-US" sz="1400" b="1" dirty="0"/>
              <a:t>Governance</a:t>
            </a:r>
          </a:p>
          <a:p>
            <a:pPr marL="0" indent="0">
              <a:buNone/>
            </a:pPr>
            <a:r>
              <a:rPr lang="en-US" sz="1400" dirty="0"/>
              <a:t>Because the college’s success is intricately linked to the collective wisdom and values of its students, faculty, staff, and administrators, we strive for an inclusive, collaborative, and transparent decision-making process and governance. To this end, we strive to ensure that communication is multidirectional and incorporates feedback from the entire campus community.</a:t>
            </a:r>
          </a:p>
        </p:txBody>
      </p:sp>
    </p:spTree>
    <p:extLst>
      <p:ext uri="{BB962C8B-B14F-4D97-AF65-F5344CB8AC3E}">
        <p14:creationId xmlns:p14="http://schemas.microsoft.com/office/powerpoint/2010/main" val="224766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lstStyle/>
          <a:p>
            <a:r>
              <a:rPr lang="en-US" dirty="0"/>
              <a:t>Do we need to update our </a:t>
            </a:r>
            <a:r>
              <a:rPr lang="en-US" dirty="0" smtClean="0"/>
              <a:t>college mission </a:t>
            </a:r>
            <a:r>
              <a:rPr lang="en-US" dirty="0"/>
              <a:t>statement?				</a:t>
            </a:r>
          </a:p>
          <a:p>
            <a:r>
              <a:rPr lang="en-US" dirty="0"/>
              <a:t>Do we need to update our </a:t>
            </a:r>
            <a:r>
              <a:rPr lang="en-US" dirty="0" smtClean="0"/>
              <a:t>college vision </a:t>
            </a:r>
            <a:r>
              <a:rPr lang="en-US" dirty="0"/>
              <a:t>statement?				</a:t>
            </a:r>
          </a:p>
          <a:p>
            <a:r>
              <a:rPr lang="en-US" dirty="0"/>
              <a:t>Do we need to update </a:t>
            </a:r>
            <a:r>
              <a:rPr lang="en-US" dirty="0" smtClean="0"/>
              <a:t>our college </a:t>
            </a:r>
            <a:r>
              <a:rPr lang="en-US" dirty="0"/>
              <a:t>values </a:t>
            </a:r>
            <a:r>
              <a:rPr lang="en-US" dirty="0" smtClean="0"/>
              <a:t>statements?</a:t>
            </a:r>
            <a:r>
              <a:rPr lang="en-US" dirty="0"/>
              <a:t>		</a:t>
            </a:r>
          </a:p>
        </p:txBody>
      </p:sp>
    </p:spTree>
    <p:extLst>
      <p:ext uri="{BB962C8B-B14F-4D97-AF65-F5344CB8AC3E}">
        <p14:creationId xmlns:p14="http://schemas.microsoft.com/office/powerpoint/2010/main" val="303603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of Task Force decisions re MVV</a:t>
            </a:r>
            <a:endParaRPr lang="en-US" dirty="0"/>
          </a:p>
        </p:txBody>
      </p:sp>
      <p:sp>
        <p:nvSpPr>
          <p:cNvPr id="3" name="Content Placeholder 2"/>
          <p:cNvSpPr>
            <a:spLocks noGrp="1"/>
          </p:cNvSpPr>
          <p:nvPr>
            <p:ph idx="1"/>
          </p:nvPr>
        </p:nvSpPr>
        <p:spPr/>
        <p:txBody>
          <a:bodyPr/>
          <a:lstStyle/>
          <a:p>
            <a:r>
              <a:rPr lang="en-US" b="1" dirty="0" smtClean="0"/>
              <a:t>Mission</a:t>
            </a:r>
            <a:r>
              <a:rPr lang="en-US" dirty="0" smtClean="0"/>
              <a:t>:  create a new, shorter, more succinct statement that is motivational, inspirational, and clearly states our purpose - our reason for being.</a:t>
            </a:r>
          </a:p>
          <a:p>
            <a:r>
              <a:rPr lang="en-US" b="1" dirty="0" smtClean="0"/>
              <a:t>Vision</a:t>
            </a:r>
            <a:r>
              <a:rPr lang="en-US" dirty="0" smtClean="0"/>
              <a:t>:  create a new, shorter, more succinct statement that describes our intended impact and where we are going – what will we look like when we achieve our full potential.</a:t>
            </a:r>
          </a:p>
          <a:p>
            <a:r>
              <a:rPr lang="en-US" b="1" dirty="0" smtClean="0"/>
              <a:t>Values</a:t>
            </a:r>
            <a:r>
              <a:rPr lang="en-US" dirty="0" smtClean="0"/>
              <a:t>:  Like CSM and SKY, we will create longer values “statements” that clearly describe what we believe and what we are committed to</a:t>
            </a:r>
            <a:endParaRPr lang="en-US" dirty="0"/>
          </a:p>
        </p:txBody>
      </p:sp>
    </p:spTree>
    <p:extLst>
      <p:ext uri="{BB962C8B-B14F-4D97-AF65-F5344CB8AC3E}">
        <p14:creationId xmlns:p14="http://schemas.microsoft.com/office/powerpoint/2010/main" val="698606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Mission and Vision Statements (revised)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MISSION (A):  </a:t>
            </a:r>
            <a:r>
              <a:rPr lang="en-US" dirty="0" smtClean="0"/>
              <a:t>Cañada </a:t>
            </a:r>
            <a:r>
              <a:rPr lang="en-US" dirty="0"/>
              <a:t>College </a:t>
            </a:r>
            <a:r>
              <a:rPr lang="en-US" dirty="0" smtClean="0"/>
              <a:t>transforms </a:t>
            </a:r>
            <a:r>
              <a:rPr lang="en-US" dirty="0"/>
              <a:t>and </a:t>
            </a:r>
            <a:r>
              <a:rPr lang="en-US" dirty="0" smtClean="0"/>
              <a:t>enriches </a:t>
            </a:r>
            <a:r>
              <a:rPr lang="en-US" dirty="0"/>
              <a:t>our students’ lives and broader communities through education.</a:t>
            </a:r>
          </a:p>
          <a:p>
            <a:pPr marL="0" indent="0">
              <a:buNone/>
            </a:pPr>
            <a:r>
              <a:rPr lang="en-US" b="1" dirty="0" smtClean="0"/>
              <a:t>VISION (A): </a:t>
            </a:r>
            <a:r>
              <a:rPr lang="en-US" dirty="0"/>
              <a:t>Cañada</a:t>
            </a:r>
            <a:r>
              <a:rPr lang="en-US" dirty="0" smtClean="0"/>
              <a:t> </a:t>
            </a:r>
            <a:r>
              <a:rPr lang="en-US" dirty="0"/>
              <a:t>College is committed to providing a quality and equitable learning environment, to inspire the local and global communities we serve in pursuing their educational, occupational, and personal goals</a:t>
            </a:r>
            <a:r>
              <a:rPr lang="en-US" dirty="0" smtClean="0"/>
              <a:t>.</a:t>
            </a:r>
          </a:p>
          <a:p>
            <a:pPr marL="0" indent="0" algn="ctr">
              <a:buNone/>
            </a:pPr>
            <a:r>
              <a:rPr lang="en-US" dirty="0" smtClean="0"/>
              <a:t>----</a:t>
            </a:r>
            <a:endParaRPr lang="en-US" dirty="0"/>
          </a:p>
          <a:p>
            <a:pPr marL="0" indent="0">
              <a:buNone/>
            </a:pPr>
            <a:r>
              <a:rPr lang="en-US" b="1" dirty="0" smtClean="0"/>
              <a:t>MISSION (B):  </a:t>
            </a:r>
            <a:r>
              <a:rPr lang="en-US" dirty="0" smtClean="0"/>
              <a:t>Cañada </a:t>
            </a:r>
            <a:r>
              <a:rPr lang="en-US" dirty="0"/>
              <a:t>College </a:t>
            </a:r>
            <a:r>
              <a:rPr lang="en-US" dirty="0" smtClean="0"/>
              <a:t>engages and supports students </a:t>
            </a:r>
            <a:r>
              <a:rPr lang="en-US" dirty="0"/>
              <a:t>in transforming their lives and communities through </a:t>
            </a:r>
            <a:r>
              <a:rPr lang="en-US" dirty="0" smtClean="0"/>
              <a:t>education.</a:t>
            </a:r>
          </a:p>
          <a:p>
            <a:pPr marL="0" indent="0">
              <a:buNone/>
            </a:pPr>
            <a:r>
              <a:rPr lang="en-US" b="1" dirty="0"/>
              <a:t>VISION (B):  </a:t>
            </a:r>
            <a:r>
              <a:rPr lang="en-US" dirty="0"/>
              <a:t>Cañada College strives to provide quality and equitable education to our communities, empowering them to excel in their personal goals and to positively shape the world.</a:t>
            </a:r>
          </a:p>
          <a:p>
            <a:pPr marL="0" indent="0">
              <a:buNone/>
            </a:pPr>
            <a:endParaRPr lang="en-US" dirty="0"/>
          </a:p>
        </p:txBody>
      </p:sp>
    </p:spTree>
    <p:extLst>
      <p:ext uri="{BB962C8B-B14F-4D97-AF65-F5344CB8AC3E}">
        <p14:creationId xmlns:p14="http://schemas.microsoft.com/office/powerpoint/2010/main" val="3513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5" name="TextBox 4"/>
          <p:cNvSpPr txBox="1"/>
          <p:nvPr/>
        </p:nvSpPr>
        <p:spPr>
          <a:xfrm>
            <a:off x="6626767" y="4676936"/>
            <a:ext cx="2441822" cy="1200329"/>
          </a:xfrm>
          <a:prstGeom prst="rect">
            <a:avLst/>
          </a:prstGeom>
          <a:noFill/>
        </p:spPr>
        <p:txBody>
          <a:bodyPr wrap="none" rtlCol="0">
            <a:spAutoFit/>
          </a:bodyPr>
          <a:lstStyle/>
          <a:p>
            <a:pPr marL="36900" marR="0" lvl="0" defTabSz="457200" fontAlgn="auto">
              <a:lnSpc>
                <a:spcPct val="100000"/>
              </a:lnSpc>
              <a:buClr>
                <a:schemeClr val="tx2"/>
              </a:buClr>
              <a:buSzPct val="70000"/>
              <a:tabLst/>
              <a:defRPr/>
            </a:pPr>
            <a:r>
              <a:rPr lang="en-US" sz="2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Kim Lopez</a:t>
            </a:r>
          </a:p>
          <a:p>
            <a:pPr marL="36900" marR="0" lvl="0" defTabSz="457200" fontAlgn="auto">
              <a:lnSpc>
                <a:spcPct val="100000"/>
              </a:lnSpc>
              <a:buClr>
                <a:schemeClr val="tx2"/>
              </a:buClr>
              <a:buSzPct val="70000"/>
              <a:tabLst/>
              <a:defRP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Interim President</a:t>
            </a:r>
          </a:p>
          <a:p>
            <a:pPr marL="36900" marR="0" lvl="0" defTabSz="457200" fontAlgn="auto">
              <a:lnSpc>
                <a:spcPct val="100000"/>
              </a:lnSpc>
              <a:buClr>
                <a:schemeClr val="tx2"/>
              </a:buClr>
              <a:buSzPct val="70000"/>
              <a:tabLst/>
              <a:defRP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Cañada College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6717" y="1674315"/>
            <a:ext cx="2727374" cy="4086073"/>
          </a:xfrm>
          <a:prstGeom prst="rect">
            <a:avLst/>
          </a:prstGeom>
        </p:spPr>
      </p:pic>
    </p:spTree>
    <p:extLst>
      <p:ext uri="{BB962C8B-B14F-4D97-AF65-F5344CB8AC3E}">
        <p14:creationId xmlns:p14="http://schemas.microsoft.com/office/powerpoint/2010/main" val="2165872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2006" y="1169008"/>
            <a:ext cx="5649994" cy="4955203"/>
          </a:xfrm>
          <a:prstGeom prst="rect">
            <a:avLst/>
          </a:prstGeom>
        </p:spPr>
        <p:txBody>
          <a:bodyPr wrap="square">
            <a:spAutoFit/>
          </a:bodyPr>
          <a:lstStyle/>
          <a:p>
            <a:r>
              <a:rPr lang="en-US" sz="2800" b="1" dirty="0">
                <a:ea typeface="+mj-ea"/>
                <a:cs typeface="+mj-cs"/>
              </a:rPr>
              <a:t>New, Proposed Values: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Social and Racial Justice</a:t>
            </a:r>
          </a:p>
          <a:p>
            <a:pPr marL="742950" indent="-285750">
              <a:buFont typeface="Arial" panose="020B0604020202020204" pitchFamily="34" charset="0"/>
              <a:buChar char="•"/>
            </a:pPr>
            <a:r>
              <a:rPr lang="en-US" sz="1600" dirty="0"/>
              <a:t>Antiracism</a:t>
            </a:r>
          </a:p>
          <a:p>
            <a:pPr marL="742950" indent="-285750">
              <a:buFont typeface="Arial" panose="020B0604020202020204" pitchFamily="34" charset="0"/>
              <a:buChar char="•"/>
            </a:pPr>
            <a:r>
              <a:rPr lang="en-US" sz="1600" dirty="0"/>
              <a:t>Equity</a:t>
            </a:r>
          </a:p>
          <a:p>
            <a:pPr marL="742950" indent="-285750">
              <a:buFont typeface="Arial" panose="020B0604020202020204" pitchFamily="34" charset="0"/>
              <a:buChar char="•"/>
            </a:pPr>
            <a:r>
              <a:rPr lang="en-US" sz="1600" dirty="0"/>
              <a:t>Inclusion</a:t>
            </a:r>
          </a:p>
          <a:p>
            <a:pPr marL="742950" indent="-285750">
              <a:buFont typeface="Arial" panose="020B0604020202020204" pitchFamily="34" charset="0"/>
              <a:buChar char="•"/>
            </a:pPr>
            <a:r>
              <a:rPr lang="en-US" sz="1600" dirty="0"/>
              <a:t>Diversity</a:t>
            </a:r>
          </a:p>
          <a:p>
            <a:pPr marL="742950" indent="-285750">
              <a:buFont typeface="Arial" panose="020B0604020202020204" pitchFamily="34" charset="0"/>
              <a:buChar char="•"/>
            </a:pPr>
            <a:r>
              <a:rPr lang="en-US" sz="1600" dirty="0"/>
              <a:t>Access</a:t>
            </a:r>
          </a:p>
          <a:p>
            <a:pPr marL="285750" indent="-285750">
              <a:buFont typeface="Arial" panose="020B0604020202020204" pitchFamily="34" charset="0"/>
              <a:buChar char="•"/>
            </a:pPr>
            <a:r>
              <a:rPr lang="en-US" dirty="0"/>
              <a:t>Transforming Lives </a:t>
            </a:r>
          </a:p>
          <a:p>
            <a:pPr marL="285750" indent="-285750">
              <a:buFont typeface="Arial" panose="020B0604020202020204" pitchFamily="34" charset="0"/>
              <a:buChar char="•"/>
            </a:pPr>
            <a:r>
              <a:rPr lang="en-US" dirty="0"/>
              <a:t>Community Partnerships </a:t>
            </a:r>
          </a:p>
          <a:p>
            <a:pPr marL="285750" indent="-285750">
              <a:buFont typeface="Arial" panose="020B0604020202020204" pitchFamily="34" charset="0"/>
              <a:buChar char="•"/>
            </a:pPr>
            <a:r>
              <a:rPr lang="en-US" dirty="0"/>
              <a:t>Academic Excellence</a:t>
            </a:r>
          </a:p>
          <a:p>
            <a:pPr marL="285750" indent="-285750">
              <a:buFont typeface="Arial" panose="020B0604020202020204" pitchFamily="34" charset="0"/>
              <a:buChar char="•"/>
            </a:pPr>
            <a:r>
              <a:rPr lang="en-US" dirty="0"/>
              <a:t>Sustainability </a:t>
            </a:r>
          </a:p>
          <a:p>
            <a:pPr marL="285750" indent="-285750">
              <a:buFont typeface="Arial" panose="020B0604020202020204" pitchFamily="34" charset="0"/>
              <a:buChar char="•"/>
            </a:pPr>
            <a:r>
              <a:rPr lang="en-US" dirty="0"/>
              <a:t>Transparency </a:t>
            </a:r>
          </a:p>
          <a:p>
            <a:pPr marL="285750" indent="-285750">
              <a:buFont typeface="Arial" panose="020B0604020202020204" pitchFamily="34" charset="0"/>
              <a:buChar char="•"/>
            </a:pPr>
            <a:r>
              <a:rPr lang="en-US" dirty="0"/>
              <a:t>Adaptability and Resilience </a:t>
            </a:r>
          </a:p>
          <a:p>
            <a:pPr marL="285750" indent="-285750">
              <a:buFont typeface="Arial" panose="020B0604020202020204" pitchFamily="34" charset="0"/>
              <a:buChar char="•"/>
            </a:pPr>
            <a:r>
              <a:rPr lang="en-US" dirty="0"/>
              <a:t>Student-Centered</a:t>
            </a:r>
          </a:p>
          <a:p>
            <a:pPr marL="285750" indent="-285750">
              <a:buFont typeface="Arial" panose="020B0604020202020204" pitchFamily="34" charset="0"/>
              <a:buChar char="•"/>
            </a:pPr>
            <a:r>
              <a:rPr lang="en-US" dirty="0"/>
              <a:t>Cultural Humility</a:t>
            </a:r>
            <a:br>
              <a:rPr lang="en-US" dirty="0"/>
            </a:br>
            <a:endParaRPr lang="en-US" dirty="0"/>
          </a:p>
        </p:txBody>
      </p:sp>
      <p:sp>
        <p:nvSpPr>
          <p:cNvPr id="3" name="Rectangle 2"/>
          <p:cNvSpPr/>
          <p:nvPr/>
        </p:nvSpPr>
        <p:spPr>
          <a:xfrm>
            <a:off x="838200" y="1169008"/>
            <a:ext cx="5374105" cy="4124206"/>
          </a:xfrm>
          <a:prstGeom prst="rect">
            <a:avLst/>
          </a:prstGeom>
        </p:spPr>
        <p:txBody>
          <a:bodyPr wrap="square">
            <a:spAutoFit/>
          </a:bodyPr>
          <a:lstStyle/>
          <a:p>
            <a:r>
              <a:rPr lang="en-US" sz="2800" b="1" dirty="0">
                <a:ea typeface="+mj-ea"/>
                <a:cs typeface="+mj-cs"/>
              </a:rPr>
              <a:t>Current values:</a:t>
            </a:r>
          </a:p>
          <a:p>
            <a:endParaRPr lang="en-US" dirty="0" smtClean="0">
              <a:solidFill>
                <a:srgbClr val="000000"/>
              </a:solidFill>
              <a:latin typeface="Arial" panose="020B0604020202020204" pitchFamily="34" charset="0"/>
            </a:endParaRPr>
          </a:p>
          <a:p>
            <a:pPr marL="285750" indent="-285750">
              <a:buFont typeface="Arial" panose="020B0604020202020204" pitchFamily="34" charset="0"/>
              <a:buChar char="•"/>
            </a:pPr>
            <a:r>
              <a:rPr lang="en-US" dirty="0" smtClean="0"/>
              <a:t>Transforming </a:t>
            </a:r>
            <a:r>
              <a:rPr lang="en-US" dirty="0"/>
              <a:t>Lives – providing opportunities </a:t>
            </a:r>
          </a:p>
          <a:p>
            <a:pPr marL="285750" indent="-285750">
              <a:buFont typeface="Arial" panose="020B0604020202020204" pitchFamily="34" charset="0"/>
              <a:buChar char="•"/>
            </a:pPr>
            <a:r>
              <a:rPr lang="en-US" dirty="0" smtClean="0"/>
              <a:t>High </a:t>
            </a:r>
            <a:r>
              <a:rPr lang="en-US" dirty="0"/>
              <a:t>Academic Standards</a:t>
            </a:r>
          </a:p>
          <a:p>
            <a:pPr marL="285750" indent="-285750">
              <a:buFont typeface="Arial" panose="020B0604020202020204" pitchFamily="34" charset="0"/>
              <a:buChar char="•"/>
            </a:pPr>
            <a:r>
              <a:rPr lang="en-US" dirty="0" smtClean="0"/>
              <a:t>Diverse </a:t>
            </a:r>
            <a:r>
              <a:rPr lang="en-US" dirty="0"/>
              <a:t>and Inclusive Environment</a:t>
            </a:r>
          </a:p>
          <a:p>
            <a:pPr marL="285750" indent="-285750">
              <a:buFont typeface="Arial" panose="020B0604020202020204" pitchFamily="34" charset="0"/>
              <a:buChar char="•"/>
            </a:pPr>
            <a:r>
              <a:rPr lang="en-US" dirty="0" smtClean="0"/>
              <a:t>Student </a:t>
            </a:r>
            <a:r>
              <a:rPr lang="en-US" dirty="0"/>
              <a:t>Success in Achieving Educational Goals</a:t>
            </a:r>
          </a:p>
          <a:p>
            <a:pPr marL="285750" indent="-285750">
              <a:buFont typeface="Arial" panose="020B0604020202020204" pitchFamily="34" charset="0"/>
              <a:buChar char="•"/>
            </a:pPr>
            <a:r>
              <a:rPr lang="en-US" dirty="0" smtClean="0"/>
              <a:t>Community</a:t>
            </a:r>
            <a:r>
              <a:rPr lang="en-US" dirty="0"/>
              <a:t>, Education, and Industry Partnerships</a:t>
            </a:r>
          </a:p>
          <a:p>
            <a:pPr marL="285750" indent="-285750">
              <a:buFont typeface="Arial" panose="020B0604020202020204" pitchFamily="34" charset="0"/>
              <a:buChar char="•"/>
            </a:pPr>
            <a:r>
              <a:rPr lang="en-US" dirty="0" smtClean="0"/>
              <a:t>Communication </a:t>
            </a:r>
            <a:r>
              <a:rPr lang="en-US" dirty="0"/>
              <a:t>and Collaboration</a:t>
            </a:r>
          </a:p>
          <a:p>
            <a:pPr marL="285750" indent="-285750">
              <a:buFont typeface="Arial" panose="020B0604020202020204" pitchFamily="34" charset="0"/>
              <a:buChar char="•"/>
            </a:pPr>
            <a:r>
              <a:rPr lang="en-US" dirty="0" smtClean="0"/>
              <a:t>Engaging </a:t>
            </a:r>
            <a:r>
              <a:rPr lang="en-US" dirty="0"/>
              <a:t>Student Life</a:t>
            </a:r>
          </a:p>
          <a:p>
            <a:pPr marL="285750" indent="-285750">
              <a:buFont typeface="Arial" panose="020B0604020202020204" pitchFamily="34" charset="0"/>
              <a:buChar char="•"/>
            </a:pPr>
            <a:r>
              <a:rPr lang="en-US" dirty="0" smtClean="0"/>
              <a:t>Accountability</a:t>
            </a:r>
            <a:endParaRPr lang="en-US" dirty="0"/>
          </a:p>
          <a:p>
            <a:pPr marL="285750" indent="-285750">
              <a:buFont typeface="Arial" panose="020B0604020202020204" pitchFamily="34" charset="0"/>
              <a:buChar char="•"/>
            </a:pPr>
            <a:r>
              <a:rPr lang="en-US" dirty="0" smtClean="0"/>
              <a:t>Sustainability</a:t>
            </a:r>
            <a:endParaRPr lang="en-US" dirty="0"/>
          </a:p>
          <a:p>
            <a:pPr marL="285750" indent="-285750">
              <a:buFont typeface="Arial" panose="020B0604020202020204" pitchFamily="34" charset="0"/>
              <a:buChar char="•"/>
            </a:pPr>
            <a:r>
              <a:rPr lang="en-US" dirty="0" smtClean="0"/>
              <a:t>Transparency and Authenticity</a:t>
            </a:r>
            <a:endParaRPr lang="en-US" dirty="0"/>
          </a:p>
          <a:p>
            <a:r>
              <a:rPr lang="en-US" dirty="0"/>
              <a:t/>
            </a:r>
            <a:br>
              <a:rPr lang="en-US" dirty="0"/>
            </a:br>
            <a:endParaRPr lang="en-US" dirty="0"/>
          </a:p>
        </p:txBody>
      </p:sp>
      <p:sp>
        <p:nvSpPr>
          <p:cNvPr id="4" name="Rectangle 3"/>
          <p:cNvSpPr/>
          <p:nvPr/>
        </p:nvSpPr>
        <p:spPr>
          <a:xfrm>
            <a:off x="842210" y="5813723"/>
            <a:ext cx="11157284" cy="1015663"/>
          </a:xfrm>
          <a:prstGeom prst="rect">
            <a:avLst/>
          </a:prstGeom>
        </p:spPr>
        <p:txBody>
          <a:bodyPr wrap="square">
            <a:spAutoFit/>
          </a:bodyPr>
          <a:lstStyle/>
          <a:p>
            <a:r>
              <a:rPr lang="en-US" sz="1200" dirty="0">
                <a:solidFill>
                  <a:srgbClr val="000000"/>
                </a:solidFill>
                <a:latin typeface="Arial" panose="020B0604020202020204" pitchFamily="34" charset="0"/>
              </a:rPr>
              <a:t>Notes:</a:t>
            </a:r>
            <a:endParaRPr lang="en-US" sz="1200" dirty="0"/>
          </a:p>
          <a:p>
            <a:pPr fontAlgn="base">
              <a:buFont typeface="Arial" panose="020B0604020202020204" pitchFamily="34" charset="0"/>
              <a:buChar char="•"/>
            </a:pPr>
            <a:r>
              <a:rPr lang="en-US" sz="1200" dirty="0">
                <a:solidFill>
                  <a:srgbClr val="000000"/>
                </a:solidFill>
                <a:latin typeface="Arial" panose="020B0604020202020204" pitchFamily="34" charset="0"/>
              </a:rPr>
              <a:t>Some thoughts on Transforming Lives: supporting students through access to resources, empowering students, “teaching a man to fish…”</a:t>
            </a:r>
          </a:p>
          <a:p>
            <a:pPr fontAlgn="base">
              <a:buFont typeface="Arial" panose="020B0604020202020204" pitchFamily="34" charset="0"/>
              <a:buChar char="•"/>
            </a:pPr>
            <a:r>
              <a:rPr lang="en-US" sz="1200" dirty="0">
                <a:solidFill>
                  <a:srgbClr val="000000"/>
                </a:solidFill>
                <a:latin typeface="Arial" panose="020B0604020202020204" pitchFamily="34" charset="0"/>
              </a:rPr>
              <a:t>Some thoughts on Transparency: collaborative decision making, communication (multidirectional), communicate student resources</a:t>
            </a:r>
          </a:p>
          <a:p>
            <a:pPr fontAlgn="base">
              <a:buFont typeface="Arial" panose="020B0604020202020204" pitchFamily="34" charset="0"/>
              <a:buChar char="•"/>
            </a:pPr>
            <a:r>
              <a:rPr lang="en-US" sz="1200" dirty="0">
                <a:solidFill>
                  <a:srgbClr val="000000"/>
                </a:solidFill>
                <a:latin typeface="Arial" panose="020B0604020202020204" pitchFamily="34" charset="0"/>
              </a:rPr>
              <a:t>Some thoughts on Student-Centered: partnering with students for their own success</a:t>
            </a:r>
          </a:p>
          <a:p>
            <a:pPr fontAlgn="base">
              <a:buFont typeface="Arial" panose="020B0604020202020204" pitchFamily="34" charset="0"/>
              <a:buChar char="•"/>
            </a:pPr>
            <a:r>
              <a:rPr lang="en-US" sz="1200" dirty="0">
                <a:solidFill>
                  <a:srgbClr val="000000"/>
                </a:solidFill>
                <a:latin typeface="Arial" panose="020B0604020202020204" pitchFamily="34" charset="0"/>
              </a:rPr>
              <a:t>Some thoughts on Cultural Humility: reflection, campus of learners</a:t>
            </a:r>
          </a:p>
        </p:txBody>
      </p:sp>
      <p:sp>
        <p:nvSpPr>
          <p:cNvPr id="6"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Proposed Values</a:t>
            </a:r>
            <a:endParaRPr lang="en-US" dirty="0"/>
          </a:p>
        </p:txBody>
      </p:sp>
    </p:spTree>
    <p:extLst>
      <p:ext uri="{BB962C8B-B14F-4D97-AF65-F5344CB8AC3E}">
        <p14:creationId xmlns:p14="http://schemas.microsoft.com/office/powerpoint/2010/main" val="335187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883619"/>
            <a:ext cx="10583778" cy="4031873"/>
          </a:xfrm>
          <a:prstGeom prst="rect">
            <a:avLst/>
          </a:prstGeom>
        </p:spPr>
        <p:txBody>
          <a:bodyPr wrap="square">
            <a:spAutoFit/>
          </a:bodyPr>
          <a:lstStyle/>
          <a:p>
            <a:r>
              <a:rPr lang="en-US" sz="2000" dirty="0"/>
              <a:t>For each Value, we will create longer values “statements” that clearly describe what we believe and what we are committed </a:t>
            </a:r>
            <a:r>
              <a:rPr lang="en-US" sz="2000" dirty="0" smtClean="0"/>
              <a:t>to.</a:t>
            </a:r>
          </a:p>
          <a:p>
            <a:endParaRPr lang="en-US" sz="2000" dirty="0"/>
          </a:p>
          <a:p>
            <a:r>
              <a:rPr lang="en-US" sz="2000" dirty="0" smtClean="0"/>
              <a:t>Our goal is to conduct an </a:t>
            </a:r>
            <a:r>
              <a:rPr lang="en-US" sz="2000" dirty="0"/>
              <a:t>inclusive process for generating </a:t>
            </a:r>
            <a:r>
              <a:rPr lang="en-US" sz="2000" dirty="0" smtClean="0"/>
              <a:t>input from the college community </a:t>
            </a:r>
            <a:r>
              <a:rPr lang="en-US" sz="2000" dirty="0"/>
              <a:t>in terms of what these values mean to us at </a:t>
            </a:r>
            <a:r>
              <a:rPr lang="en-US" sz="2000" dirty="0" smtClean="0"/>
              <a:t>Cañada.  This </a:t>
            </a:r>
            <a:r>
              <a:rPr lang="en-US" sz="2000" dirty="0"/>
              <a:t>process </a:t>
            </a:r>
            <a:r>
              <a:rPr lang="en-US" sz="2000" dirty="0" smtClean="0"/>
              <a:t>will </a:t>
            </a:r>
            <a:r>
              <a:rPr lang="en-US" sz="2000" dirty="0"/>
              <a:t>include</a:t>
            </a:r>
            <a:r>
              <a:rPr lang="en-US" sz="2000" dirty="0" smtClean="0"/>
              <a:t>:</a:t>
            </a:r>
          </a:p>
          <a:p>
            <a:endParaRPr lang="en-US" sz="2000" dirty="0"/>
          </a:p>
          <a:p>
            <a:pPr marL="800100" lvl="1" indent="-342900" fontAlgn="base">
              <a:buFont typeface="Arial" panose="020B0604020202020204" pitchFamily="34" charset="0"/>
              <a:buChar char="•"/>
            </a:pPr>
            <a:r>
              <a:rPr lang="en-US" dirty="0" smtClean="0"/>
              <a:t>Collaboration on Flex Day</a:t>
            </a:r>
          </a:p>
          <a:p>
            <a:pPr marL="800100" lvl="1" indent="-342900" fontAlgn="base">
              <a:buFont typeface="Arial" panose="020B0604020202020204" pitchFamily="34" charset="0"/>
              <a:buChar char="•"/>
            </a:pPr>
            <a:r>
              <a:rPr lang="en-US" dirty="0" smtClean="0"/>
              <a:t>Discussion and contributions from Associated Students of Cañada College (ASCC)</a:t>
            </a:r>
          </a:p>
          <a:p>
            <a:pPr marL="800100" lvl="1" indent="-342900" fontAlgn="base">
              <a:buFont typeface="Arial" panose="020B0604020202020204" pitchFamily="34" charset="0"/>
              <a:buChar char="•"/>
            </a:pPr>
            <a:r>
              <a:rPr lang="en-US" dirty="0" smtClean="0"/>
              <a:t>An online portal to gather input asynchronously</a:t>
            </a:r>
          </a:p>
          <a:p>
            <a:pPr marL="800100" lvl="1" indent="-342900" fontAlgn="base">
              <a:buFont typeface="Arial" panose="020B0604020202020204" pitchFamily="34" charset="0"/>
              <a:buChar char="•"/>
            </a:pPr>
            <a:r>
              <a:rPr lang="en-US" dirty="0" smtClean="0"/>
              <a:t>Synthesis of all input by the EMP Task Force</a:t>
            </a:r>
          </a:p>
          <a:p>
            <a:pPr marL="800100" lvl="1" indent="-342900" fontAlgn="base">
              <a:buFont typeface="Arial" panose="020B0604020202020204" pitchFamily="34" charset="0"/>
              <a:buChar char="•"/>
            </a:pPr>
            <a:r>
              <a:rPr lang="en-US" dirty="0" smtClean="0"/>
              <a:t>Another period for public comment on the (near) final draft(s)</a:t>
            </a:r>
          </a:p>
          <a:p>
            <a:r>
              <a:rPr lang="en-US" dirty="0"/>
              <a:t/>
            </a:r>
            <a:br>
              <a:rPr lang="en-US" dirty="0"/>
            </a:br>
            <a:endParaRPr lang="en-US" dirty="0"/>
          </a:p>
        </p:txBody>
      </p:sp>
      <p:sp>
        <p:nvSpPr>
          <p:cNvPr id="3" name="Rectangle 2"/>
          <p:cNvSpPr/>
          <p:nvPr/>
        </p:nvSpPr>
        <p:spPr>
          <a:xfrm>
            <a:off x="10591332" y="415554"/>
            <a:ext cx="1106906" cy="914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VALUES</a:t>
            </a:r>
            <a:endParaRPr lang="en-US" dirty="0"/>
          </a:p>
        </p:txBody>
      </p:sp>
      <p:sp>
        <p:nvSpPr>
          <p:cNvPr id="4"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Proposed Values Statement Development Process</a:t>
            </a:r>
            <a:endParaRPr lang="en-US" dirty="0"/>
          </a:p>
        </p:txBody>
      </p:sp>
    </p:spTree>
    <p:extLst>
      <p:ext uri="{BB962C8B-B14F-4D97-AF65-F5344CB8AC3E}">
        <p14:creationId xmlns:p14="http://schemas.microsoft.com/office/powerpoint/2010/main" val="416373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91332" y="415554"/>
            <a:ext cx="1106906" cy="914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VALUES</a:t>
            </a:r>
            <a:endParaRPr lang="en-US" dirty="0"/>
          </a:p>
        </p:txBody>
      </p:sp>
      <p:sp>
        <p:nvSpPr>
          <p:cNvPr id="4"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TODAY:  Join a Breakout Discussion on the Values Statement of Your Choice…</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48068193"/>
              </p:ext>
            </p:extLst>
          </p:nvPr>
        </p:nvGraphicFramePr>
        <p:xfrm>
          <a:off x="2414337" y="1959977"/>
          <a:ext cx="6858000" cy="4351340"/>
        </p:xfrm>
        <a:graphic>
          <a:graphicData uri="http://schemas.openxmlformats.org/drawingml/2006/table">
            <a:tbl>
              <a:tblPr bandRow="1">
                <a:tableStyleId>{5C22544A-7EE6-4342-B048-85BDC9FD1C3A}</a:tableStyleId>
              </a:tblPr>
              <a:tblGrid>
                <a:gridCol w="4299842">
                  <a:extLst>
                    <a:ext uri="{9D8B030D-6E8A-4147-A177-3AD203B41FA5}">
                      <a16:colId xmlns:a16="http://schemas.microsoft.com/office/drawing/2014/main" val="2095504478"/>
                    </a:ext>
                  </a:extLst>
                </a:gridCol>
                <a:gridCol w="2558158">
                  <a:extLst>
                    <a:ext uri="{9D8B030D-6E8A-4147-A177-3AD203B41FA5}">
                      <a16:colId xmlns:a16="http://schemas.microsoft.com/office/drawing/2014/main" val="2671772951"/>
                    </a:ext>
                  </a:extLst>
                </a:gridCol>
              </a:tblGrid>
              <a:tr h="433328">
                <a:tc>
                  <a:txBody>
                    <a:bodyPr/>
                    <a:lstStyle/>
                    <a:p>
                      <a:pPr algn="l" rtl="0" fontAlgn="ctr"/>
                      <a:r>
                        <a:rPr lang="en-US" sz="2700" u="none" strike="noStrike" dirty="0">
                          <a:effectLst/>
                        </a:rPr>
                        <a:t>New, Proposed Values:</a:t>
                      </a:r>
                      <a:endParaRPr lang="en-US" sz="2700" b="1" i="0" u="none" strike="noStrike" dirty="0">
                        <a:solidFill>
                          <a:srgbClr val="692C09"/>
                        </a:solidFill>
                        <a:effectLst/>
                        <a:latin typeface="Calibri" panose="020F0502020204030204" pitchFamily="34" charset="0"/>
                      </a:endParaRPr>
                    </a:p>
                  </a:txBody>
                  <a:tcPr marL="9028" marR="9028" marT="9028" marB="0" anchor="ctr"/>
                </a:tc>
                <a:tc>
                  <a:txBody>
                    <a:bodyPr/>
                    <a:lstStyle/>
                    <a:p>
                      <a:pPr algn="l" rtl="0" fontAlgn="ctr"/>
                      <a:r>
                        <a:rPr lang="en-US" sz="2700" u="none" strike="noStrike" dirty="0" smtClean="0">
                          <a:effectLst/>
                        </a:rPr>
                        <a:t>Facilitator:</a:t>
                      </a:r>
                      <a:endParaRPr lang="en-US" sz="2700" b="1" i="0" u="none" strike="noStrike" dirty="0">
                        <a:solidFill>
                          <a:srgbClr val="692C09"/>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4214072191"/>
                  </a:ext>
                </a:extLst>
              </a:tr>
              <a:tr h="279858">
                <a:tc>
                  <a:txBody>
                    <a:bodyPr/>
                    <a:lstStyle/>
                    <a:p>
                      <a:pPr algn="l" fontAlgn="b">
                        <a:buClr>
                          <a:srgbClr val="692C09"/>
                        </a:buClr>
                        <a:buSzPts val="1800"/>
                        <a:buFont typeface="Calibri" panose="020F0502020204030204" pitchFamily="34" charset="0"/>
                        <a:buNone/>
                      </a:pPr>
                      <a:r>
                        <a:rPr lang="en-US" sz="1700" u="none" strike="noStrike" dirty="0">
                          <a:effectLst/>
                        </a:rPr>
                        <a:t>Social and Racial Justice</a:t>
                      </a:r>
                      <a:endParaRPr lang="en-US" sz="1700" b="0" i="0" u="none" strike="noStrike" dirty="0">
                        <a:solidFill>
                          <a:srgbClr val="692C09"/>
                        </a:solidFill>
                        <a:effectLst/>
                        <a:latin typeface="Calibri" panose="020F0502020204030204" pitchFamily="34" charset="0"/>
                      </a:endParaRPr>
                    </a:p>
                  </a:txBody>
                  <a:tcPr marL="9028" marR="9028" marT="9028" marB="0" anchor="b"/>
                </a:tc>
                <a:tc>
                  <a:txBody>
                    <a:bodyPr/>
                    <a:lstStyle/>
                    <a:p>
                      <a:pPr algn="l" rtl="0" fontAlgn="ctr"/>
                      <a:r>
                        <a:rPr lang="en-US" sz="1700" u="none" strike="noStrike">
                          <a:effectLst/>
                        </a:rPr>
                        <a:t>Mary Ho</a:t>
                      </a:r>
                      <a:endParaRPr lang="en-US" sz="1700" b="0" i="0" u="none" strike="noStrike">
                        <a:solidFill>
                          <a:srgbClr val="000000"/>
                        </a:solidFill>
                        <a:effectLst/>
                        <a:latin typeface="Arial" panose="020B0604020202020204" pitchFamily="34" charset="0"/>
                      </a:endParaRPr>
                    </a:p>
                  </a:txBody>
                  <a:tcPr marL="243747" marR="9028" marT="9028" marB="0" anchor="ctr"/>
                </a:tc>
                <a:extLst>
                  <a:ext uri="{0D108BD9-81ED-4DB2-BD59-A6C34878D82A}">
                    <a16:rowId xmlns:a16="http://schemas.microsoft.com/office/drawing/2014/main" val="1887039001"/>
                  </a:ext>
                </a:extLst>
              </a:tr>
              <a:tr h="279858">
                <a:tc>
                  <a:txBody>
                    <a:bodyPr/>
                    <a:lstStyle/>
                    <a:p>
                      <a:pPr marL="742950" lvl="1" indent="-285750" algn="l" fontAlgn="b">
                        <a:buClr>
                          <a:srgbClr val="692C09"/>
                        </a:buClr>
                        <a:buSzPts val="1800"/>
                        <a:buFont typeface="Arial" panose="020B0604020202020204" pitchFamily="34" charset="0"/>
                        <a:buChar char="•"/>
                      </a:pPr>
                      <a:r>
                        <a:rPr lang="en-US" sz="1600" i="1" u="none" strike="noStrike" dirty="0">
                          <a:effectLst/>
                        </a:rPr>
                        <a:t>Antiracism</a:t>
                      </a:r>
                      <a:endParaRPr lang="en-US" sz="1600" b="0" i="1" u="none" strike="noStrike" dirty="0">
                        <a:solidFill>
                          <a:srgbClr val="692C09"/>
                        </a:solidFill>
                        <a:effectLst/>
                        <a:latin typeface="Calibri" panose="020F0502020204030204" pitchFamily="34" charset="0"/>
                      </a:endParaRPr>
                    </a:p>
                  </a:txBody>
                  <a:tcPr marL="9028" marR="9028" marT="9028" marB="0" anchor="b"/>
                </a:tc>
                <a:tc>
                  <a:txBody>
                    <a:bodyPr/>
                    <a:lstStyle/>
                    <a:p>
                      <a:pPr algn="l" rtl="0" fontAlgn="ctr"/>
                      <a:endParaRPr lang="en-US" sz="1700" b="0" i="0" u="none" strike="noStrike">
                        <a:solidFill>
                          <a:srgbClr val="000000"/>
                        </a:solidFill>
                        <a:effectLst/>
                        <a:latin typeface="Arial" panose="020B0604020202020204" pitchFamily="34" charset="0"/>
                      </a:endParaRPr>
                    </a:p>
                  </a:txBody>
                  <a:tcPr marL="243747" marR="9028" marT="9028" marB="0" anchor="ctr"/>
                </a:tc>
                <a:extLst>
                  <a:ext uri="{0D108BD9-81ED-4DB2-BD59-A6C34878D82A}">
                    <a16:rowId xmlns:a16="http://schemas.microsoft.com/office/drawing/2014/main" val="335690295"/>
                  </a:ext>
                </a:extLst>
              </a:tr>
              <a:tr h="279858">
                <a:tc>
                  <a:txBody>
                    <a:bodyPr/>
                    <a:lstStyle/>
                    <a:p>
                      <a:pPr marL="742950" lvl="1" indent="-285750" algn="l" fontAlgn="b">
                        <a:buClr>
                          <a:srgbClr val="692C09"/>
                        </a:buClr>
                        <a:buSzPts val="1800"/>
                        <a:buFont typeface="Arial" panose="020B0604020202020204" pitchFamily="34" charset="0"/>
                        <a:buChar char="•"/>
                      </a:pPr>
                      <a:r>
                        <a:rPr lang="en-US" sz="1600" i="1" u="none" strike="noStrike" dirty="0">
                          <a:effectLst/>
                        </a:rPr>
                        <a:t>Equity</a:t>
                      </a:r>
                      <a:endParaRPr lang="en-US" sz="1600" b="0" i="1" u="none" strike="noStrike" dirty="0">
                        <a:solidFill>
                          <a:srgbClr val="692C09"/>
                        </a:solidFill>
                        <a:effectLst/>
                        <a:latin typeface="Calibri" panose="020F0502020204030204" pitchFamily="34" charset="0"/>
                      </a:endParaRPr>
                    </a:p>
                  </a:txBody>
                  <a:tcPr marL="9028" marR="9028" marT="9028" marB="0" anchor="b"/>
                </a:tc>
                <a:tc>
                  <a:txBody>
                    <a:bodyPr/>
                    <a:lstStyle/>
                    <a:p>
                      <a:pPr algn="l" rtl="0" fontAlgn="ctr"/>
                      <a:endParaRPr lang="en-US" sz="1700" b="0" i="0" u="none" strike="noStrike">
                        <a:solidFill>
                          <a:srgbClr val="000000"/>
                        </a:solidFill>
                        <a:effectLst/>
                        <a:latin typeface="Arial" panose="020B0604020202020204" pitchFamily="34" charset="0"/>
                      </a:endParaRPr>
                    </a:p>
                  </a:txBody>
                  <a:tcPr marL="243747" marR="9028" marT="9028" marB="0" anchor="ctr"/>
                </a:tc>
                <a:extLst>
                  <a:ext uri="{0D108BD9-81ED-4DB2-BD59-A6C34878D82A}">
                    <a16:rowId xmlns:a16="http://schemas.microsoft.com/office/drawing/2014/main" val="1928355214"/>
                  </a:ext>
                </a:extLst>
              </a:tr>
              <a:tr h="279858">
                <a:tc>
                  <a:txBody>
                    <a:bodyPr/>
                    <a:lstStyle/>
                    <a:p>
                      <a:pPr marL="742950" lvl="1" indent="-285750" algn="l" fontAlgn="b">
                        <a:buClr>
                          <a:srgbClr val="692C09"/>
                        </a:buClr>
                        <a:buSzPts val="1800"/>
                        <a:buFont typeface="Arial" panose="020B0604020202020204" pitchFamily="34" charset="0"/>
                        <a:buChar char="•"/>
                      </a:pPr>
                      <a:r>
                        <a:rPr lang="en-US" sz="1600" i="1" u="none" strike="noStrike" dirty="0">
                          <a:effectLst/>
                        </a:rPr>
                        <a:t>Inclusion</a:t>
                      </a:r>
                      <a:endParaRPr lang="en-US" sz="1600" b="0" i="1" u="none" strike="noStrike" dirty="0">
                        <a:solidFill>
                          <a:srgbClr val="692C09"/>
                        </a:solidFill>
                        <a:effectLst/>
                        <a:latin typeface="Calibri" panose="020F0502020204030204" pitchFamily="34" charset="0"/>
                      </a:endParaRPr>
                    </a:p>
                  </a:txBody>
                  <a:tcPr marL="9028" marR="9028" marT="9028" marB="0" anchor="b"/>
                </a:tc>
                <a:tc>
                  <a:txBody>
                    <a:bodyPr/>
                    <a:lstStyle/>
                    <a:p>
                      <a:pPr algn="l" rtl="0" fontAlgn="ctr"/>
                      <a:endParaRPr lang="en-US" sz="1700" b="0" i="0" u="none" strike="noStrike">
                        <a:solidFill>
                          <a:srgbClr val="000000"/>
                        </a:solidFill>
                        <a:effectLst/>
                        <a:latin typeface="Arial" panose="020B0604020202020204" pitchFamily="34" charset="0"/>
                      </a:endParaRPr>
                    </a:p>
                  </a:txBody>
                  <a:tcPr marL="243747" marR="9028" marT="9028" marB="0" anchor="ctr"/>
                </a:tc>
                <a:extLst>
                  <a:ext uri="{0D108BD9-81ED-4DB2-BD59-A6C34878D82A}">
                    <a16:rowId xmlns:a16="http://schemas.microsoft.com/office/drawing/2014/main" val="123548368"/>
                  </a:ext>
                </a:extLst>
              </a:tr>
              <a:tr h="279858">
                <a:tc>
                  <a:txBody>
                    <a:bodyPr/>
                    <a:lstStyle/>
                    <a:p>
                      <a:pPr marL="742950" lvl="1" indent="-285750" algn="l" fontAlgn="b">
                        <a:buClr>
                          <a:srgbClr val="692C09"/>
                        </a:buClr>
                        <a:buSzPts val="1800"/>
                        <a:buFont typeface="Arial" panose="020B0604020202020204" pitchFamily="34" charset="0"/>
                        <a:buChar char="•"/>
                      </a:pPr>
                      <a:r>
                        <a:rPr lang="en-US" sz="1600" i="1" u="none" strike="noStrike" dirty="0">
                          <a:effectLst/>
                        </a:rPr>
                        <a:t>Diversity</a:t>
                      </a:r>
                      <a:endParaRPr lang="en-US" sz="1600" b="0" i="1" u="none" strike="noStrike" dirty="0">
                        <a:solidFill>
                          <a:srgbClr val="692C09"/>
                        </a:solidFill>
                        <a:effectLst/>
                        <a:latin typeface="Calibri" panose="020F0502020204030204" pitchFamily="34" charset="0"/>
                      </a:endParaRPr>
                    </a:p>
                  </a:txBody>
                  <a:tcPr marL="9028" marR="9028" marT="9028" marB="0" anchor="b"/>
                </a:tc>
                <a:tc>
                  <a:txBody>
                    <a:bodyPr/>
                    <a:lstStyle/>
                    <a:p>
                      <a:pPr algn="l" rtl="0" fontAlgn="ctr"/>
                      <a:endParaRPr lang="en-US" sz="1700" b="0" i="0" u="none" strike="noStrike" dirty="0">
                        <a:solidFill>
                          <a:srgbClr val="000000"/>
                        </a:solidFill>
                        <a:effectLst/>
                        <a:latin typeface="Arial" panose="020B0604020202020204" pitchFamily="34" charset="0"/>
                      </a:endParaRPr>
                    </a:p>
                  </a:txBody>
                  <a:tcPr marL="243747" marR="9028" marT="9028" marB="0" anchor="ctr"/>
                </a:tc>
                <a:extLst>
                  <a:ext uri="{0D108BD9-81ED-4DB2-BD59-A6C34878D82A}">
                    <a16:rowId xmlns:a16="http://schemas.microsoft.com/office/drawing/2014/main" val="1759449511"/>
                  </a:ext>
                </a:extLst>
              </a:tr>
              <a:tr h="279858">
                <a:tc>
                  <a:txBody>
                    <a:bodyPr/>
                    <a:lstStyle/>
                    <a:p>
                      <a:pPr marL="742950" lvl="1" indent="-285750" algn="l" fontAlgn="b">
                        <a:buClr>
                          <a:srgbClr val="692C09"/>
                        </a:buClr>
                        <a:buSzPts val="1800"/>
                        <a:buFont typeface="Arial" panose="020B0604020202020204" pitchFamily="34" charset="0"/>
                        <a:buChar char="•"/>
                      </a:pPr>
                      <a:r>
                        <a:rPr lang="en-US" sz="1600" i="1" u="none" strike="noStrike" dirty="0">
                          <a:effectLst/>
                        </a:rPr>
                        <a:t>Access</a:t>
                      </a:r>
                      <a:endParaRPr lang="en-US" sz="1600" b="0" i="1" u="none" strike="noStrike" dirty="0">
                        <a:solidFill>
                          <a:srgbClr val="692C09"/>
                        </a:solidFill>
                        <a:effectLst/>
                        <a:latin typeface="Calibri" panose="020F0502020204030204" pitchFamily="34" charset="0"/>
                      </a:endParaRPr>
                    </a:p>
                  </a:txBody>
                  <a:tcPr marL="9028" marR="9028" marT="9028" marB="0" anchor="b"/>
                </a:tc>
                <a:tc>
                  <a:txBody>
                    <a:bodyPr/>
                    <a:lstStyle/>
                    <a:p>
                      <a:pPr algn="l" rtl="0" fontAlgn="ctr"/>
                      <a:endParaRPr lang="en-US" sz="1700" b="0" i="0" u="none" strike="noStrike" dirty="0">
                        <a:solidFill>
                          <a:srgbClr val="000000"/>
                        </a:solidFill>
                        <a:effectLst/>
                        <a:latin typeface="Arial" panose="020B0604020202020204" pitchFamily="34" charset="0"/>
                      </a:endParaRPr>
                    </a:p>
                  </a:txBody>
                  <a:tcPr marL="243747" marR="9028" marT="9028" marB="0" anchor="ctr"/>
                </a:tc>
                <a:extLst>
                  <a:ext uri="{0D108BD9-81ED-4DB2-BD59-A6C34878D82A}">
                    <a16:rowId xmlns:a16="http://schemas.microsoft.com/office/drawing/2014/main" val="3841499309"/>
                  </a:ext>
                </a:extLst>
              </a:tr>
              <a:tr h="279858">
                <a:tc>
                  <a:txBody>
                    <a:bodyPr/>
                    <a:lstStyle/>
                    <a:p>
                      <a:pPr algn="l" fontAlgn="b">
                        <a:buClr>
                          <a:srgbClr val="692C09"/>
                        </a:buClr>
                        <a:buSzPts val="1800"/>
                        <a:buFont typeface="Calibri" panose="020F0502020204030204" pitchFamily="34" charset="0"/>
                        <a:buNone/>
                      </a:pPr>
                      <a:r>
                        <a:rPr lang="en-US" sz="1700" u="none" strike="noStrike" dirty="0">
                          <a:effectLst/>
                        </a:rPr>
                        <a:t>Transforming Lives </a:t>
                      </a:r>
                      <a:endParaRPr lang="en-US" sz="1700" b="0" i="0" u="none" strike="noStrike" dirty="0">
                        <a:solidFill>
                          <a:srgbClr val="692C09"/>
                        </a:solidFill>
                        <a:effectLst/>
                        <a:latin typeface="Calibri" panose="020F0502020204030204" pitchFamily="34" charset="0"/>
                      </a:endParaRPr>
                    </a:p>
                  </a:txBody>
                  <a:tcPr marL="9028" marR="9028" marT="9028" marB="0" anchor="b"/>
                </a:tc>
                <a:tc>
                  <a:txBody>
                    <a:bodyPr/>
                    <a:lstStyle/>
                    <a:p>
                      <a:pPr algn="l" rtl="0" fontAlgn="ctr"/>
                      <a:r>
                        <a:rPr lang="en-US" sz="1700" u="none" strike="noStrike" dirty="0">
                          <a:effectLst/>
                        </a:rPr>
                        <a:t>Allison Hughes</a:t>
                      </a:r>
                      <a:endParaRPr lang="en-US" sz="1700" b="0" i="0" u="none" strike="noStrike" dirty="0">
                        <a:solidFill>
                          <a:srgbClr val="000000"/>
                        </a:solidFill>
                        <a:effectLst/>
                        <a:latin typeface="Arial" panose="020B0604020202020204" pitchFamily="34" charset="0"/>
                      </a:endParaRPr>
                    </a:p>
                  </a:txBody>
                  <a:tcPr marL="243747" marR="9028" marT="9028" marB="0" anchor="ctr"/>
                </a:tc>
                <a:extLst>
                  <a:ext uri="{0D108BD9-81ED-4DB2-BD59-A6C34878D82A}">
                    <a16:rowId xmlns:a16="http://schemas.microsoft.com/office/drawing/2014/main" val="1459503228"/>
                  </a:ext>
                </a:extLst>
              </a:tr>
              <a:tr h="279858">
                <a:tc>
                  <a:txBody>
                    <a:bodyPr/>
                    <a:lstStyle/>
                    <a:p>
                      <a:pPr algn="l" fontAlgn="b">
                        <a:buClr>
                          <a:srgbClr val="692C09"/>
                        </a:buClr>
                        <a:buSzPts val="1800"/>
                        <a:buFont typeface="Calibri" panose="020F0502020204030204" pitchFamily="34" charset="0"/>
                        <a:buNone/>
                      </a:pPr>
                      <a:r>
                        <a:rPr lang="en-US" sz="1700" u="none" strike="noStrike" dirty="0">
                          <a:effectLst/>
                        </a:rPr>
                        <a:t>Community Partnerships </a:t>
                      </a:r>
                      <a:endParaRPr lang="en-US" sz="1700" b="0" i="0" u="none" strike="noStrike" dirty="0">
                        <a:solidFill>
                          <a:srgbClr val="692C09"/>
                        </a:solidFill>
                        <a:effectLst/>
                        <a:latin typeface="Calibri" panose="020F0502020204030204" pitchFamily="34" charset="0"/>
                      </a:endParaRPr>
                    </a:p>
                  </a:txBody>
                  <a:tcPr marL="9028" marR="9028" marT="9028" marB="0" anchor="b"/>
                </a:tc>
                <a:tc>
                  <a:txBody>
                    <a:bodyPr/>
                    <a:lstStyle/>
                    <a:p>
                      <a:pPr algn="l" rtl="0" fontAlgn="ctr"/>
                      <a:r>
                        <a:rPr lang="en-US" sz="1700" u="none" strike="noStrike" dirty="0">
                          <a:effectLst/>
                        </a:rPr>
                        <a:t>Nimsi Garcia</a:t>
                      </a:r>
                      <a:endParaRPr lang="en-US" sz="1700" b="0" i="0" u="none" strike="noStrike" dirty="0">
                        <a:solidFill>
                          <a:srgbClr val="000000"/>
                        </a:solidFill>
                        <a:effectLst/>
                        <a:latin typeface="Arial" panose="020B0604020202020204" pitchFamily="34" charset="0"/>
                      </a:endParaRPr>
                    </a:p>
                  </a:txBody>
                  <a:tcPr marL="243747" marR="9028" marT="9028" marB="0" anchor="ctr"/>
                </a:tc>
                <a:extLst>
                  <a:ext uri="{0D108BD9-81ED-4DB2-BD59-A6C34878D82A}">
                    <a16:rowId xmlns:a16="http://schemas.microsoft.com/office/drawing/2014/main" val="725252311"/>
                  </a:ext>
                </a:extLst>
              </a:tr>
              <a:tr h="279858">
                <a:tc>
                  <a:txBody>
                    <a:bodyPr/>
                    <a:lstStyle/>
                    <a:p>
                      <a:pPr algn="l" fontAlgn="b">
                        <a:buClr>
                          <a:srgbClr val="692C09"/>
                        </a:buClr>
                        <a:buSzPts val="1800"/>
                        <a:buFont typeface="Calibri" panose="020F0502020204030204" pitchFamily="34" charset="0"/>
                        <a:buNone/>
                      </a:pPr>
                      <a:r>
                        <a:rPr lang="en-US" sz="1700" u="none" strike="noStrike" dirty="0">
                          <a:effectLst/>
                        </a:rPr>
                        <a:t>Academic Excellence</a:t>
                      </a:r>
                      <a:endParaRPr lang="en-US" sz="1700" b="0" i="0" u="none" strike="noStrike" dirty="0">
                        <a:solidFill>
                          <a:srgbClr val="692C09"/>
                        </a:solidFill>
                        <a:effectLst/>
                        <a:latin typeface="Calibri" panose="020F0502020204030204" pitchFamily="34" charset="0"/>
                      </a:endParaRPr>
                    </a:p>
                  </a:txBody>
                  <a:tcPr marL="9028" marR="9028" marT="9028" marB="0" anchor="b"/>
                </a:tc>
                <a:tc>
                  <a:txBody>
                    <a:bodyPr/>
                    <a:lstStyle/>
                    <a:p>
                      <a:pPr algn="l" rtl="0" fontAlgn="ctr"/>
                      <a:r>
                        <a:rPr lang="en-US" sz="1700" u="none" strike="noStrike" dirty="0">
                          <a:effectLst/>
                        </a:rPr>
                        <a:t>David Eck</a:t>
                      </a:r>
                      <a:endParaRPr lang="en-US" sz="1700" b="0" i="0" u="none" strike="noStrike" dirty="0">
                        <a:solidFill>
                          <a:srgbClr val="000000"/>
                        </a:solidFill>
                        <a:effectLst/>
                        <a:latin typeface="Arial" panose="020B0604020202020204" pitchFamily="34" charset="0"/>
                      </a:endParaRPr>
                    </a:p>
                  </a:txBody>
                  <a:tcPr marL="243747" marR="9028" marT="9028" marB="0" anchor="ctr"/>
                </a:tc>
                <a:extLst>
                  <a:ext uri="{0D108BD9-81ED-4DB2-BD59-A6C34878D82A}">
                    <a16:rowId xmlns:a16="http://schemas.microsoft.com/office/drawing/2014/main" val="53570087"/>
                  </a:ext>
                </a:extLst>
              </a:tr>
              <a:tr h="279858">
                <a:tc>
                  <a:txBody>
                    <a:bodyPr/>
                    <a:lstStyle/>
                    <a:p>
                      <a:pPr algn="l" fontAlgn="b">
                        <a:buClr>
                          <a:srgbClr val="692C09"/>
                        </a:buClr>
                        <a:buSzPts val="1800"/>
                        <a:buFont typeface="Calibri" panose="020F0502020204030204" pitchFamily="34" charset="0"/>
                        <a:buNone/>
                      </a:pPr>
                      <a:r>
                        <a:rPr lang="en-US" sz="1700" u="none" strike="noStrike" dirty="0">
                          <a:effectLst/>
                        </a:rPr>
                        <a:t>Sustainability </a:t>
                      </a:r>
                      <a:endParaRPr lang="en-US" sz="1700" b="0" i="0" u="none" strike="noStrike" dirty="0">
                        <a:solidFill>
                          <a:srgbClr val="692C09"/>
                        </a:solidFill>
                        <a:effectLst/>
                        <a:latin typeface="Calibri" panose="020F0502020204030204" pitchFamily="34" charset="0"/>
                      </a:endParaRPr>
                    </a:p>
                  </a:txBody>
                  <a:tcPr marL="9028" marR="9028" marT="9028" marB="0" anchor="b"/>
                </a:tc>
                <a:tc>
                  <a:txBody>
                    <a:bodyPr/>
                    <a:lstStyle/>
                    <a:p>
                      <a:pPr algn="l" rtl="0" fontAlgn="ctr"/>
                      <a:r>
                        <a:rPr lang="en-US" sz="1700" u="none" strike="noStrike" dirty="0">
                          <a:effectLst/>
                        </a:rPr>
                        <a:t>Ameer Thompson</a:t>
                      </a:r>
                      <a:endParaRPr lang="en-US" sz="1700" b="0" i="0" u="none" strike="noStrike" dirty="0">
                        <a:solidFill>
                          <a:srgbClr val="000000"/>
                        </a:solidFill>
                        <a:effectLst/>
                        <a:latin typeface="Arial" panose="020B0604020202020204" pitchFamily="34" charset="0"/>
                      </a:endParaRPr>
                    </a:p>
                  </a:txBody>
                  <a:tcPr marL="243747" marR="9028" marT="9028" marB="0" anchor="ctr"/>
                </a:tc>
                <a:extLst>
                  <a:ext uri="{0D108BD9-81ED-4DB2-BD59-A6C34878D82A}">
                    <a16:rowId xmlns:a16="http://schemas.microsoft.com/office/drawing/2014/main" val="4172513436"/>
                  </a:ext>
                </a:extLst>
              </a:tr>
              <a:tr h="279858">
                <a:tc>
                  <a:txBody>
                    <a:bodyPr/>
                    <a:lstStyle/>
                    <a:p>
                      <a:pPr algn="l" fontAlgn="b">
                        <a:buClr>
                          <a:srgbClr val="692C09"/>
                        </a:buClr>
                        <a:buSzPts val="1800"/>
                        <a:buFont typeface="Calibri" panose="020F0502020204030204" pitchFamily="34" charset="0"/>
                        <a:buNone/>
                      </a:pPr>
                      <a:r>
                        <a:rPr lang="en-US" sz="1700" u="none" strike="noStrike" dirty="0">
                          <a:effectLst/>
                        </a:rPr>
                        <a:t>Transparency and Authenticity</a:t>
                      </a:r>
                      <a:endParaRPr lang="en-US" sz="1700" b="0" i="0" u="none" strike="noStrike" dirty="0">
                        <a:solidFill>
                          <a:srgbClr val="692C09"/>
                        </a:solidFill>
                        <a:effectLst/>
                        <a:latin typeface="Calibri" panose="020F0502020204030204" pitchFamily="34" charset="0"/>
                      </a:endParaRPr>
                    </a:p>
                  </a:txBody>
                  <a:tcPr marL="9028" marR="9028" marT="9028" marB="0" anchor="b"/>
                </a:tc>
                <a:tc>
                  <a:txBody>
                    <a:bodyPr/>
                    <a:lstStyle/>
                    <a:p>
                      <a:pPr algn="l" rtl="0" fontAlgn="ctr"/>
                      <a:r>
                        <a:rPr lang="en-US" sz="1700" u="none" strike="noStrike" dirty="0">
                          <a:effectLst/>
                        </a:rPr>
                        <a:t>Roz Young</a:t>
                      </a:r>
                      <a:endParaRPr lang="en-US" sz="1700" b="0" i="0" u="none" strike="noStrike" dirty="0">
                        <a:solidFill>
                          <a:srgbClr val="000000"/>
                        </a:solidFill>
                        <a:effectLst/>
                        <a:latin typeface="Arial" panose="020B0604020202020204" pitchFamily="34" charset="0"/>
                      </a:endParaRPr>
                    </a:p>
                  </a:txBody>
                  <a:tcPr marL="243747" marR="9028" marT="9028" marB="0" anchor="ctr"/>
                </a:tc>
                <a:extLst>
                  <a:ext uri="{0D108BD9-81ED-4DB2-BD59-A6C34878D82A}">
                    <a16:rowId xmlns:a16="http://schemas.microsoft.com/office/drawing/2014/main" val="3724903059"/>
                  </a:ext>
                </a:extLst>
              </a:tr>
              <a:tr h="279858">
                <a:tc>
                  <a:txBody>
                    <a:bodyPr/>
                    <a:lstStyle/>
                    <a:p>
                      <a:pPr algn="l" fontAlgn="b">
                        <a:buClr>
                          <a:srgbClr val="692C09"/>
                        </a:buClr>
                        <a:buSzPts val="1800"/>
                        <a:buFont typeface="Calibri" panose="020F0502020204030204" pitchFamily="34" charset="0"/>
                        <a:buNone/>
                      </a:pPr>
                      <a:r>
                        <a:rPr lang="en-US" sz="1700" u="none" strike="noStrike" dirty="0">
                          <a:effectLst/>
                        </a:rPr>
                        <a:t>Adaptability and Resilience </a:t>
                      </a:r>
                      <a:endParaRPr lang="en-US" sz="1700" b="0" i="0" u="none" strike="noStrike" dirty="0">
                        <a:solidFill>
                          <a:srgbClr val="692C09"/>
                        </a:solidFill>
                        <a:effectLst/>
                        <a:latin typeface="Calibri" panose="020F0502020204030204" pitchFamily="34" charset="0"/>
                      </a:endParaRPr>
                    </a:p>
                  </a:txBody>
                  <a:tcPr marL="9028" marR="9028" marT="9028" marB="0" anchor="b"/>
                </a:tc>
                <a:tc>
                  <a:txBody>
                    <a:bodyPr/>
                    <a:lstStyle/>
                    <a:p>
                      <a:pPr algn="l" rtl="0" fontAlgn="ctr"/>
                      <a:r>
                        <a:rPr lang="en-US" sz="1700" u="none" strike="noStrike" dirty="0">
                          <a:effectLst/>
                        </a:rPr>
                        <a:t>Alicia Aguirre</a:t>
                      </a:r>
                      <a:endParaRPr lang="en-US" sz="1700" b="0" i="0" u="none" strike="noStrike" dirty="0">
                        <a:solidFill>
                          <a:srgbClr val="000000"/>
                        </a:solidFill>
                        <a:effectLst/>
                        <a:latin typeface="Arial" panose="020B0604020202020204" pitchFamily="34" charset="0"/>
                      </a:endParaRPr>
                    </a:p>
                  </a:txBody>
                  <a:tcPr marL="243747" marR="9028" marT="9028" marB="0" anchor="ctr"/>
                </a:tc>
                <a:extLst>
                  <a:ext uri="{0D108BD9-81ED-4DB2-BD59-A6C34878D82A}">
                    <a16:rowId xmlns:a16="http://schemas.microsoft.com/office/drawing/2014/main" val="2031076591"/>
                  </a:ext>
                </a:extLst>
              </a:tr>
              <a:tr h="279858">
                <a:tc>
                  <a:txBody>
                    <a:bodyPr/>
                    <a:lstStyle/>
                    <a:p>
                      <a:pPr algn="l" fontAlgn="b">
                        <a:buClr>
                          <a:srgbClr val="692C09"/>
                        </a:buClr>
                        <a:buSzPts val="1800"/>
                        <a:buFont typeface="Calibri" panose="020F0502020204030204" pitchFamily="34" charset="0"/>
                        <a:buNone/>
                      </a:pPr>
                      <a:r>
                        <a:rPr lang="en-US" sz="1700" u="none" strike="noStrike" dirty="0">
                          <a:effectLst/>
                        </a:rPr>
                        <a:t>Student-Centered</a:t>
                      </a:r>
                      <a:endParaRPr lang="en-US" sz="1700" b="0" i="0" u="none" strike="noStrike" dirty="0">
                        <a:solidFill>
                          <a:srgbClr val="692C09"/>
                        </a:solidFill>
                        <a:effectLst/>
                        <a:latin typeface="Calibri" panose="020F0502020204030204" pitchFamily="34" charset="0"/>
                      </a:endParaRPr>
                    </a:p>
                  </a:txBody>
                  <a:tcPr marL="9028" marR="9028" marT="9028" marB="0" anchor="b"/>
                </a:tc>
                <a:tc>
                  <a:txBody>
                    <a:bodyPr/>
                    <a:lstStyle/>
                    <a:p>
                      <a:pPr algn="l" rtl="0" fontAlgn="ctr"/>
                      <a:r>
                        <a:rPr lang="en-US" sz="1700" u="none" strike="noStrike" dirty="0">
                          <a:effectLst/>
                        </a:rPr>
                        <a:t>Hyla Lacefield</a:t>
                      </a:r>
                      <a:endParaRPr lang="en-US" sz="1700" b="0" i="0" u="none" strike="noStrike" dirty="0">
                        <a:solidFill>
                          <a:srgbClr val="000000"/>
                        </a:solidFill>
                        <a:effectLst/>
                        <a:latin typeface="Arial" panose="020B0604020202020204" pitchFamily="34" charset="0"/>
                      </a:endParaRPr>
                    </a:p>
                  </a:txBody>
                  <a:tcPr marL="243747" marR="9028" marT="9028" marB="0" anchor="ctr"/>
                </a:tc>
                <a:extLst>
                  <a:ext uri="{0D108BD9-81ED-4DB2-BD59-A6C34878D82A}">
                    <a16:rowId xmlns:a16="http://schemas.microsoft.com/office/drawing/2014/main" val="975936852"/>
                  </a:ext>
                </a:extLst>
              </a:tr>
              <a:tr h="279858">
                <a:tc>
                  <a:txBody>
                    <a:bodyPr/>
                    <a:lstStyle/>
                    <a:p>
                      <a:pPr algn="l" fontAlgn="b"/>
                      <a:r>
                        <a:rPr lang="en-US" sz="1700" u="none" strike="noStrike">
                          <a:effectLst/>
                        </a:rPr>
                        <a:t>Cultural Humility</a:t>
                      </a:r>
                      <a:endParaRPr lang="en-US" sz="1700" b="0" i="0" u="none" strike="noStrike">
                        <a:solidFill>
                          <a:srgbClr val="692C09"/>
                        </a:solidFill>
                        <a:effectLst/>
                        <a:latin typeface="Calibri" panose="020F0502020204030204" pitchFamily="34" charset="0"/>
                      </a:endParaRPr>
                    </a:p>
                  </a:txBody>
                  <a:tcPr marL="9028" marR="9028" marT="9028" marB="0" anchor="b"/>
                </a:tc>
                <a:tc>
                  <a:txBody>
                    <a:bodyPr/>
                    <a:lstStyle/>
                    <a:p>
                      <a:pPr algn="l" rtl="0" fontAlgn="ctr"/>
                      <a:r>
                        <a:rPr lang="en-US" sz="1700" u="none" strike="noStrike" dirty="0">
                          <a:effectLst/>
                        </a:rPr>
                        <a:t>David Reed</a:t>
                      </a:r>
                      <a:endParaRPr lang="en-US" sz="1700" b="0" i="0" u="none" strike="noStrike" dirty="0">
                        <a:solidFill>
                          <a:srgbClr val="000000"/>
                        </a:solidFill>
                        <a:effectLst/>
                        <a:latin typeface="Arial" panose="020B0604020202020204" pitchFamily="34" charset="0"/>
                      </a:endParaRPr>
                    </a:p>
                  </a:txBody>
                  <a:tcPr marL="243747" marR="9028" marT="9028" marB="0" anchor="ctr"/>
                </a:tc>
                <a:extLst>
                  <a:ext uri="{0D108BD9-81ED-4DB2-BD59-A6C34878D82A}">
                    <a16:rowId xmlns:a16="http://schemas.microsoft.com/office/drawing/2014/main" val="3021464616"/>
                  </a:ext>
                </a:extLst>
              </a:tr>
            </a:tbl>
          </a:graphicData>
        </a:graphic>
      </p:graphicFrame>
    </p:spTree>
    <p:extLst>
      <p:ext uri="{BB962C8B-B14F-4D97-AF65-F5344CB8AC3E}">
        <p14:creationId xmlns:p14="http://schemas.microsoft.com/office/powerpoint/2010/main" val="1794549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Contribute via the online portal</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bit.ly/CANMVV</a:t>
            </a:r>
            <a:endParaRPr lang="en-US" dirty="0" smtClean="0"/>
          </a:p>
          <a:p>
            <a:endParaRPr lang="en-US" dirty="0"/>
          </a:p>
        </p:txBody>
      </p:sp>
    </p:spTree>
    <p:extLst>
      <p:ext uri="{BB962C8B-B14F-4D97-AF65-F5344CB8AC3E}">
        <p14:creationId xmlns:p14="http://schemas.microsoft.com/office/powerpoint/2010/main" val="760967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808" y="1052012"/>
            <a:ext cx="10515600" cy="2852737"/>
          </a:xfrm>
        </p:spPr>
        <p:txBody>
          <a:bodyPr/>
          <a:lstStyle/>
          <a:p>
            <a:pPr algn="ctr"/>
            <a:r>
              <a:rPr lang="en-US" dirty="0" smtClean="0"/>
              <a:t>Thank you!</a:t>
            </a:r>
            <a:endParaRPr lang="en-US" dirty="0"/>
          </a:p>
        </p:txBody>
      </p:sp>
    </p:spTree>
    <p:extLst>
      <p:ext uri="{BB962C8B-B14F-4D97-AF65-F5344CB8AC3E}">
        <p14:creationId xmlns:p14="http://schemas.microsoft.com/office/powerpoint/2010/main" val="3154385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Pathways Update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87410937"/>
              </p:ext>
            </p:extLst>
          </p:nvPr>
        </p:nvGraphicFramePr>
        <p:xfrm>
          <a:off x="6659044" y="4797270"/>
          <a:ext cx="3702518" cy="1341120"/>
        </p:xfrm>
        <a:graphic>
          <a:graphicData uri="http://schemas.openxmlformats.org/drawingml/2006/table">
            <a:tbl>
              <a:tblPr>
                <a:tableStyleId>{5C22544A-7EE6-4342-B048-85BDC9FD1C3A}</a:tableStyleId>
              </a:tblPr>
              <a:tblGrid>
                <a:gridCol w="3702518">
                  <a:extLst>
                    <a:ext uri="{9D8B030D-6E8A-4147-A177-3AD203B41FA5}">
                      <a16:colId xmlns:a16="http://schemas.microsoft.com/office/drawing/2014/main" val="2188556946"/>
                    </a:ext>
                  </a:extLst>
                </a:gridCol>
              </a:tblGrid>
              <a:tr h="370840">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Manuel Alejandro Pérez</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Vice President of </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Student Services</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806313"/>
                  </a:ext>
                </a:extLst>
              </a:tr>
            </a:tbl>
          </a:graphicData>
        </a:graphic>
      </p:graphicFrame>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68847" y="1909010"/>
            <a:ext cx="3067250" cy="3834063"/>
          </a:xfrm>
          <a:prstGeom prst="rect">
            <a:avLst/>
          </a:prstGeom>
        </p:spPr>
      </p:pic>
    </p:spTree>
    <p:extLst>
      <p:ext uri="{BB962C8B-B14F-4D97-AF65-F5344CB8AC3E}">
        <p14:creationId xmlns:p14="http://schemas.microsoft.com/office/powerpoint/2010/main" val="3692857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Pathways Update</a:t>
            </a:r>
            <a:endParaRPr lang="en-US" dirty="0"/>
          </a:p>
        </p:txBody>
      </p:sp>
      <p:sp>
        <p:nvSpPr>
          <p:cNvPr id="3" name="Content Placeholder 2"/>
          <p:cNvSpPr>
            <a:spLocks noGrp="1"/>
          </p:cNvSpPr>
          <p:nvPr>
            <p:ph idx="1"/>
          </p:nvPr>
        </p:nvSpPr>
        <p:spPr>
          <a:xfrm>
            <a:off x="721894" y="1825625"/>
            <a:ext cx="5538537" cy="4351338"/>
          </a:xfrm>
        </p:spPr>
        <p:txBody>
          <a:bodyPr>
            <a:normAutofit/>
          </a:bodyPr>
          <a:lstStyle/>
          <a:p>
            <a:r>
              <a:rPr lang="en-US" dirty="0" smtClean="0"/>
              <a:t>Staffing Update</a:t>
            </a:r>
          </a:p>
          <a:p>
            <a:pPr lvl="1"/>
            <a:r>
              <a:rPr lang="en-US" dirty="0" smtClean="0"/>
              <a:t>Retention Specialists:  </a:t>
            </a:r>
          </a:p>
          <a:p>
            <a:pPr lvl="2"/>
            <a:r>
              <a:rPr lang="en-US" dirty="0" smtClean="0"/>
              <a:t>Gonzalo Arrizon – Science and Health</a:t>
            </a:r>
          </a:p>
          <a:p>
            <a:pPr lvl="2"/>
            <a:r>
              <a:rPr lang="en-US" dirty="0" smtClean="0"/>
              <a:t>Diana Espinoza-Osuna – Human Behavior and Culture</a:t>
            </a:r>
          </a:p>
          <a:p>
            <a:pPr lvl="2"/>
            <a:r>
              <a:rPr lang="en-US" dirty="0" smtClean="0"/>
              <a:t>Melissa Maldonado – Business</a:t>
            </a:r>
          </a:p>
          <a:p>
            <a:pPr lvl="2"/>
            <a:r>
              <a:rPr lang="en-US" dirty="0" smtClean="0"/>
              <a:t>TBD (posted) – Art, Design and Performance</a:t>
            </a:r>
          </a:p>
          <a:p>
            <a:pPr lvl="1"/>
            <a:r>
              <a:rPr lang="en-US" dirty="0" smtClean="0"/>
              <a:t>Assistant Director for Guided Pathways:  Margarita Baez</a:t>
            </a:r>
          </a:p>
          <a:p>
            <a:pPr lvl="1"/>
            <a:r>
              <a:rPr lang="en-US" dirty="0" smtClean="0"/>
              <a:t>Director for Student Support:  </a:t>
            </a:r>
            <a:r>
              <a:rPr lang="en-US" i="1" dirty="0" smtClean="0"/>
              <a:t>posted position</a:t>
            </a:r>
          </a:p>
          <a:p>
            <a:pPr marL="457200" lvl="1" indent="0">
              <a:buNone/>
            </a:pPr>
            <a:endParaRPr lang="en-US" i="1" dirty="0"/>
          </a:p>
        </p:txBody>
      </p:sp>
      <p:sp>
        <p:nvSpPr>
          <p:cNvPr id="4" name="Content Placeholder 2"/>
          <p:cNvSpPr txBox="1">
            <a:spLocks/>
          </p:cNvSpPr>
          <p:nvPr/>
        </p:nvSpPr>
        <p:spPr>
          <a:xfrm>
            <a:off x="6679531" y="1846513"/>
            <a:ext cx="55385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Priorities for the Year</a:t>
            </a:r>
          </a:p>
          <a:p>
            <a:pPr lvl="1"/>
            <a:r>
              <a:rPr lang="en-US" dirty="0" smtClean="0"/>
              <a:t>Success Teams</a:t>
            </a:r>
          </a:p>
          <a:p>
            <a:pPr lvl="1"/>
            <a:r>
              <a:rPr lang="en-US" dirty="0" smtClean="0"/>
              <a:t>First Year Experience</a:t>
            </a:r>
          </a:p>
          <a:p>
            <a:pPr lvl="1"/>
            <a:r>
              <a:rPr lang="en-US" dirty="0" smtClean="0"/>
              <a:t>Dual Enrollment </a:t>
            </a:r>
          </a:p>
          <a:p>
            <a:pPr lvl="1"/>
            <a:r>
              <a:rPr lang="en-US" dirty="0" smtClean="0"/>
              <a:t>Career Exploration </a:t>
            </a:r>
          </a:p>
          <a:p>
            <a:pPr lvl="1"/>
            <a:r>
              <a:rPr lang="en-US" dirty="0" smtClean="0"/>
              <a:t>Ensuring &amp; Documenting Learning</a:t>
            </a:r>
          </a:p>
          <a:p>
            <a:pPr marL="457200" lvl="1" indent="0">
              <a:buFont typeface="Arial" panose="020B0604020202020204" pitchFamily="34" charset="0"/>
              <a:buNone/>
            </a:pPr>
            <a:endParaRPr lang="en-US"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8863" y="4479757"/>
            <a:ext cx="2999874" cy="2249906"/>
          </a:xfrm>
          <a:prstGeom prst="rect">
            <a:avLst/>
          </a:prstGeom>
        </p:spPr>
      </p:pic>
      <p:cxnSp>
        <p:nvCxnSpPr>
          <p:cNvPr id="7" name="Straight Connector 6"/>
          <p:cNvCxnSpPr/>
          <p:nvPr/>
        </p:nvCxnSpPr>
        <p:spPr>
          <a:xfrm>
            <a:off x="6468977" y="1756611"/>
            <a:ext cx="0" cy="4547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849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309" y="1752867"/>
            <a:ext cx="10943925" cy="2387600"/>
          </a:xfrm>
        </p:spPr>
        <p:txBody>
          <a:bodyPr>
            <a:normAutofit/>
          </a:bodyPr>
          <a:lstStyle/>
          <a:p>
            <a:r>
              <a:rPr lang="en-US" sz="5400" b="1" dirty="0">
                <a:solidFill>
                  <a:srgbClr val="006342"/>
                </a:solidFill>
              </a:rPr>
              <a:t>Educational Master Planning</a:t>
            </a:r>
            <a:br>
              <a:rPr lang="en-US" sz="5400" b="1" dirty="0">
                <a:solidFill>
                  <a:srgbClr val="006342"/>
                </a:solidFill>
              </a:rPr>
            </a:br>
            <a:r>
              <a:rPr lang="en-US" sz="5400" b="1" dirty="0" smtClean="0">
                <a:solidFill>
                  <a:srgbClr val="006342"/>
                </a:solidFill>
              </a:rPr>
              <a:t>Flex Day All-College Session</a:t>
            </a:r>
            <a:endParaRPr lang="en-US" sz="5400" b="1" dirty="0">
              <a:solidFill>
                <a:srgbClr val="006342"/>
              </a:solidFill>
            </a:endParaRPr>
          </a:p>
        </p:txBody>
      </p:sp>
      <p:sp>
        <p:nvSpPr>
          <p:cNvPr id="3" name="Subtitle 2"/>
          <p:cNvSpPr>
            <a:spLocks noGrp="1"/>
          </p:cNvSpPr>
          <p:nvPr>
            <p:ph type="subTitle" idx="1"/>
          </p:nvPr>
        </p:nvSpPr>
        <p:spPr>
          <a:xfrm>
            <a:off x="1076092" y="4661481"/>
            <a:ext cx="10052824" cy="1655762"/>
          </a:xfrm>
        </p:spPr>
        <p:txBody>
          <a:bodyPr>
            <a:normAutofit/>
          </a:bodyPr>
          <a:lstStyle/>
          <a:p>
            <a:r>
              <a:rPr lang="en-US" sz="3200" b="1" dirty="0" smtClean="0"/>
              <a:t>October 13, 2021</a:t>
            </a:r>
          </a:p>
          <a:p>
            <a:endParaRPr lang="en-US" dirty="0"/>
          </a:p>
          <a:p>
            <a:r>
              <a:rPr lang="en-US" dirty="0" smtClean="0"/>
              <a:t>Facilitated by members of the Educational Master Planning Task Force</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266" y="619234"/>
            <a:ext cx="2524477" cy="1133633"/>
          </a:xfrm>
          <a:prstGeom prst="rect">
            <a:avLst/>
          </a:prstGeom>
        </p:spPr>
      </p:pic>
    </p:spTree>
    <p:extLst>
      <p:ext uri="{BB962C8B-B14F-4D97-AF65-F5344CB8AC3E}">
        <p14:creationId xmlns:p14="http://schemas.microsoft.com/office/powerpoint/2010/main" val="30836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58" y="85310"/>
            <a:ext cx="10515600" cy="1325563"/>
          </a:xfrm>
        </p:spPr>
        <p:txBody>
          <a:bodyPr/>
          <a:lstStyle/>
          <a:p>
            <a:pPr algn="ctr"/>
            <a:r>
              <a:rPr lang="en-US" dirty="0" smtClean="0"/>
              <a:t>Welcome from the EMP Task Force!</a:t>
            </a:r>
            <a:endParaRPr lang="en-US" dirty="0"/>
          </a:p>
        </p:txBody>
      </p:sp>
      <p:sp>
        <p:nvSpPr>
          <p:cNvPr id="5" name="Rectangle 4"/>
          <p:cNvSpPr/>
          <p:nvPr/>
        </p:nvSpPr>
        <p:spPr>
          <a:xfrm>
            <a:off x="365983" y="1494225"/>
            <a:ext cx="6358271" cy="3416320"/>
          </a:xfrm>
          <a:prstGeom prst="rect">
            <a:avLst/>
          </a:prstGeom>
        </p:spPr>
        <p:txBody>
          <a:bodyPr wrap="square">
            <a:spAutoFit/>
          </a:bodyPr>
          <a:lstStyle/>
          <a:p>
            <a:r>
              <a:rPr lang="en-US" b="1" dirty="0" smtClean="0"/>
              <a:t>Task </a:t>
            </a:r>
            <a:r>
              <a:rPr lang="en-US" b="1" dirty="0"/>
              <a:t>Force Tri-Chairs:</a:t>
            </a:r>
          </a:p>
          <a:p>
            <a:pPr marL="285750" indent="-285750">
              <a:buFont typeface="Arial" panose="020B0604020202020204" pitchFamily="34" charset="0"/>
              <a:buChar char="•"/>
            </a:pPr>
            <a:r>
              <a:rPr lang="en-US" dirty="0"/>
              <a:t>David Eck, Academic Senate President</a:t>
            </a:r>
          </a:p>
          <a:p>
            <a:pPr marL="285750" indent="-285750">
              <a:buFont typeface="Arial" panose="020B0604020202020204" pitchFamily="34" charset="0"/>
              <a:buChar char="•"/>
            </a:pPr>
            <a:r>
              <a:rPr lang="en-US" dirty="0"/>
              <a:t>Roslind Young, Classified Senate President</a:t>
            </a:r>
          </a:p>
          <a:p>
            <a:pPr marL="285750" indent="-285750">
              <a:buFont typeface="Arial" panose="020B0604020202020204" pitchFamily="34" charset="0"/>
              <a:buChar char="•"/>
            </a:pPr>
            <a:r>
              <a:rPr lang="en-US" dirty="0"/>
              <a:t>Karen Engel, Dean of Planning, Research, Innovation &amp; Effectiveness and Accreditation Liaison Officer</a:t>
            </a:r>
          </a:p>
          <a:p>
            <a:pPr marL="285750" indent="-285750">
              <a:buFont typeface="Arial" panose="020B0604020202020204" pitchFamily="34" charset="0"/>
              <a:buChar char="•"/>
            </a:pPr>
            <a:endParaRPr lang="en-US" dirty="0" smtClean="0"/>
          </a:p>
          <a:p>
            <a:r>
              <a:rPr lang="en-US" b="1" dirty="0" smtClean="0"/>
              <a:t>Faculty </a:t>
            </a:r>
            <a:r>
              <a:rPr lang="en-US" b="1" dirty="0"/>
              <a:t>Members:</a:t>
            </a:r>
          </a:p>
          <a:p>
            <a:pPr marL="285750" indent="-285750">
              <a:buFont typeface="Arial" panose="020B0604020202020204" pitchFamily="34" charset="0"/>
              <a:buChar char="•"/>
            </a:pPr>
            <a:r>
              <a:rPr lang="en-US" dirty="0"/>
              <a:t>Humanities and Social Sciences Division Rep:  Alicia Aguirre</a:t>
            </a:r>
          </a:p>
          <a:p>
            <a:pPr marL="285750" indent="-285750">
              <a:buFont typeface="Arial" panose="020B0604020202020204" pitchFamily="34" charset="0"/>
              <a:buChar char="•"/>
            </a:pPr>
            <a:r>
              <a:rPr lang="en-US" dirty="0"/>
              <a:t>Business, Design and Workforce Division Rep:  Leonor Cabrera</a:t>
            </a:r>
          </a:p>
          <a:p>
            <a:pPr marL="285750" indent="-285750">
              <a:buFont typeface="Arial" panose="020B0604020202020204" pitchFamily="34" charset="0"/>
              <a:buChar char="•"/>
            </a:pPr>
            <a:r>
              <a:rPr lang="en-US" dirty="0"/>
              <a:t>Science and Technology Division Rep:  TBD</a:t>
            </a:r>
          </a:p>
          <a:p>
            <a:pPr marL="285750" indent="-285750">
              <a:buFont typeface="Arial" panose="020B0604020202020204" pitchFamily="34" charset="0"/>
              <a:buChar char="•"/>
            </a:pPr>
            <a:r>
              <a:rPr lang="en-US" dirty="0"/>
              <a:t>Kinesiology, Athletics and Dance Division Rep:  Eddy Harris</a:t>
            </a:r>
          </a:p>
          <a:p>
            <a:pPr marL="285750" indent="-285750">
              <a:buFont typeface="Arial" panose="020B0604020202020204" pitchFamily="34" charset="0"/>
              <a:buChar char="•"/>
            </a:pPr>
            <a:r>
              <a:rPr lang="en-US" dirty="0"/>
              <a:t>Counseling Division Rep:  Jenna </a:t>
            </a:r>
            <a:r>
              <a:rPr lang="en-US" dirty="0" smtClean="0"/>
              <a:t>French</a:t>
            </a:r>
            <a:endParaRPr lang="en-US" dirty="0"/>
          </a:p>
        </p:txBody>
      </p:sp>
      <p:sp>
        <p:nvSpPr>
          <p:cNvPr id="6" name="TextBox 5"/>
          <p:cNvSpPr txBox="1"/>
          <p:nvPr/>
        </p:nvSpPr>
        <p:spPr>
          <a:xfrm>
            <a:off x="6724254" y="1494225"/>
            <a:ext cx="5467746" cy="4801314"/>
          </a:xfrm>
          <a:prstGeom prst="rect">
            <a:avLst/>
          </a:prstGeom>
          <a:noFill/>
        </p:spPr>
        <p:txBody>
          <a:bodyPr wrap="square" rtlCol="0">
            <a:spAutoFit/>
          </a:bodyPr>
          <a:lstStyle/>
          <a:p>
            <a:r>
              <a:rPr lang="en-US" b="1" dirty="0"/>
              <a:t>Classified Staff Representatives:</a:t>
            </a:r>
          </a:p>
          <a:p>
            <a:endParaRPr lang="en-US" dirty="0"/>
          </a:p>
          <a:p>
            <a:pPr marL="285750" indent="-285750">
              <a:buFont typeface="Arial" panose="020B0604020202020204" pitchFamily="34" charset="0"/>
              <a:buChar char="•"/>
            </a:pPr>
            <a:r>
              <a:rPr lang="en-US" dirty="0"/>
              <a:t>Outreach &amp; Welcome Center Rep:  Jeanne Stalker</a:t>
            </a:r>
          </a:p>
          <a:p>
            <a:pPr marL="285750" indent="-285750">
              <a:buFont typeface="Arial" panose="020B0604020202020204" pitchFamily="34" charset="0"/>
              <a:buChar char="•"/>
            </a:pPr>
            <a:r>
              <a:rPr lang="en-US" dirty="0"/>
              <a:t>Classified Rep At Large (and GP Success Teams):  Nimsi Garcia</a:t>
            </a:r>
          </a:p>
          <a:p>
            <a:pPr marL="285750" indent="-285750">
              <a:buFont typeface="Arial" panose="020B0604020202020204" pitchFamily="34" charset="0"/>
              <a:buChar char="•"/>
            </a:pPr>
            <a:r>
              <a:rPr lang="en-US" dirty="0"/>
              <a:t>Transfer Services Rep:  Mary Ho</a:t>
            </a:r>
          </a:p>
          <a:p>
            <a:pPr marL="285750" indent="-285750">
              <a:buFont typeface="Arial" panose="020B0604020202020204" pitchFamily="34" charset="0"/>
              <a:buChar char="•"/>
            </a:pPr>
            <a:r>
              <a:rPr lang="en-US" dirty="0"/>
              <a:t>Instructional Division Rep:  Krystal Martinez</a:t>
            </a:r>
          </a:p>
          <a:p>
            <a:pPr marL="285750" indent="-285750">
              <a:buFont typeface="Arial" panose="020B0604020202020204" pitchFamily="34" charset="0"/>
              <a:buChar char="•"/>
            </a:pPr>
            <a:r>
              <a:rPr lang="en-US" dirty="0"/>
              <a:t>Instructional Technologist:  Allison Hughes</a:t>
            </a:r>
          </a:p>
          <a:p>
            <a:endParaRPr lang="en-US" dirty="0" smtClean="0"/>
          </a:p>
          <a:p>
            <a:r>
              <a:rPr lang="en-US" b="1" dirty="0" smtClean="0"/>
              <a:t>Student </a:t>
            </a:r>
            <a:r>
              <a:rPr lang="en-US" b="1" dirty="0"/>
              <a:t>Representatives:</a:t>
            </a:r>
          </a:p>
          <a:p>
            <a:pPr marL="285750" indent="-285750">
              <a:buFont typeface="Arial" panose="020B0604020202020204" pitchFamily="34" charset="0"/>
              <a:buChar char="•"/>
            </a:pPr>
            <a:r>
              <a:rPr lang="en-US" dirty="0"/>
              <a:t>Mira Rubio</a:t>
            </a:r>
          </a:p>
          <a:p>
            <a:pPr marL="285750" indent="-285750">
              <a:buFont typeface="Arial" panose="020B0604020202020204" pitchFamily="34" charset="0"/>
              <a:buChar char="•"/>
            </a:pPr>
            <a:r>
              <a:rPr lang="en-US" dirty="0"/>
              <a:t>Brittney </a:t>
            </a:r>
            <a:r>
              <a:rPr lang="en-US" dirty="0" err="1"/>
              <a:t>Samora</a:t>
            </a:r>
            <a:r>
              <a:rPr lang="en-US" dirty="0"/>
              <a:t>-Delgadillo</a:t>
            </a:r>
          </a:p>
          <a:p>
            <a:endParaRPr lang="en-US" dirty="0" smtClean="0"/>
          </a:p>
          <a:p>
            <a:r>
              <a:rPr lang="en-US" b="1" dirty="0" smtClean="0"/>
              <a:t>Administrators</a:t>
            </a:r>
            <a:r>
              <a:rPr lang="en-US" b="1" dirty="0"/>
              <a:t>:  </a:t>
            </a:r>
          </a:p>
          <a:p>
            <a:pPr marL="285750" indent="-285750">
              <a:buFont typeface="Arial" panose="020B0604020202020204" pitchFamily="34" charset="0"/>
              <a:buChar char="•"/>
            </a:pPr>
            <a:r>
              <a:rPr lang="en-US" dirty="0"/>
              <a:t>Dean of Business, Design &amp; Workforce:  Hyla Lacefield</a:t>
            </a:r>
          </a:p>
          <a:p>
            <a:pPr marL="285750" indent="-285750">
              <a:buFont typeface="Arial" panose="020B0604020202020204" pitchFamily="34" charset="0"/>
              <a:buChar char="•"/>
            </a:pPr>
            <a:r>
              <a:rPr lang="en-US" dirty="0"/>
              <a:t>Dean of Enrollment Services and Student Support:  Wissem </a:t>
            </a:r>
            <a:r>
              <a:rPr lang="en-US" dirty="0" smtClean="0"/>
              <a:t>Bennani</a:t>
            </a:r>
            <a:endParaRPr lang="en-US" dirty="0"/>
          </a:p>
        </p:txBody>
      </p:sp>
      <p:sp>
        <p:nvSpPr>
          <p:cNvPr id="7" name="Rectangle 6"/>
          <p:cNvSpPr/>
          <p:nvPr/>
        </p:nvSpPr>
        <p:spPr>
          <a:xfrm>
            <a:off x="510362" y="5649208"/>
            <a:ext cx="5846895" cy="923330"/>
          </a:xfrm>
          <a:prstGeom prst="rect">
            <a:avLst/>
          </a:prstGeom>
        </p:spPr>
        <p:txBody>
          <a:bodyPr wrap="square">
            <a:spAutoFit/>
          </a:bodyPr>
          <a:lstStyle/>
          <a:p>
            <a:r>
              <a:rPr lang="en-US" sz="1200" b="1" dirty="0"/>
              <a:t>Staff Support</a:t>
            </a:r>
            <a:r>
              <a:rPr lang="en-US" sz="1200" dirty="0"/>
              <a:t>:  The Office of Planning, Research &amp; Institutional Effectiveness will provide staff support, research, analysis and writing throughout the </a:t>
            </a:r>
            <a:r>
              <a:rPr lang="en-US" sz="1200" dirty="0" smtClean="0"/>
              <a:t>process:  Milena Angelova, Olisaemeka “Isaac” Chukwudebe, and Alex Claxton</a:t>
            </a:r>
            <a:endParaRPr lang="en-US" sz="1200" dirty="0"/>
          </a:p>
          <a:p>
            <a:endParaRPr lang="en-US" dirty="0"/>
          </a:p>
        </p:txBody>
      </p:sp>
    </p:spTree>
    <p:extLst>
      <p:ext uri="{BB962C8B-B14F-4D97-AF65-F5344CB8AC3E}">
        <p14:creationId xmlns:p14="http://schemas.microsoft.com/office/powerpoint/2010/main" val="3968950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535" y="171615"/>
            <a:ext cx="10353762" cy="970450"/>
          </a:xfrm>
        </p:spPr>
        <p:txBody>
          <a:bodyPr>
            <a:normAutofit fontScale="90000"/>
          </a:bodyPr>
          <a:lstStyle/>
          <a:p>
            <a:r>
              <a:rPr lang="en-US" dirty="0"/>
              <a:t>Educational Master Planning Process &amp; Timeline</a:t>
            </a:r>
          </a:p>
        </p:txBody>
      </p:sp>
      <p:graphicFrame>
        <p:nvGraphicFramePr>
          <p:cNvPr id="4" name="Diagram 3"/>
          <p:cNvGraphicFramePr/>
          <p:nvPr>
            <p:extLst/>
          </p:nvPr>
        </p:nvGraphicFramePr>
        <p:xfrm>
          <a:off x="435441" y="-508801"/>
          <a:ext cx="115882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23576" y="1661193"/>
            <a:ext cx="1353447" cy="369332"/>
          </a:xfrm>
          <a:prstGeom prst="rect">
            <a:avLst/>
          </a:prstGeom>
          <a:noFill/>
        </p:spPr>
        <p:txBody>
          <a:bodyPr wrap="none" rtlCol="0">
            <a:spAutoFit/>
          </a:bodyPr>
          <a:lstStyle/>
          <a:p>
            <a:r>
              <a:rPr lang="en-US" dirty="0"/>
              <a:t>Winter 2021</a:t>
            </a:r>
          </a:p>
        </p:txBody>
      </p:sp>
      <p:sp>
        <p:nvSpPr>
          <p:cNvPr id="7" name="TextBox 6"/>
          <p:cNvSpPr txBox="1"/>
          <p:nvPr/>
        </p:nvSpPr>
        <p:spPr>
          <a:xfrm>
            <a:off x="3942776" y="1661193"/>
            <a:ext cx="1297150" cy="369332"/>
          </a:xfrm>
          <a:prstGeom prst="rect">
            <a:avLst/>
          </a:prstGeom>
          <a:noFill/>
        </p:spPr>
        <p:txBody>
          <a:bodyPr wrap="none" rtlCol="0">
            <a:spAutoFit/>
          </a:bodyPr>
          <a:lstStyle/>
          <a:p>
            <a:r>
              <a:rPr lang="en-US" dirty="0"/>
              <a:t>Spring 2021</a:t>
            </a:r>
          </a:p>
        </p:txBody>
      </p:sp>
      <p:sp>
        <p:nvSpPr>
          <p:cNvPr id="8" name="TextBox 7"/>
          <p:cNvSpPr txBox="1"/>
          <p:nvPr/>
        </p:nvSpPr>
        <p:spPr>
          <a:xfrm>
            <a:off x="6805679" y="1661193"/>
            <a:ext cx="1739259" cy="369332"/>
          </a:xfrm>
          <a:prstGeom prst="rect">
            <a:avLst/>
          </a:prstGeom>
          <a:noFill/>
        </p:spPr>
        <p:txBody>
          <a:bodyPr wrap="none" rtlCol="0">
            <a:spAutoFit/>
          </a:bodyPr>
          <a:lstStyle/>
          <a:p>
            <a:r>
              <a:rPr lang="en-US" dirty="0"/>
              <a:t>September 2021</a:t>
            </a:r>
          </a:p>
        </p:txBody>
      </p:sp>
      <p:sp>
        <p:nvSpPr>
          <p:cNvPr id="9" name="TextBox 8"/>
          <p:cNvSpPr txBox="1"/>
          <p:nvPr/>
        </p:nvSpPr>
        <p:spPr>
          <a:xfrm>
            <a:off x="9714926" y="1661193"/>
            <a:ext cx="1469633" cy="369332"/>
          </a:xfrm>
          <a:prstGeom prst="rect">
            <a:avLst/>
          </a:prstGeom>
          <a:noFill/>
        </p:spPr>
        <p:txBody>
          <a:bodyPr wrap="none" rtlCol="0">
            <a:spAutoFit/>
          </a:bodyPr>
          <a:lstStyle/>
          <a:p>
            <a:r>
              <a:rPr lang="en-US" dirty="0"/>
              <a:t>October 2021</a:t>
            </a:r>
          </a:p>
        </p:txBody>
      </p:sp>
      <p:graphicFrame>
        <p:nvGraphicFramePr>
          <p:cNvPr id="10" name="Diagram 9"/>
          <p:cNvGraphicFramePr/>
          <p:nvPr>
            <p:extLst/>
          </p:nvPr>
        </p:nvGraphicFramePr>
        <p:xfrm>
          <a:off x="435441" y="1357445"/>
          <a:ext cx="11588236"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1023576" y="3595511"/>
            <a:ext cx="1469633" cy="369332"/>
          </a:xfrm>
          <a:prstGeom prst="rect">
            <a:avLst/>
          </a:prstGeom>
          <a:noFill/>
        </p:spPr>
        <p:txBody>
          <a:bodyPr wrap="none" rtlCol="0">
            <a:spAutoFit/>
          </a:bodyPr>
          <a:lstStyle/>
          <a:p>
            <a:r>
              <a:rPr lang="en-US" dirty="0"/>
              <a:t>October 2021</a:t>
            </a:r>
          </a:p>
        </p:txBody>
      </p:sp>
      <p:sp>
        <p:nvSpPr>
          <p:cNvPr id="12" name="TextBox 11"/>
          <p:cNvSpPr txBox="1"/>
          <p:nvPr/>
        </p:nvSpPr>
        <p:spPr>
          <a:xfrm>
            <a:off x="3942776" y="3595511"/>
            <a:ext cx="1694631" cy="369332"/>
          </a:xfrm>
          <a:prstGeom prst="rect">
            <a:avLst/>
          </a:prstGeom>
          <a:noFill/>
        </p:spPr>
        <p:txBody>
          <a:bodyPr wrap="none" rtlCol="0">
            <a:spAutoFit/>
          </a:bodyPr>
          <a:lstStyle/>
          <a:p>
            <a:r>
              <a:rPr lang="en-US" dirty="0"/>
              <a:t>November 2021</a:t>
            </a:r>
          </a:p>
        </p:txBody>
      </p:sp>
      <p:sp>
        <p:nvSpPr>
          <p:cNvPr id="13" name="TextBox 12"/>
          <p:cNvSpPr txBox="1"/>
          <p:nvPr/>
        </p:nvSpPr>
        <p:spPr>
          <a:xfrm>
            <a:off x="6805679" y="3595511"/>
            <a:ext cx="1678665" cy="369332"/>
          </a:xfrm>
          <a:prstGeom prst="rect">
            <a:avLst/>
          </a:prstGeom>
          <a:noFill/>
        </p:spPr>
        <p:txBody>
          <a:bodyPr wrap="none" rtlCol="0">
            <a:spAutoFit/>
          </a:bodyPr>
          <a:lstStyle/>
          <a:p>
            <a:r>
              <a:rPr lang="en-US" dirty="0"/>
              <a:t>December 2021</a:t>
            </a:r>
          </a:p>
        </p:txBody>
      </p:sp>
      <p:sp>
        <p:nvSpPr>
          <p:cNvPr id="14" name="TextBox 13"/>
          <p:cNvSpPr txBox="1"/>
          <p:nvPr/>
        </p:nvSpPr>
        <p:spPr>
          <a:xfrm>
            <a:off x="9714926" y="3595511"/>
            <a:ext cx="1543371" cy="369332"/>
          </a:xfrm>
          <a:prstGeom prst="rect">
            <a:avLst/>
          </a:prstGeom>
          <a:noFill/>
        </p:spPr>
        <p:txBody>
          <a:bodyPr wrap="none" rtlCol="0">
            <a:spAutoFit/>
          </a:bodyPr>
          <a:lstStyle/>
          <a:p>
            <a:r>
              <a:rPr lang="en-US" dirty="0"/>
              <a:t>February 2022</a:t>
            </a:r>
          </a:p>
        </p:txBody>
      </p:sp>
      <p:graphicFrame>
        <p:nvGraphicFramePr>
          <p:cNvPr id="15" name="Diagram 14"/>
          <p:cNvGraphicFramePr/>
          <p:nvPr>
            <p:extLst/>
          </p:nvPr>
        </p:nvGraphicFramePr>
        <p:xfrm>
          <a:off x="435441" y="3147304"/>
          <a:ext cx="11588236"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TextBox 15"/>
          <p:cNvSpPr txBox="1"/>
          <p:nvPr/>
        </p:nvSpPr>
        <p:spPr>
          <a:xfrm>
            <a:off x="1066792" y="5371997"/>
            <a:ext cx="1543371" cy="369332"/>
          </a:xfrm>
          <a:prstGeom prst="rect">
            <a:avLst/>
          </a:prstGeom>
          <a:noFill/>
        </p:spPr>
        <p:txBody>
          <a:bodyPr wrap="none" rtlCol="0">
            <a:spAutoFit/>
          </a:bodyPr>
          <a:lstStyle/>
          <a:p>
            <a:r>
              <a:rPr lang="en-US" dirty="0"/>
              <a:t>February 2022</a:t>
            </a:r>
          </a:p>
        </p:txBody>
      </p:sp>
      <p:sp>
        <p:nvSpPr>
          <p:cNvPr id="17" name="TextBox 16"/>
          <p:cNvSpPr txBox="1"/>
          <p:nvPr/>
        </p:nvSpPr>
        <p:spPr>
          <a:xfrm>
            <a:off x="3985992" y="5371997"/>
            <a:ext cx="1309782" cy="369332"/>
          </a:xfrm>
          <a:prstGeom prst="rect">
            <a:avLst/>
          </a:prstGeom>
          <a:noFill/>
        </p:spPr>
        <p:txBody>
          <a:bodyPr wrap="none" rtlCol="0">
            <a:spAutoFit/>
          </a:bodyPr>
          <a:lstStyle/>
          <a:p>
            <a:r>
              <a:rPr lang="en-US" dirty="0"/>
              <a:t>March 2022</a:t>
            </a:r>
          </a:p>
        </p:txBody>
      </p:sp>
      <p:sp>
        <p:nvSpPr>
          <p:cNvPr id="18" name="TextBox 17"/>
          <p:cNvSpPr txBox="1"/>
          <p:nvPr/>
        </p:nvSpPr>
        <p:spPr>
          <a:xfrm>
            <a:off x="6848895" y="5371997"/>
            <a:ext cx="1146468" cy="369332"/>
          </a:xfrm>
          <a:prstGeom prst="rect">
            <a:avLst/>
          </a:prstGeom>
          <a:noFill/>
        </p:spPr>
        <p:txBody>
          <a:bodyPr wrap="none" rtlCol="0">
            <a:spAutoFit/>
          </a:bodyPr>
          <a:lstStyle/>
          <a:p>
            <a:r>
              <a:rPr lang="en-US" dirty="0"/>
              <a:t>April 2022</a:t>
            </a:r>
          </a:p>
        </p:txBody>
      </p:sp>
      <p:sp>
        <p:nvSpPr>
          <p:cNvPr id="19" name="TextBox 18"/>
          <p:cNvSpPr txBox="1"/>
          <p:nvPr/>
        </p:nvSpPr>
        <p:spPr>
          <a:xfrm>
            <a:off x="9758142" y="5371997"/>
            <a:ext cx="1113318" cy="369332"/>
          </a:xfrm>
          <a:prstGeom prst="rect">
            <a:avLst/>
          </a:prstGeom>
          <a:noFill/>
        </p:spPr>
        <p:txBody>
          <a:bodyPr wrap="none" rtlCol="0">
            <a:spAutoFit/>
          </a:bodyPr>
          <a:lstStyle/>
          <a:p>
            <a:r>
              <a:rPr lang="en-US" dirty="0"/>
              <a:t>May 2022</a:t>
            </a:r>
          </a:p>
        </p:txBody>
      </p:sp>
      <p:sp>
        <p:nvSpPr>
          <p:cNvPr id="3" name="Oval 2"/>
          <p:cNvSpPr/>
          <p:nvPr/>
        </p:nvSpPr>
        <p:spPr>
          <a:xfrm>
            <a:off x="8918070" y="1136671"/>
            <a:ext cx="3488297" cy="2399414"/>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45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Revisions to the </a:t>
            </a:r>
            <a:r>
              <a:rPr lang="en-US" b="1" dirty="0" smtClean="0"/>
              <a:t>District </a:t>
            </a:r>
            <a:r>
              <a:rPr lang="en-US" dirty="0" smtClean="0"/>
              <a:t>mission and vision proposed by the District Antiracism Council</a:t>
            </a:r>
            <a:endParaRPr lang="en-US" dirty="0"/>
          </a:p>
        </p:txBody>
      </p:sp>
      <p:sp>
        <p:nvSpPr>
          <p:cNvPr id="3" name="Content Placeholder 2"/>
          <p:cNvSpPr>
            <a:spLocks noGrp="1"/>
          </p:cNvSpPr>
          <p:nvPr>
            <p:ph idx="1"/>
          </p:nvPr>
        </p:nvSpPr>
        <p:spPr>
          <a:xfrm>
            <a:off x="838200" y="2411162"/>
            <a:ext cx="10515600" cy="4351338"/>
          </a:xfrm>
        </p:spPr>
        <p:txBody>
          <a:bodyPr>
            <a:normAutofit fontScale="85000" lnSpcReduction="20000"/>
          </a:bodyPr>
          <a:lstStyle/>
          <a:p>
            <a:pPr marL="0" indent="0">
              <a:buNone/>
            </a:pPr>
            <a:r>
              <a:rPr lang="en-US" b="1" dirty="0"/>
              <a:t>Proposed Revised SMCCCD Mission</a:t>
            </a:r>
            <a:endParaRPr lang="en-US" dirty="0"/>
          </a:p>
          <a:p>
            <a:pPr marL="0" indent="0">
              <a:buNone/>
            </a:pPr>
            <a:r>
              <a:rPr lang="en-US" b="1" dirty="0"/>
              <a:t> </a:t>
            </a:r>
            <a:endParaRPr lang="en-US" dirty="0"/>
          </a:p>
          <a:p>
            <a:pPr marL="0" indent="0">
              <a:buNone/>
            </a:pPr>
            <a:r>
              <a:rPr lang="en-US" dirty="0"/>
              <a:t>The mission of the San Mateo County Community College District is to achieve racial equity and economic justice in teaching, learning, and workforce development in order to strengthen the vitality and health of the communities we serve.</a:t>
            </a:r>
          </a:p>
          <a:p>
            <a:pPr marL="0" indent="0">
              <a:buNone/>
            </a:pPr>
            <a:r>
              <a:rPr lang="en-US" b="1" dirty="0" smtClean="0"/>
              <a:t>Proposed Revised SMCCCD </a:t>
            </a:r>
            <a:r>
              <a:rPr lang="en-US" b="1" dirty="0"/>
              <a:t>Vision</a:t>
            </a:r>
            <a:endParaRPr lang="en-US" dirty="0"/>
          </a:p>
          <a:p>
            <a:pPr marL="0" indent="0">
              <a:buNone/>
            </a:pPr>
            <a:r>
              <a:rPr lang="en-US" b="1" dirty="0"/>
              <a:t> </a:t>
            </a:r>
            <a:endParaRPr lang="en-US" dirty="0"/>
          </a:p>
          <a:p>
            <a:pPr marL="0" indent="0">
              <a:buNone/>
            </a:pPr>
            <a:r>
              <a:rPr lang="en-US" dirty="0"/>
              <a:t>The San Mateo County Community College District strives to create truly </a:t>
            </a:r>
            <a:r>
              <a:rPr lang="en-US" dirty="0" err="1"/>
              <a:t>liberatory</a:t>
            </a:r>
            <a:r>
              <a:rPr lang="en-US" dirty="0"/>
              <a:t> educational experiences for all members of San Mateo County communities to flourish by eradicating institutional racist policies and practices.</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1601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Revisions to the </a:t>
            </a:r>
            <a:r>
              <a:rPr lang="en-US" b="1" dirty="0" smtClean="0"/>
              <a:t>District </a:t>
            </a:r>
            <a:r>
              <a:rPr lang="en-US" dirty="0" smtClean="0"/>
              <a:t>values proposed by the District Antiracism Council</a:t>
            </a:r>
            <a:endParaRPr lang="en-US" dirty="0"/>
          </a:p>
        </p:txBody>
      </p:sp>
      <p:sp>
        <p:nvSpPr>
          <p:cNvPr id="3" name="Content Placeholder 2"/>
          <p:cNvSpPr>
            <a:spLocks noGrp="1"/>
          </p:cNvSpPr>
          <p:nvPr>
            <p:ph idx="1"/>
          </p:nvPr>
        </p:nvSpPr>
        <p:spPr>
          <a:xfrm>
            <a:off x="838200" y="1865730"/>
            <a:ext cx="10515600" cy="4992270"/>
          </a:xfrm>
        </p:spPr>
        <p:txBody>
          <a:bodyPr>
            <a:normAutofit fontScale="70000" lnSpcReduction="20000"/>
          </a:bodyPr>
          <a:lstStyle/>
          <a:p>
            <a:pPr marL="0" lvl="0" indent="0">
              <a:buNone/>
            </a:pPr>
            <a:r>
              <a:rPr lang="en-US" b="1" dirty="0"/>
              <a:t>ANTIRACIST &amp; JUSTICE-CENTERED COMMUNITY</a:t>
            </a:r>
            <a:r>
              <a:rPr lang="en-US" dirty="0"/>
              <a:t>: We ensure that our culture and education is critical, transformative, and builds a District and campus community that resists individual and systemic anti-Blackness and racism. We are guided by theory and intellectual rigor to help us build towards an antiracist community. By centering antiracism and justice, we ensure that we root out ALL forms of oppression in our educational system.</a:t>
            </a:r>
          </a:p>
          <a:p>
            <a:pPr marL="0" indent="0">
              <a:buNone/>
            </a:pPr>
            <a:r>
              <a:rPr lang="en-US" dirty="0"/>
              <a:t> </a:t>
            </a:r>
          </a:p>
          <a:p>
            <a:pPr marL="0" lvl="0" indent="0">
              <a:buNone/>
            </a:pPr>
            <a:r>
              <a:rPr lang="en-US" b="1" dirty="0"/>
              <a:t>TRANSFORMATIVE RESOURCE ALLOCATION</a:t>
            </a:r>
            <a:r>
              <a:rPr lang="en-US" dirty="0"/>
              <a:t>: We commit to improve resource allocation decisions, systems, practices, and policies for Black, Indigenous, and People of Color (BIPOC) and our entire community. When we address these inequities all members of the community benefit. The district and college campuses commit to transformational decision making which seeks out multiple perspectives and provides space for voices that have been historically silenced. We do this by creating a culture that uplifts and centers the voices and experiential knowledge of our District and Campus communities, specifically the voices of groups that have been </a:t>
            </a:r>
            <a:r>
              <a:rPr lang="en-US" dirty="0" err="1"/>
              <a:t>minoritized</a:t>
            </a:r>
            <a:r>
              <a:rPr lang="en-US" dirty="0"/>
              <a:t>.</a:t>
            </a:r>
          </a:p>
          <a:p>
            <a:pPr marL="0" indent="0">
              <a:buNone/>
            </a:pPr>
            <a:r>
              <a:rPr lang="en-US" dirty="0"/>
              <a:t> </a:t>
            </a:r>
          </a:p>
          <a:p>
            <a:pPr marL="0" lvl="0" indent="0">
              <a:buNone/>
            </a:pPr>
            <a:r>
              <a:rPr lang="en-US" b="1" dirty="0"/>
              <a:t>LIBERATORY PRACTICES FOR ECONOMIC HEALTH: </a:t>
            </a:r>
            <a:r>
              <a:rPr lang="en-US" dirty="0"/>
              <a:t>We rebuild, strengthen, and implement, through a reimagining of our policies and practices, the resources and systems that support self-sufficient and self-actualized communities (building more free communities) through a critical exploration of the systemic impact of capitalism, patriarchy, and racism in our communities.</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044797570"/>
      </p:ext>
    </p:extLst>
  </p:cSld>
  <p:clrMapOvr>
    <a:masterClrMapping/>
  </p:clrMapOvr>
</p:sld>
</file>

<file path=ppt/theme/theme1.xml><?xml version="1.0" encoding="utf-8"?>
<a:theme xmlns:a="http://schemas.openxmlformats.org/drawingml/2006/main" name="Office Theme">
  <a:themeElements>
    <a:clrScheme name="Custom 3">
      <a:dk1>
        <a:srgbClr val="692C09"/>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0063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EC7AFA-FE61-4724-B3D6-3F362CCA8D1F}">
  <ds:schemaRef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bb5bbb0b-6c89-44d7-be61-0adfe653f983"/>
    <ds:schemaRef ds:uri="http://schemas.microsoft.com/office/infopath/2007/PartnerControls"/>
    <ds:schemaRef ds:uri="2bc55ecc-363e-43e9-bfac-4ba2e86f45ee"/>
    <ds:schemaRef ds:uri="http://purl.org/dc/terms/"/>
  </ds:schemaRefs>
</ds:datastoreItem>
</file>

<file path=customXml/itemProps2.xml><?xml version="1.0" encoding="utf-8"?>
<ds:datastoreItem xmlns:ds="http://schemas.openxmlformats.org/officeDocument/2006/customXml" ds:itemID="{669B8A59-1D2D-4F98-93F4-9E51F2CAA528}">
  <ds:schemaRefs>
    <ds:schemaRef ds:uri="http://schemas.microsoft.com/sharepoint/v3/contenttype/forms"/>
  </ds:schemaRefs>
</ds:datastoreItem>
</file>

<file path=customXml/itemProps3.xml><?xml version="1.0" encoding="utf-8"?>
<ds:datastoreItem xmlns:ds="http://schemas.openxmlformats.org/officeDocument/2006/customXml" ds:itemID="{067E2FC9-8A07-42D2-B307-A397CC89DF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1540</TotalTime>
  <Words>2327</Words>
  <Application>Microsoft Office PowerPoint</Application>
  <PresentationFormat>Widescreen</PresentationFormat>
  <Paragraphs>227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 2</vt:lpstr>
      <vt:lpstr>Office Theme</vt:lpstr>
      <vt:lpstr>College Opening Session:  President’s Welcome, Guided Pathways Update, and Educational Master Planning</vt:lpstr>
      <vt:lpstr>Welcome!</vt:lpstr>
      <vt:lpstr>Guided Pathways Update</vt:lpstr>
      <vt:lpstr>Guided Pathways Update</vt:lpstr>
      <vt:lpstr>Educational Master Planning Flex Day All-College Session</vt:lpstr>
      <vt:lpstr>Welcome from the EMP Task Force!</vt:lpstr>
      <vt:lpstr>Educational Master Planning Process &amp; Timeline</vt:lpstr>
      <vt:lpstr>Revisions to the District mission and vision proposed by the District Antiracism Council</vt:lpstr>
      <vt:lpstr>Revisions to the District values proposed by the District Antiracism Council</vt:lpstr>
      <vt:lpstr>PowerPoint Presentation</vt:lpstr>
      <vt:lpstr>PowerPoint Presentation</vt:lpstr>
      <vt:lpstr>Mission Statements</vt:lpstr>
      <vt:lpstr>Vision Statements</vt:lpstr>
      <vt:lpstr>Cañada Values:</vt:lpstr>
      <vt:lpstr>Skyline Values Statement:</vt:lpstr>
      <vt:lpstr>CSM Values Statement:</vt:lpstr>
      <vt:lpstr>Poll:</vt:lpstr>
      <vt:lpstr>Re-cap of Task Force decisions re MVV</vt:lpstr>
      <vt:lpstr>Draft Mission and Vision Statements (revised)</vt:lpstr>
      <vt:lpstr>PowerPoint Presentation</vt:lpstr>
      <vt:lpstr>PowerPoint Presentation</vt:lpstr>
      <vt:lpstr>PowerPoint Presentation</vt:lpstr>
      <vt:lpstr>Contribute via the online portal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Scorecard-EMP Metrics</dc:title>
  <dc:creator>Claxton, Alexander</dc:creator>
  <cp:lastModifiedBy>Engel, Karen</cp:lastModifiedBy>
  <cp:revision>86</cp:revision>
  <dcterms:created xsi:type="dcterms:W3CDTF">2021-04-13T20:59:18Z</dcterms:created>
  <dcterms:modified xsi:type="dcterms:W3CDTF">2021-10-13T14:41:55Z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