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9" r:id="rId1"/>
  </p:sldMasterIdLst>
  <p:notesMasterIdLst>
    <p:notesMasterId r:id="rId13"/>
  </p:notesMasterIdLst>
  <p:sldIdLst>
    <p:sldId id="313" r:id="rId2"/>
    <p:sldId id="344" r:id="rId3"/>
    <p:sldId id="342" r:id="rId4"/>
    <p:sldId id="343" r:id="rId5"/>
    <p:sldId id="323" r:id="rId6"/>
    <p:sldId id="346" r:id="rId7"/>
    <p:sldId id="335" r:id="rId8"/>
    <p:sldId id="347" r:id="rId9"/>
    <p:sldId id="348" r:id="rId10"/>
    <p:sldId id="349" r:id="rId11"/>
    <p:sldId id="341" r:id="rId12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7A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252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376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defRPr sz="1200" b="0" i="0" u="none" strike="noStrike" cap="none" baseline="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3" name="Shape 3"/>
          <p:cNvSpPr txBox="1">
            <a:spLocks noGrp="1"/>
          </p:cNvSpPr>
          <p:nvPr>
            <p:ph type="dt" idx="10"/>
          </p:nvPr>
        </p:nvSpPr>
        <p:spPr>
          <a:xfrm>
            <a:off x="388620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defRPr sz="1200" b="0" i="0" u="none" strike="noStrike" cap="none" baseline="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4" name="Shape 4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rnd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ftr" idx="11"/>
          </p:nvPr>
        </p:nvSpPr>
        <p:spPr>
          <a:xfrm>
            <a:off x="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defRPr sz="1200" b="0" i="0" u="none" strike="noStrike" cap="none" baseline="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defRPr sz="1200" b="0" i="0" u="none" strike="noStrike" cap="none" baseline="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3283301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ctrTitle"/>
          </p:nvPr>
        </p:nvSpPr>
        <p:spPr>
          <a:xfrm>
            <a:off x="1676400" y="1752600"/>
            <a:ext cx="6781800" cy="167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title" idx="2"/>
          </p:nvPr>
        </p:nvSpPr>
        <p:spPr>
          <a:xfrm>
            <a:off x="1295400" y="381000"/>
            <a:ext cx="7162799" cy="1371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1066800" y="1981200"/>
            <a:ext cx="7391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indent="-190500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Font typeface="Arial"/>
              <a:buChar char="•"/>
              <a:defRPr sz="2800"/>
            </a:lvl2pPr>
            <a:lvl3pPr marL="1143000" indent="-146050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Font typeface="Arial"/>
              <a:buChar char="•"/>
              <a:defRPr sz="2400"/>
            </a:lvl3pPr>
            <a:lvl4pPr marL="1600200" indent="-15875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/>
              <a:buChar char="•"/>
              <a:defRPr sz="2000"/>
            </a:lvl4pPr>
            <a:lvl5pPr marL="2057400" indent="-15875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/>
              <a:buChar char="•"/>
              <a:defRPr sz="2000"/>
            </a:lvl5pPr>
            <a:lvl6pPr marL="2514600" indent="-117475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971800" indent="-117475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29000" indent="-117475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886200" indent="-117475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defRPr sz="1400" b="0" i="0" u="none" strike="noStrike" cap="none" baseline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defRPr sz="1400" b="0" i="0" u="none" strike="noStrike" cap="none" baseline="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defRPr sz="1400" b="0" i="0" u="none" strike="noStrike" cap="none" baseline="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woColTx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1295400" y="381000"/>
            <a:ext cx="7162799" cy="1371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1066800" y="1981200"/>
            <a:ext cx="7391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indent="-190500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Font typeface="Arial"/>
              <a:buChar char="•"/>
              <a:defRPr sz="2800"/>
            </a:lvl2pPr>
            <a:lvl3pPr marL="1143000" indent="-146050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Font typeface="Arial"/>
              <a:buChar char="•"/>
              <a:defRPr sz="2400"/>
            </a:lvl3pPr>
            <a:lvl4pPr marL="1600200" indent="-15875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/>
              <a:buChar char="•"/>
              <a:defRPr sz="2000"/>
            </a:lvl4pPr>
            <a:lvl5pPr marL="2057400" indent="-15875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/>
              <a:buChar char="•"/>
              <a:defRPr sz="2000"/>
            </a:lvl5pPr>
            <a:lvl6pPr marL="2514600" indent="-117475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971800" indent="-117475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29000" indent="-117475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886200" indent="-117475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defRPr sz="1400" b="0" i="0" u="none" strike="noStrike" cap="none" baseline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defRPr sz="1400" b="0" i="0" u="none" strike="noStrike" cap="none" baseline="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defRPr sz="1400" b="0" i="0" u="none" strike="noStrike" cap="none" baseline="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  <p:sldLayoutId id="2147483781" r:id="rId12"/>
    <p:sldLayoutId id="2147483782" r:id="rId13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484823" y="2287362"/>
            <a:ext cx="4348448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Engineering Program Review</a:t>
            </a:r>
          </a:p>
          <a:p>
            <a:pPr algn="ctr"/>
            <a:endParaRPr lang="en-US" sz="2400" dirty="0" smtClean="0"/>
          </a:p>
          <a:p>
            <a:pPr algn="ctr"/>
            <a:r>
              <a:rPr lang="en-US" sz="2400" dirty="0" smtClean="0"/>
              <a:t>Cheri </a:t>
            </a:r>
            <a:r>
              <a:rPr lang="en-US" sz="2400" dirty="0" err="1" smtClean="0"/>
              <a:t>Markt</a:t>
            </a:r>
            <a:r>
              <a:rPr lang="en-US" sz="2400" dirty="0" smtClean="0"/>
              <a:t> and</a:t>
            </a:r>
          </a:p>
          <a:p>
            <a:pPr algn="ctr"/>
            <a:r>
              <a:rPr lang="en-US" sz="2400" dirty="0" err="1" smtClean="0"/>
              <a:t>Amelito</a:t>
            </a:r>
            <a:r>
              <a:rPr lang="en-US" sz="2400" dirty="0" smtClean="0"/>
              <a:t> Enriquez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 smtClean="0"/>
              <a:t>May 5, 2017</a:t>
            </a:r>
          </a:p>
        </p:txBody>
      </p:sp>
    </p:spTree>
    <p:extLst>
      <p:ext uri="{BB962C8B-B14F-4D97-AF65-F5344CB8AC3E}">
        <p14:creationId xmlns:p14="http://schemas.microsoft.com/office/powerpoint/2010/main" val="4183944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57"/>
          <p:cNvSpPr txBox="1">
            <a:spLocks/>
          </p:cNvSpPr>
          <p:nvPr/>
        </p:nvSpPr>
        <p:spPr>
          <a:xfrm>
            <a:off x="914400" y="457200"/>
            <a:ext cx="7848599" cy="771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ct val="25000"/>
              <a:buFont typeface="Times New Roman"/>
              <a:buNone/>
            </a:pPr>
            <a:r>
              <a:rPr lang="en-US" sz="2800" i="1" dirty="0" smtClean="0"/>
              <a:t>Engineering Program Goals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ct val="25000"/>
              <a:buFont typeface="Times New Roman"/>
              <a:buNone/>
            </a:pPr>
            <a:r>
              <a:rPr lang="en-US" sz="2800" dirty="0">
                <a:solidFill>
                  <a:schemeClr val="dk2"/>
                </a:solidFill>
                <a:effectLst/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 sz="2800" dirty="0" smtClean="0">
                <a:solidFill>
                  <a:schemeClr val="dk2"/>
                </a:solidFill>
                <a:effectLst/>
                <a:latin typeface="Times New Roman"/>
                <a:ea typeface="Times New Roman"/>
                <a:cs typeface="Times New Roman"/>
                <a:sym typeface="Times New Roman"/>
              </a:rPr>
              <a:t>) Close equity gaps: Dedicate Engineering Lab</a:t>
            </a:r>
            <a:endParaRPr lang="en-US" sz="2800" dirty="0">
              <a:solidFill>
                <a:schemeClr val="dk2"/>
              </a:solidFill>
              <a:effectLst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6354" t="18999" r="29479" b="18501"/>
          <a:stretch/>
        </p:blipFill>
        <p:spPr>
          <a:xfrm>
            <a:off x="1828800" y="1752600"/>
            <a:ext cx="5190947" cy="45910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9550" y="1543050"/>
            <a:ext cx="1809750" cy="116955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ENGR 100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Robotics Challenge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Wind Turbine Design Project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09550" y="4048125"/>
            <a:ext cx="1809750" cy="95410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ENGR 270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Test Equipment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Fabrication Processes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181850" y="4048124"/>
            <a:ext cx="1809750" cy="95410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ENGR 210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Fabrication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Quality / Inspection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181850" y="1650771"/>
            <a:ext cx="1809750" cy="95410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Design Club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Robotics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3D Printing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Projects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2933700" y="2407711"/>
            <a:ext cx="1085850" cy="73866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b="1" dirty="0" smtClean="0"/>
          </a:p>
          <a:p>
            <a:pPr algn="ctr"/>
            <a:r>
              <a:rPr lang="en-US" b="1" dirty="0" smtClean="0"/>
              <a:t>Robotics</a:t>
            </a:r>
            <a:endParaRPr lang="en-US" b="1" dirty="0"/>
          </a:p>
          <a:p>
            <a:endParaRPr lang="en-US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5095874" y="2407711"/>
            <a:ext cx="1171575" cy="73866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b="1" dirty="0" smtClean="0"/>
          </a:p>
          <a:p>
            <a:pPr algn="ctr"/>
            <a:r>
              <a:rPr lang="en-US" b="1" dirty="0" smtClean="0"/>
              <a:t>3D Printing</a:t>
            </a:r>
            <a:endParaRPr lang="en-US" b="1" dirty="0"/>
          </a:p>
          <a:p>
            <a:endParaRPr lang="en-US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5095874" y="4364041"/>
            <a:ext cx="1171575" cy="73866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b="1" dirty="0" smtClean="0"/>
          </a:p>
          <a:p>
            <a:pPr algn="ctr"/>
            <a:r>
              <a:rPr lang="en-US" b="1" dirty="0" smtClean="0"/>
              <a:t>Fabrication</a:t>
            </a:r>
            <a:endParaRPr lang="en-US" b="1" dirty="0"/>
          </a:p>
          <a:p>
            <a:endParaRPr lang="en-US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2876461" y="4375680"/>
            <a:ext cx="1171575" cy="73866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b="1" dirty="0" smtClean="0"/>
          </a:p>
          <a:p>
            <a:pPr algn="ctr"/>
            <a:r>
              <a:rPr lang="en-US" b="1" dirty="0" smtClean="0"/>
              <a:t>Test</a:t>
            </a:r>
            <a:endParaRPr lang="en-US" b="1" dirty="0"/>
          </a:p>
          <a:p>
            <a:endParaRPr lang="en-US" b="1" dirty="0"/>
          </a:p>
        </p:txBody>
      </p:sp>
      <p:cxnSp>
        <p:nvCxnSpPr>
          <p:cNvPr id="28" name="Elbow Connector 27"/>
          <p:cNvCxnSpPr>
            <a:stCxn id="6" idx="3"/>
            <a:endCxn id="24" idx="0"/>
          </p:cNvCxnSpPr>
          <p:nvPr/>
        </p:nvCxnSpPr>
        <p:spPr>
          <a:xfrm>
            <a:off x="2019300" y="2127826"/>
            <a:ext cx="1457325" cy="279885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0" name="Elbow Connector 29"/>
          <p:cNvCxnSpPr>
            <a:stCxn id="6" idx="3"/>
            <a:endCxn id="25" idx="0"/>
          </p:cNvCxnSpPr>
          <p:nvPr/>
        </p:nvCxnSpPr>
        <p:spPr>
          <a:xfrm>
            <a:off x="2019300" y="2127826"/>
            <a:ext cx="3662362" cy="279885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3" name="Elbow Connector 32"/>
          <p:cNvCxnSpPr>
            <a:stCxn id="10" idx="1"/>
            <a:endCxn id="25" idx="0"/>
          </p:cNvCxnSpPr>
          <p:nvPr/>
        </p:nvCxnSpPr>
        <p:spPr>
          <a:xfrm rot="10800000" flipV="1">
            <a:off x="5681662" y="2127825"/>
            <a:ext cx="1500188" cy="279886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6" name="Elbow Connector 35"/>
          <p:cNvCxnSpPr>
            <a:stCxn id="8" idx="3"/>
            <a:endCxn id="27" idx="1"/>
          </p:cNvCxnSpPr>
          <p:nvPr/>
        </p:nvCxnSpPr>
        <p:spPr>
          <a:xfrm>
            <a:off x="2019300" y="4525179"/>
            <a:ext cx="857161" cy="219833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9" name="Elbow Connector 38"/>
          <p:cNvCxnSpPr>
            <a:stCxn id="8" idx="2"/>
            <a:endCxn id="26" idx="2"/>
          </p:cNvCxnSpPr>
          <p:nvPr/>
        </p:nvCxnSpPr>
        <p:spPr>
          <a:xfrm rot="16200000" flipH="1">
            <a:off x="3347807" y="2768849"/>
            <a:ext cx="100473" cy="4567237"/>
          </a:xfrm>
          <a:prstGeom prst="bentConnector3">
            <a:avLst>
              <a:gd name="adj1" fmla="val 536087"/>
            </a:avLst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46" name="Elbow Connector 45"/>
          <p:cNvCxnSpPr>
            <a:stCxn id="9" idx="1"/>
          </p:cNvCxnSpPr>
          <p:nvPr/>
        </p:nvCxnSpPr>
        <p:spPr>
          <a:xfrm rot="10800000" flipV="1">
            <a:off x="6267450" y="4525177"/>
            <a:ext cx="914401" cy="208195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49" name="Elbow Connector 48"/>
          <p:cNvCxnSpPr>
            <a:stCxn id="9" idx="0"/>
            <a:endCxn id="25" idx="2"/>
          </p:cNvCxnSpPr>
          <p:nvPr/>
        </p:nvCxnSpPr>
        <p:spPr>
          <a:xfrm rot="16200000" flipV="1">
            <a:off x="6433320" y="2394718"/>
            <a:ext cx="901749" cy="2405063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1978819" y="6107552"/>
            <a:ext cx="4905375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800" dirty="0" smtClean="0"/>
              <a:t>* Industry Engagement:  Prelim Tesla, other Test, Process and Industrial Engineering roles</a:t>
            </a:r>
          </a:p>
        </p:txBody>
      </p:sp>
    </p:spTree>
    <p:extLst>
      <p:ext uri="{BB962C8B-B14F-4D97-AF65-F5344CB8AC3E}">
        <p14:creationId xmlns:p14="http://schemas.microsoft.com/office/powerpoint/2010/main" val="4202190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57"/>
          <p:cNvSpPr txBox="1">
            <a:spLocks/>
          </p:cNvSpPr>
          <p:nvPr/>
        </p:nvSpPr>
        <p:spPr>
          <a:xfrm>
            <a:off x="682388" y="2176818"/>
            <a:ext cx="7848599" cy="1066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ct val="25000"/>
              <a:buFont typeface="Times New Roman"/>
              <a:buNone/>
            </a:pPr>
            <a:r>
              <a:rPr lang="en-US" sz="3600" i="1" dirty="0" smtClean="0"/>
              <a:t>Any Questions?</a:t>
            </a:r>
            <a:endParaRPr lang="en-US" sz="3600" i="1" dirty="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47297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Focus on feedback from Program Review: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Staffing Changes</a:t>
            </a:r>
          </a:p>
          <a:p>
            <a:r>
              <a:rPr lang="en-US" dirty="0" smtClean="0"/>
              <a:t>Department Metrics</a:t>
            </a:r>
          </a:p>
          <a:p>
            <a:r>
              <a:rPr lang="en-US" dirty="0" smtClean="0"/>
              <a:t>New Engineering Department Focus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36944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Department Statistics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2310589" y="1792619"/>
            <a:ext cx="4522821" cy="2615607"/>
            <a:chOff x="457200" y="2024631"/>
            <a:chExt cx="4522821" cy="2615607"/>
          </a:xfrm>
        </p:grpSpPr>
        <p:pic>
          <p:nvPicPr>
            <p:cNvPr id="4098" name="Chart 2" descr="image00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2024631"/>
              <a:ext cx="4522821" cy="26156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1692323" y="2057047"/>
              <a:ext cx="2552131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Engineering Headcount</a:t>
              </a:r>
              <a:endParaRPr lang="en-US" b="1" dirty="0"/>
            </a:p>
          </p:txBody>
        </p:sp>
      </p:grp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4929253"/>
              </p:ext>
            </p:extLst>
          </p:nvPr>
        </p:nvGraphicFramePr>
        <p:xfrm>
          <a:off x="457200" y="4653887"/>
          <a:ext cx="8229600" cy="2006357"/>
        </p:xfrm>
        <a:graphic>
          <a:graphicData uri="http://schemas.openxmlformats.org/drawingml/2006/table">
            <a:tbl>
              <a:tblPr firstRow="1" bandRow="1"/>
              <a:tblGrid>
                <a:gridCol w="2504364"/>
                <a:gridCol w="3330054"/>
                <a:gridCol w="2395182"/>
              </a:tblGrid>
              <a:tr h="522997">
                <a:tc>
                  <a:txBody>
                    <a:bodyPr/>
                    <a:lstStyle/>
                    <a:p>
                      <a:pPr algn="ctr"/>
                      <a:r>
                        <a:rPr lang="en-US" b="1" baseline="0" dirty="0" smtClean="0"/>
                        <a:t>2015 / </a:t>
                      </a:r>
                      <a:r>
                        <a:rPr lang="en-US" b="1" dirty="0" smtClean="0"/>
                        <a:t>2016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Engineering Department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Goal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vl="1" algn="l"/>
                      <a:r>
                        <a:rPr lang="en-US" dirty="0" smtClean="0"/>
                        <a:t>Enrollment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282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vl="1" algn="l"/>
                      <a:r>
                        <a:rPr lang="en-US" dirty="0" smtClean="0"/>
                        <a:t>Load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457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525 min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vl="1" algn="l"/>
                      <a:r>
                        <a:rPr lang="en-US" dirty="0" smtClean="0"/>
                        <a:t>Success Rate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81.2%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70%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vl="1" algn="l"/>
                      <a:r>
                        <a:rPr lang="en-US" dirty="0" smtClean="0"/>
                        <a:t>Retention Rate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86.5%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84%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33916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194" y="379863"/>
            <a:ext cx="8117006" cy="1371599"/>
          </a:xfrm>
        </p:spPr>
        <p:txBody>
          <a:bodyPr/>
          <a:lstStyle/>
          <a:p>
            <a:pPr algn="ctr"/>
            <a:r>
              <a:rPr lang="en-US" dirty="0" smtClean="0"/>
              <a:t>Transition Phase</a:t>
            </a:r>
            <a:br>
              <a:rPr lang="en-US" dirty="0" smtClean="0"/>
            </a:br>
            <a:r>
              <a:rPr lang="en-US" sz="3200" dirty="0" smtClean="0"/>
              <a:t>Staffing, Roles &amp; Responsibilities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7657" y="2079002"/>
            <a:ext cx="4749993" cy="90757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sz="2200" b="1" dirty="0" smtClean="0"/>
              <a:t>Professor Enriquez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dirty="0" smtClean="0"/>
              <a:t>Retiring </a:t>
            </a:r>
            <a:r>
              <a:rPr lang="en-US" sz="2000" dirty="0" smtClean="0"/>
              <a:t>teaching June 2017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dirty="0" smtClean="0"/>
              <a:t>Retiring grant support August 2018</a:t>
            </a: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444118" y="3439233"/>
            <a:ext cx="3887337" cy="124308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25" tIns="91425" rIns="91425" bIns="91425" rtlCol="0" anchor="t" anchorCtr="0"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 kern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indent="-190500" algn="l" defTabSz="914400" rtl="0" eaLnBrk="1" latinLnBrk="0" hangingPunct="1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Font typeface="Arial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146050" algn="l" defTabSz="914400" rtl="0" eaLnBrk="1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Font typeface="Arial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15875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15875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117475" algn="l" defTabSz="914400" rtl="0" eaLnBrk="1" latinLnBrk="0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 kern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971800" indent="-117475" algn="l" defTabSz="914400" rtl="0" eaLnBrk="1" latinLnBrk="0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 kern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29000" indent="-117475" algn="l" defTabSz="914400" rtl="0" eaLnBrk="1" latinLnBrk="0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 kern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886200" indent="-117475" algn="l" defTabSz="914400" rtl="0" eaLnBrk="1" latinLnBrk="0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 kern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200" b="1" dirty="0" smtClean="0"/>
              <a:t>Professor </a:t>
            </a:r>
            <a:r>
              <a:rPr lang="en-US" sz="2200" b="1" dirty="0" err="1" smtClean="0"/>
              <a:t>Markt</a:t>
            </a:r>
            <a:endParaRPr lang="en-US" sz="2200" b="1" dirty="0" smtClean="0"/>
          </a:p>
          <a:p>
            <a:pPr>
              <a:spcAft>
                <a:spcPts val="1200"/>
              </a:spcAft>
            </a:pPr>
            <a:r>
              <a:rPr lang="en-US" sz="2000" dirty="0" smtClean="0"/>
              <a:t>Teaching 7 lectures and 5 labs</a:t>
            </a:r>
            <a:endParaRPr lang="en-US" sz="2000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828179" y="3439232"/>
            <a:ext cx="3887337" cy="124308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25" tIns="91425" rIns="91425" bIns="91425" rtlCol="0" anchor="t" anchorCtr="0"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 kern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indent="-190500" algn="l" defTabSz="914400" rtl="0" eaLnBrk="1" latinLnBrk="0" hangingPunct="1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Font typeface="Arial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146050" algn="l" defTabSz="914400" rtl="0" eaLnBrk="1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Font typeface="Arial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15875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15875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117475" algn="l" defTabSz="914400" rtl="0" eaLnBrk="1" latinLnBrk="0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 kern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971800" indent="-117475" algn="l" defTabSz="914400" rtl="0" eaLnBrk="1" latinLnBrk="0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 kern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29000" indent="-117475" algn="l" defTabSz="914400" rtl="0" eaLnBrk="1" latinLnBrk="0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 kern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886200" indent="-117475" algn="l" defTabSz="914400" rtl="0" eaLnBrk="1" latinLnBrk="0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 kern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200" b="1" dirty="0" smtClean="0"/>
              <a:t>Professor Rhodes (Biology)</a:t>
            </a:r>
          </a:p>
          <a:p>
            <a:pPr>
              <a:spcAft>
                <a:spcPts val="1200"/>
              </a:spcAft>
            </a:pPr>
            <a:r>
              <a:rPr lang="en-US" sz="2000" dirty="0" smtClean="0"/>
              <a:t>PI for </a:t>
            </a:r>
            <a:r>
              <a:rPr lang="en-US" sz="2000" dirty="0"/>
              <a:t>NSF S-STEM and </a:t>
            </a:r>
            <a:r>
              <a:rPr lang="en-US" sz="2000" dirty="0" smtClean="0"/>
              <a:t>GANAS</a:t>
            </a:r>
            <a:r>
              <a:rPr lang="en-US" sz="2000" dirty="0" smtClean="0"/>
              <a:t> </a:t>
            </a:r>
            <a:r>
              <a:rPr lang="en-US" sz="2000" dirty="0" smtClean="0"/>
              <a:t>grants</a:t>
            </a:r>
            <a:endParaRPr lang="en-US" sz="2000" dirty="0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4828179" y="5003038"/>
            <a:ext cx="3887337" cy="165024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25" tIns="91425" rIns="91425" bIns="91425" rtlCol="0" anchor="t" anchorCtr="0"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 kern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indent="-190500" algn="l" defTabSz="914400" rtl="0" eaLnBrk="1" latinLnBrk="0" hangingPunct="1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Font typeface="Arial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146050" algn="l" defTabSz="914400" rtl="0" eaLnBrk="1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Font typeface="Arial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15875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15875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117475" algn="l" defTabSz="914400" rtl="0" eaLnBrk="1" latinLnBrk="0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 kern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971800" indent="-117475" algn="l" defTabSz="914400" rtl="0" eaLnBrk="1" latinLnBrk="0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 kern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29000" indent="-117475" algn="l" defTabSz="914400" rtl="0" eaLnBrk="1" latinLnBrk="0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 kern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886200" indent="-117475" algn="l" defTabSz="914400" rtl="0" eaLnBrk="1" latinLnBrk="0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 kern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200" b="1" dirty="0" smtClean="0"/>
              <a:t>Professor </a:t>
            </a:r>
            <a:r>
              <a:rPr lang="en-US" sz="2200" b="1" dirty="0" err="1" smtClean="0"/>
              <a:t>Langhoff</a:t>
            </a:r>
            <a:r>
              <a:rPr lang="en-US" sz="2200" b="1" dirty="0" smtClean="0"/>
              <a:t> (Engineering-Skyline)</a:t>
            </a:r>
          </a:p>
          <a:p>
            <a:pPr>
              <a:spcAft>
                <a:spcPts val="1200"/>
              </a:spcAft>
            </a:pPr>
            <a:r>
              <a:rPr lang="en-US" sz="2000" dirty="0" smtClean="0"/>
              <a:t>Leading ASPIRES program, internships &amp; research</a:t>
            </a:r>
            <a:endParaRPr lang="en-US" sz="2000" dirty="0"/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444118" y="5003038"/>
            <a:ext cx="3887337" cy="165024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25" tIns="91425" rIns="91425" bIns="91425" rtlCol="0" anchor="t" anchorCtr="0"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 kern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indent="-190500" algn="l" defTabSz="914400" rtl="0" eaLnBrk="1" latinLnBrk="0" hangingPunct="1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Font typeface="Arial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146050" algn="l" defTabSz="914400" rtl="0" eaLnBrk="1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Font typeface="Arial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15875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15875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117475" algn="l" defTabSz="914400" rtl="0" eaLnBrk="1" latinLnBrk="0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 kern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971800" indent="-117475" algn="l" defTabSz="914400" rtl="0" eaLnBrk="1" latinLnBrk="0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 kern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29000" indent="-117475" algn="l" defTabSz="914400" rtl="0" eaLnBrk="1" latinLnBrk="0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 kern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886200" indent="-117475" algn="l" defTabSz="914400" rtl="0" eaLnBrk="1" latinLnBrk="0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 kern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400" b="1" dirty="0" smtClean="0"/>
              <a:t>Professor Hoffman &amp; Professor </a:t>
            </a:r>
            <a:r>
              <a:rPr lang="en-US" sz="2400" b="1" dirty="0" err="1" smtClean="0"/>
              <a:t>Lapuz</a:t>
            </a:r>
            <a:r>
              <a:rPr lang="en-US" sz="2400" b="1" dirty="0" smtClean="0"/>
              <a:t> (Math)</a:t>
            </a:r>
          </a:p>
          <a:p>
            <a:pPr>
              <a:spcAft>
                <a:spcPts val="1200"/>
              </a:spcAft>
            </a:pPr>
            <a:r>
              <a:rPr lang="en-US" sz="2000" dirty="0" smtClean="0"/>
              <a:t>Running Summer Engineering Teaching Institute (SETI)</a:t>
            </a:r>
            <a:endParaRPr lang="en-US" sz="2000" dirty="0"/>
          </a:p>
        </p:txBody>
      </p:sp>
      <p:cxnSp>
        <p:nvCxnSpPr>
          <p:cNvPr id="9" name="Elbow Connector 8"/>
          <p:cNvCxnSpPr>
            <a:stCxn id="3" idx="2"/>
            <a:endCxn id="4" idx="0"/>
          </p:cNvCxnSpPr>
          <p:nvPr/>
        </p:nvCxnSpPr>
        <p:spPr>
          <a:xfrm rot="5400000">
            <a:off x="3273894" y="2100472"/>
            <a:ext cx="452655" cy="2224867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lbow Connector 10"/>
          <p:cNvCxnSpPr>
            <a:stCxn id="3" idx="2"/>
            <a:endCxn id="6" idx="0"/>
          </p:cNvCxnSpPr>
          <p:nvPr/>
        </p:nvCxnSpPr>
        <p:spPr>
          <a:xfrm rot="16200000" flipH="1">
            <a:off x="4684021" y="2915211"/>
            <a:ext cx="2016460" cy="2159194"/>
          </a:xfrm>
          <a:prstGeom prst="bentConnector3">
            <a:avLst>
              <a:gd name="adj1" fmla="val 91286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/>
          <p:cNvCxnSpPr>
            <a:stCxn id="3" idx="2"/>
            <a:endCxn id="5" idx="0"/>
          </p:cNvCxnSpPr>
          <p:nvPr/>
        </p:nvCxnSpPr>
        <p:spPr>
          <a:xfrm rot="16200000" flipH="1">
            <a:off x="5465924" y="2133308"/>
            <a:ext cx="452654" cy="2159194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Elbow Connector 85"/>
          <p:cNvCxnSpPr>
            <a:stCxn id="3" idx="2"/>
            <a:endCxn id="7" idx="0"/>
          </p:cNvCxnSpPr>
          <p:nvPr/>
        </p:nvCxnSpPr>
        <p:spPr>
          <a:xfrm rot="5400000">
            <a:off x="2491991" y="2882375"/>
            <a:ext cx="2016460" cy="2224867"/>
          </a:xfrm>
          <a:prstGeom prst="bentConnector3">
            <a:avLst>
              <a:gd name="adj1" fmla="val 91286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52549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57"/>
          <p:cNvSpPr txBox="1">
            <a:spLocks/>
          </p:cNvSpPr>
          <p:nvPr/>
        </p:nvSpPr>
        <p:spPr>
          <a:xfrm>
            <a:off x="914400" y="457200"/>
            <a:ext cx="7848599" cy="771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ct val="25000"/>
              <a:buFont typeface="Times New Roman"/>
              <a:buNone/>
            </a:pPr>
            <a:r>
              <a:rPr lang="en-US" sz="2800" i="1" dirty="0" smtClean="0"/>
              <a:t>Engineering Program Goals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ct val="25000"/>
              <a:buFont typeface="Times New Roman"/>
              <a:buNone/>
            </a:pPr>
            <a:r>
              <a:rPr lang="en-US" sz="2800" dirty="0" smtClean="0">
                <a:solidFill>
                  <a:schemeClr val="dk2"/>
                </a:solidFill>
                <a:effectLst/>
                <a:latin typeface="Times New Roman"/>
                <a:ea typeface="Times New Roman"/>
                <a:cs typeface="Times New Roman"/>
                <a:sym typeface="Times New Roman"/>
              </a:rPr>
              <a:t>1) Real world projects incorporated into curriculum</a:t>
            </a:r>
            <a:endParaRPr lang="en-US" sz="2800" dirty="0">
              <a:solidFill>
                <a:schemeClr val="dk2"/>
              </a:solidFill>
              <a:effectLst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3757199"/>
              </p:ext>
            </p:extLst>
          </p:nvPr>
        </p:nvGraphicFramePr>
        <p:xfrm>
          <a:off x="678873" y="1820683"/>
          <a:ext cx="7827818" cy="3359371"/>
        </p:xfrm>
        <a:graphic>
          <a:graphicData uri="http://schemas.openxmlformats.org/drawingml/2006/table">
            <a:tbl>
              <a:tblPr firstRow="1" bandRow="1"/>
              <a:tblGrid>
                <a:gridCol w="1562589"/>
                <a:gridCol w="2070210"/>
                <a:gridCol w="1909019"/>
                <a:gridCol w="2286000"/>
              </a:tblGrid>
              <a:tr h="48359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2016/2017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</a:t>
                      </a:r>
                      <a:r>
                        <a:rPr lang="en-US" b="1" baseline="0" dirty="0" smtClean="0"/>
                        <a:t> year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5 year</a:t>
                      </a:r>
                      <a:endParaRPr lang="en-US" b="1" dirty="0"/>
                    </a:p>
                  </a:txBody>
                  <a:tcPr/>
                </a:tc>
              </a:tr>
              <a:tr h="834692">
                <a:tc>
                  <a:txBody>
                    <a:bodyPr/>
                    <a:lstStyle/>
                    <a:p>
                      <a:r>
                        <a:rPr lang="en-US" dirty="0" smtClean="0"/>
                        <a:t>Intro to Engineering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Waterfall vs </a:t>
                      </a:r>
                      <a:r>
                        <a:rPr lang="en-US" baseline="0" dirty="0" smtClean="0"/>
                        <a:t>Agile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Lean tool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Green Belt Training </a:t>
                      </a:r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Certification*</a:t>
                      </a:r>
                      <a:endParaRPr lang="en-US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</a:tr>
              <a:tr h="866682">
                <a:tc>
                  <a:txBody>
                    <a:bodyPr/>
                    <a:lstStyle/>
                    <a:p>
                      <a:r>
                        <a:rPr lang="en-US" dirty="0" smtClean="0"/>
                        <a:t>Statics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Solid Works Simulation</a:t>
                      </a:r>
                    </a:p>
                    <a:p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Design</a:t>
                      </a:r>
                      <a:r>
                        <a:rPr lang="en-US" baseline="0" dirty="0" smtClean="0">
                          <a:solidFill>
                            <a:schemeClr val="accent2"/>
                          </a:solidFill>
                        </a:rPr>
                        <a:t> Review*</a:t>
                      </a:r>
                      <a:endParaRPr lang="en-US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Create a separate lab for Static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 Simulations</a:t>
                      </a:r>
                      <a:endParaRPr lang="en-US" dirty="0"/>
                    </a:p>
                  </a:txBody>
                  <a:tcPr/>
                </a:tc>
              </a:tr>
              <a:tr h="1126687">
                <a:tc>
                  <a:txBody>
                    <a:bodyPr/>
                    <a:lstStyle/>
                    <a:p>
                      <a:r>
                        <a:rPr lang="en-US" dirty="0" smtClean="0"/>
                        <a:t>Dynamics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Solid Works Simulation</a:t>
                      </a:r>
                    </a:p>
                    <a:p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Design</a:t>
                      </a:r>
                      <a:r>
                        <a:rPr lang="en-US" baseline="0" dirty="0" smtClean="0">
                          <a:solidFill>
                            <a:schemeClr val="accent2"/>
                          </a:solidFill>
                        </a:rPr>
                        <a:t> Review*</a:t>
                      </a:r>
                      <a:endParaRPr lang="en-US" dirty="0" smtClean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Create a separate lab for Dynamic Simulations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678873" y="5448300"/>
            <a:ext cx="7827818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800" dirty="0" smtClean="0"/>
              <a:t>* Industry Engagement:  Lockheed Martin,  Nuclear Power Plant Consultant, … and more</a:t>
            </a:r>
          </a:p>
        </p:txBody>
      </p:sp>
    </p:spTree>
    <p:extLst>
      <p:ext uri="{BB962C8B-B14F-4D97-AF65-F5344CB8AC3E}">
        <p14:creationId xmlns:p14="http://schemas.microsoft.com/office/powerpoint/2010/main" val="2588066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57"/>
          <p:cNvSpPr txBox="1">
            <a:spLocks/>
          </p:cNvSpPr>
          <p:nvPr/>
        </p:nvSpPr>
        <p:spPr>
          <a:xfrm>
            <a:off x="914400" y="457200"/>
            <a:ext cx="7848599" cy="771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ct val="25000"/>
              <a:buFont typeface="Times New Roman"/>
              <a:buNone/>
            </a:pPr>
            <a:r>
              <a:rPr lang="en-US" sz="2800" i="1" dirty="0" smtClean="0"/>
              <a:t>Engineering Program Goals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ct val="25000"/>
              <a:buFont typeface="Times New Roman"/>
              <a:buNone/>
            </a:pPr>
            <a:r>
              <a:rPr lang="en-US" sz="2800" dirty="0" smtClean="0">
                <a:solidFill>
                  <a:schemeClr val="dk2"/>
                </a:solidFill>
                <a:effectLst/>
                <a:latin typeface="Times New Roman"/>
                <a:ea typeface="Times New Roman"/>
                <a:cs typeface="Times New Roman"/>
                <a:sym typeface="Times New Roman"/>
              </a:rPr>
              <a:t>1) Real world projects incorporated into curriculum</a:t>
            </a:r>
            <a:endParaRPr lang="en-US" sz="2800" dirty="0">
              <a:solidFill>
                <a:schemeClr val="dk2"/>
              </a:solidFill>
              <a:effectLst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0924014"/>
              </p:ext>
            </p:extLst>
          </p:nvPr>
        </p:nvGraphicFramePr>
        <p:xfrm>
          <a:off x="678873" y="1820683"/>
          <a:ext cx="7827818" cy="3775432"/>
        </p:xfrm>
        <a:graphic>
          <a:graphicData uri="http://schemas.openxmlformats.org/drawingml/2006/table">
            <a:tbl>
              <a:tblPr firstRow="1" bandRow="1"/>
              <a:tblGrid>
                <a:gridCol w="1562589"/>
                <a:gridCol w="2233556"/>
                <a:gridCol w="1911927"/>
                <a:gridCol w="2119746"/>
              </a:tblGrid>
              <a:tr h="48359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2016/2017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</a:t>
                      </a:r>
                      <a:r>
                        <a:rPr lang="en-US" b="1" baseline="0" dirty="0" smtClean="0"/>
                        <a:t> year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5 year</a:t>
                      </a:r>
                      <a:endParaRPr lang="en-US" b="1" dirty="0"/>
                    </a:p>
                  </a:txBody>
                  <a:tcPr/>
                </a:tc>
              </a:tr>
              <a:tr h="834692">
                <a:tc>
                  <a:txBody>
                    <a:bodyPr/>
                    <a:lstStyle/>
                    <a:p>
                      <a:r>
                        <a:rPr lang="en-US" dirty="0" smtClean="0"/>
                        <a:t>Circuits and Devices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Wearable Device Project</a:t>
                      </a:r>
                    </a:p>
                    <a:p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Poster Presentation*</a:t>
                      </a:r>
                    </a:p>
                    <a:p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Tour of Flex*</a:t>
                      </a:r>
                      <a:endParaRPr lang="en-US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</a:tr>
              <a:tr h="866682">
                <a:tc>
                  <a:txBody>
                    <a:bodyPr/>
                    <a:lstStyle/>
                    <a:p>
                      <a:r>
                        <a:rPr lang="en-US" dirty="0" smtClean="0"/>
                        <a:t>Material Science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Tour of Stanford Nano Fab*</a:t>
                      </a:r>
                      <a:endParaRPr lang="en-US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Honors Research Project</a:t>
                      </a:r>
                      <a:r>
                        <a:rPr lang="en-US" baseline="0" dirty="0" smtClean="0">
                          <a:solidFill>
                            <a:schemeClr val="accent2"/>
                          </a:solidFill>
                        </a:rPr>
                        <a:t> at Stanford</a:t>
                      </a:r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*</a:t>
                      </a:r>
                      <a:endParaRPr lang="en-US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Product based Quality</a:t>
                      </a:r>
                      <a:r>
                        <a:rPr lang="en-US" baseline="0" dirty="0" smtClean="0">
                          <a:solidFill>
                            <a:schemeClr val="accent2"/>
                          </a:solidFill>
                        </a:rPr>
                        <a:t> Engineering Report*</a:t>
                      </a:r>
                      <a:endParaRPr lang="en-US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</a:tr>
              <a:tr h="866682">
                <a:tc>
                  <a:txBody>
                    <a:bodyPr/>
                    <a:lstStyle/>
                    <a:p>
                      <a:r>
                        <a:rPr lang="en-US" dirty="0" smtClean="0"/>
                        <a:t>Engineering Graphics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Formal Design Review*</a:t>
                      </a:r>
                      <a:endParaRPr lang="en-US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Metrology,</a:t>
                      </a:r>
                      <a:r>
                        <a:rPr lang="en-US" baseline="0" dirty="0" smtClean="0"/>
                        <a:t> Manufacturing Processes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78873" y="5771465"/>
            <a:ext cx="7827818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800" dirty="0" smtClean="0"/>
              <a:t>* Industry Engagement:  Flextronics, Stanford Nano Fab</a:t>
            </a:r>
          </a:p>
        </p:txBody>
      </p:sp>
    </p:spTree>
    <p:extLst>
      <p:ext uri="{BB962C8B-B14F-4D97-AF65-F5344CB8AC3E}">
        <p14:creationId xmlns:p14="http://schemas.microsoft.com/office/powerpoint/2010/main" val="2011754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493" y="183757"/>
            <a:ext cx="6496716" cy="324835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2" t="29925" r="142" b="16013"/>
          <a:stretch/>
        </p:blipFill>
        <p:spPr>
          <a:xfrm>
            <a:off x="565158" y="3547619"/>
            <a:ext cx="7773387" cy="315191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155414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57"/>
          <p:cNvSpPr txBox="1">
            <a:spLocks/>
          </p:cNvSpPr>
          <p:nvPr/>
        </p:nvSpPr>
        <p:spPr>
          <a:xfrm>
            <a:off x="914400" y="457200"/>
            <a:ext cx="7848599" cy="771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ct val="25000"/>
              <a:buFont typeface="Times New Roman"/>
              <a:buNone/>
            </a:pPr>
            <a:r>
              <a:rPr lang="en-US" sz="2800" i="1" dirty="0" smtClean="0"/>
              <a:t>Engineering Program Goals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ct val="25000"/>
              <a:buFont typeface="Times New Roman"/>
              <a:buNone/>
            </a:pPr>
            <a:r>
              <a:rPr lang="en-US" sz="2800" dirty="0">
                <a:solidFill>
                  <a:schemeClr val="dk2"/>
                </a:solidFill>
                <a:effectLst/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 sz="2800" dirty="0" smtClean="0">
                <a:solidFill>
                  <a:schemeClr val="dk2"/>
                </a:solidFill>
                <a:effectLst/>
                <a:latin typeface="Times New Roman"/>
                <a:ea typeface="Times New Roman"/>
                <a:cs typeface="Times New Roman"/>
                <a:sym typeface="Times New Roman"/>
              </a:rPr>
              <a:t>) Close equity gaps</a:t>
            </a:r>
            <a:endParaRPr lang="en-US" sz="2800" dirty="0">
              <a:solidFill>
                <a:schemeClr val="dk2"/>
              </a:solidFill>
              <a:effectLst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6734045"/>
              </p:ext>
            </p:extLst>
          </p:nvPr>
        </p:nvGraphicFramePr>
        <p:xfrm>
          <a:off x="678873" y="1474319"/>
          <a:ext cx="7564583" cy="1920240"/>
        </p:xfrm>
        <a:graphic>
          <a:graphicData uri="http://schemas.openxmlformats.org/drawingml/2006/table">
            <a:tbl>
              <a:tblPr firstRow="1" bandRow="1"/>
              <a:tblGrid>
                <a:gridCol w="1520648"/>
                <a:gridCol w="2014645"/>
                <a:gridCol w="2014645"/>
                <a:gridCol w="2014645"/>
              </a:tblGrid>
              <a:tr h="44913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Access Rate Engineering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Access Rate Canada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Equity Gap</a:t>
                      </a:r>
                      <a:endParaRPr lang="en-US" b="1" dirty="0"/>
                    </a:p>
                  </a:txBody>
                  <a:tcPr/>
                </a:tc>
              </a:tr>
              <a:tr h="585687">
                <a:tc>
                  <a:txBody>
                    <a:bodyPr/>
                    <a:lstStyle/>
                    <a:p>
                      <a:r>
                        <a:rPr lang="en-US" dirty="0" smtClean="0"/>
                        <a:t>Female</a:t>
                      </a:r>
                      <a:r>
                        <a:rPr lang="en-US" baseline="0" dirty="0" smtClean="0"/>
                        <a:t> Students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19.3%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61.8%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-42.5%</a:t>
                      </a:r>
                      <a:endParaRPr lang="en-US" dirty="0"/>
                    </a:p>
                  </a:txBody>
                  <a:tcPr anchor="ctr"/>
                </a:tc>
              </a:tr>
              <a:tr h="608134">
                <a:tc>
                  <a:txBody>
                    <a:bodyPr/>
                    <a:lstStyle/>
                    <a:p>
                      <a:r>
                        <a:rPr lang="en-US" dirty="0" smtClean="0"/>
                        <a:t>Hispanic Students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21.6%</a:t>
                      </a:r>
                      <a:endParaRPr lang="en-US" dirty="0">
                        <a:solidFill>
                          <a:schemeClr val="accent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34.2%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-12.6%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78873" y="3651268"/>
            <a:ext cx="756458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Institute </a:t>
            </a:r>
            <a:r>
              <a:rPr lang="en-US" sz="1600" dirty="0"/>
              <a:t>for Women in Trades, Technology and Science</a:t>
            </a:r>
            <a:r>
              <a:rPr lang="en-US" sz="1600" dirty="0" smtClean="0"/>
              <a:t> (IWITTS) Training:</a:t>
            </a:r>
          </a:p>
          <a:p>
            <a:r>
              <a:rPr lang="en-US" sz="1600" dirty="0" smtClean="0"/>
              <a:t>Female Students especially value:</a:t>
            </a:r>
          </a:p>
          <a:p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</a:rPr>
              <a:t>Context-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600" dirty="0" smtClean="0"/>
              <a:t>why are we learning these skills?  Who benefits from the technology/ product?</a:t>
            </a:r>
          </a:p>
          <a:p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Additional </a:t>
            </a: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</a:rPr>
              <a:t>access to lab equipment</a:t>
            </a:r>
            <a:r>
              <a:rPr lang="en-US" sz="1600" dirty="0" smtClean="0"/>
              <a:t>, extended exposure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Female </a:t>
            </a: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</a:rPr>
              <a:t>role models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Learning how to </a:t>
            </a: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</a:rPr>
              <a:t>find help </a:t>
            </a:r>
            <a:r>
              <a:rPr lang="en-US" sz="1600" dirty="0" smtClean="0">
                <a:solidFill>
                  <a:schemeClr val="tx1"/>
                </a:solidFill>
              </a:rPr>
              <a:t>(students either excel or drop out)</a:t>
            </a:r>
          </a:p>
        </p:txBody>
      </p:sp>
    </p:spTree>
    <p:extLst>
      <p:ext uri="{BB962C8B-B14F-4D97-AF65-F5344CB8AC3E}">
        <p14:creationId xmlns:p14="http://schemas.microsoft.com/office/powerpoint/2010/main" val="3765268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57"/>
          <p:cNvSpPr txBox="1">
            <a:spLocks/>
          </p:cNvSpPr>
          <p:nvPr/>
        </p:nvSpPr>
        <p:spPr>
          <a:xfrm>
            <a:off x="914400" y="457200"/>
            <a:ext cx="7848599" cy="771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ct val="25000"/>
              <a:buFont typeface="Times New Roman"/>
              <a:buNone/>
            </a:pPr>
            <a:r>
              <a:rPr lang="en-US" sz="2800" i="1" dirty="0" smtClean="0"/>
              <a:t>Engineering Program Goals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ct val="25000"/>
              <a:buFont typeface="Times New Roman"/>
              <a:buNone/>
            </a:pPr>
            <a:r>
              <a:rPr lang="en-US" sz="2800" dirty="0">
                <a:solidFill>
                  <a:schemeClr val="dk2"/>
                </a:solidFill>
                <a:effectLst/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 sz="2800" dirty="0" smtClean="0">
                <a:solidFill>
                  <a:schemeClr val="dk2"/>
                </a:solidFill>
                <a:effectLst/>
                <a:latin typeface="Times New Roman"/>
                <a:ea typeface="Times New Roman"/>
                <a:cs typeface="Times New Roman"/>
                <a:sym typeface="Times New Roman"/>
              </a:rPr>
              <a:t>) Close equity gaps</a:t>
            </a:r>
            <a:endParaRPr lang="en-US" sz="2800" dirty="0">
              <a:solidFill>
                <a:schemeClr val="dk2"/>
              </a:solidFill>
              <a:effectLst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4051871"/>
              </p:ext>
            </p:extLst>
          </p:nvPr>
        </p:nvGraphicFramePr>
        <p:xfrm>
          <a:off x="719655" y="3723937"/>
          <a:ext cx="4958968" cy="2895600"/>
        </p:xfrm>
        <a:graphic>
          <a:graphicData uri="http://schemas.openxmlformats.org/drawingml/2006/table">
            <a:tbl>
              <a:tblPr firstRow="1" bandRow="1"/>
              <a:tblGrid>
                <a:gridCol w="1460309"/>
                <a:gridCol w="2057400"/>
                <a:gridCol w="1441259"/>
              </a:tblGrid>
              <a:tr h="326143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2016 / 2017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Future</a:t>
                      </a:r>
                      <a:endParaRPr lang="en-US" sz="1600" b="1" dirty="0"/>
                    </a:p>
                  </a:txBody>
                  <a:tcPr/>
                </a:tc>
              </a:tr>
              <a:tr h="54275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Context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 smtClean="0"/>
                        <a:t>Industry based projects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</a:txBody>
                  <a:tcPr/>
                </a:tc>
              </a:tr>
              <a:tr h="57477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Access to Lab Equipment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Dedicated Lab Space</a:t>
                      </a:r>
                      <a:endParaRPr lang="en-US" sz="1600" dirty="0"/>
                    </a:p>
                  </a:txBody>
                  <a:tcPr anchor="ctr"/>
                </a:tc>
              </a:tr>
              <a:tr h="77128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Role Models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Visit Math 225</a:t>
                      </a:r>
                    </a:p>
                    <a:p>
                      <a:pPr algn="l"/>
                      <a:r>
                        <a:rPr lang="en-US" sz="1600" dirty="0" smtClean="0">
                          <a:solidFill>
                            <a:schemeClr val="accent2"/>
                          </a:solidFill>
                        </a:rPr>
                        <a:t>* Women Mentoring Lunch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57477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Access to help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Include resources on first day of class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Facilitate study groups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5122" name="Picture 2" descr="image00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38" b="6841"/>
          <a:stretch/>
        </p:blipFill>
        <p:spPr bwMode="auto">
          <a:xfrm>
            <a:off x="1036964" y="1485811"/>
            <a:ext cx="4324350" cy="2219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9687" t="13000" r="45625" b="42667"/>
          <a:stretch/>
        </p:blipFill>
        <p:spPr>
          <a:xfrm>
            <a:off x="5886450" y="1485811"/>
            <a:ext cx="3077814" cy="34544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87715" y="5309800"/>
            <a:ext cx="2876549" cy="95765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800" dirty="0" smtClean="0"/>
              <a:t>* Industry Engagement:  Nasa, Hensel Phelps, Oracle</a:t>
            </a:r>
          </a:p>
        </p:txBody>
      </p:sp>
    </p:spTree>
    <p:extLst>
      <p:ext uri="{BB962C8B-B14F-4D97-AF65-F5344CB8AC3E}">
        <p14:creationId xmlns:p14="http://schemas.microsoft.com/office/powerpoint/2010/main" val="1245861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Executive.thmx</Template>
  <TotalTime>16984</TotalTime>
  <Words>466</Words>
  <Application>Microsoft Office PowerPoint</Application>
  <PresentationFormat>On-screen Show (4:3)</PresentationFormat>
  <Paragraphs>138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Century Gothic</vt:lpstr>
      <vt:lpstr>Courier New</vt:lpstr>
      <vt:lpstr>Palatino Linotype</vt:lpstr>
      <vt:lpstr>Times New Roman</vt:lpstr>
      <vt:lpstr>Executive</vt:lpstr>
      <vt:lpstr>PowerPoint Presentation</vt:lpstr>
      <vt:lpstr>Outline</vt:lpstr>
      <vt:lpstr>Department Statistics</vt:lpstr>
      <vt:lpstr>Transition Phase Staffing, Roles &amp; Responsibilities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would it be like if you could predict the future?</dc:title>
  <dc:creator>Markt, Cheri</dc:creator>
  <cp:lastModifiedBy>Markt, Cheri</cp:lastModifiedBy>
  <cp:revision>84</cp:revision>
  <dcterms:modified xsi:type="dcterms:W3CDTF">2017-05-05T01:33:11Z</dcterms:modified>
</cp:coreProperties>
</file>