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20" r:id="rId3"/>
    <p:sldId id="418" r:id="rId4"/>
    <p:sldId id="415" r:id="rId5"/>
    <p:sldId id="408" r:id="rId6"/>
    <p:sldId id="416" r:id="rId7"/>
    <p:sldId id="409" r:id="rId8"/>
    <p:sldId id="410" r:id="rId9"/>
    <p:sldId id="413" r:id="rId10"/>
    <p:sldId id="412" r:id="rId11"/>
    <p:sldId id="414" r:id="rId12"/>
    <p:sldId id="411" r:id="rId13"/>
    <p:sldId id="41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86" autoAdjust="0"/>
    <p:restoredTop sz="94660"/>
  </p:normalViewPr>
  <p:slideViewPr>
    <p:cSldViewPr snapToGrid="0">
      <p:cViewPr>
        <p:scale>
          <a:sx n="70" d="100"/>
          <a:sy n="70" d="100"/>
        </p:scale>
        <p:origin x="-48" y="-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siehc\AppData\Local\Microsoft\Windows\INetCache\Content.Outlook\CHTEUUPK\FTE%20Tracking%20Report%20-%20FA2023-08-14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siehc\AppData\Local\Microsoft\Windows\INetCache\Content.Outlook\CHTEUUPK\FTE%20Tracking%20Report%20-%20FA2023-08-14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siehc\Dropbox%20(SMCCD)\Fall%202023\Copy%20of%20FTE%20Tracking%20Report%20-%20FA2023-08-16_First%20Day%20of%20Schoo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dirty="0"/>
              <a:t>Fall 2023 Section (N=592) by Modality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991006512703063"/>
          <c:y val="0.25063488243331927"/>
          <c:w val="0.48363200310086307"/>
          <c:h val="0.6785298608453437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AD-4717-AAE5-CAC34421D76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AD-4717-AAE5-CAC34421D76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6AD-4717-AAE5-CAC34421D76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6AD-4717-AAE5-CAC34421D76D}"/>
              </c:ext>
            </c:extLst>
          </c:dPt>
          <c:dLbls>
            <c:dLbl>
              <c:idx val="0"/>
              <c:layout>
                <c:manualLayout>
                  <c:x val="-0.16827783283601258"/>
                  <c:y val="0.14979115622908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AD-4717-AAE5-CAC34421D76D}"/>
                </c:ext>
              </c:extLst>
            </c:dLbl>
            <c:dLbl>
              <c:idx val="1"/>
              <c:layout>
                <c:manualLayout>
                  <c:x val="-0.17686149808197052"/>
                  <c:y val="-0.12559064581183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60266505148394"/>
                      <c:h val="0.164468037707532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6AD-4717-AAE5-CAC34421D76D}"/>
                </c:ext>
              </c:extLst>
            </c:dLbl>
            <c:dLbl>
              <c:idx val="2"/>
              <c:layout>
                <c:manualLayout>
                  <c:x val="-2.2455582475267515E-2"/>
                  <c:y val="-0.163588078041459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AD-4717-AAE5-CAC34421D7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College!$D$1:$G$1</c:f>
              <c:strCache>
                <c:ptCount val="4"/>
                <c:pt idx="0">
                  <c:v>Online Async</c:v>
                </c:pt>
                <c:pt idx="1">
                  <c:v>Online Sync</c:v>
                </c:pt>
                <c:pt idx="2">
                  <c:v>Hybrid</c:v>
                </c:pt>
                <c:pt idx="3">
                  <c:v>F2F</c:v>
                </c:pt>
              </c:strCache>
            </c:strRef>
          </c:cat>
          <c:val>
            <c:numRef>
              <c:f>College!$D$2:$G$2</c:f>
              <c:numCache>
                <c:formatCode>General</c:formatCode>
                <c:ptCount val="4"/>
                <c:pt idx="0">
                  <c:v>157</c:v>
                </c:pt>
                <c:pt idx="1">
                  <c:v>85</c:v>
                </c:pt>
                <c:pt idx="2">
                  <c:v>107</c:v>
                </c:pt>
                <c:pt idx="3">
                  <c:v>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AD-4717-AAE5-CAC34421D76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Fall 2023 Section by Modality &amp; Fill Rate </a:t>
            </a:r>
            <a:r>
              <a:rPr lang="en-US" sz="1200" dirty="0"/>
              <a:t>(First</a:t>
            </a:r>
            <a:r>
              <a:rPr lang="en-US" sz="1200" baseline="0" dirty="0"/>
              <a:t> Day of School)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181482982162303"/>
          <c:y val="0.21305483990178556"/>
          <c:w val="0.48363200310086307"/>
          <c:h val="0.6785298608453437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660-4126-A4D8-972B8C770E9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660-4126-A4D8-972B8C770E9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660-4126-A4D8-972B8C770E9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660-4126-A4D8-972B8C770E9F}"/>
              </c:ext>
            </c:extLst>
          </c:dPt>
          <c:dLbls>
            <c:dLbl>
              <c:idx val="0"/>
              <c:layout>
                <c:manualLayout>
                  <c:x val="-0.16827783283601258"/>
                  <c:y val="0.14979115622908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60-4126-A4D8-972B8C770E9F}"/>
                </c:ext>
              </c:extLst>
            </c:dLbl>
            <c:dLbl>
              <c:idx val="1"/>
              <c:layout>
                <c:manualLayout>
                  <c:x val="-0.17010783888916359"/>
                  <c:y val="-0.120006588836853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017894408018"/>
                      <c:h val="0.226607656465148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660-4126-A4D8-972B8C770E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College!$D$1:$G$1</c:f>
              <c:strCache>
                <c:ptCount val="4"/>
                <c:pt idx="0">
                  <c:v>Online Async</c:v>
                </c:pt>
                <c:pt idx="1">
                  <c:v>Online Sync</c:v>
                </c:pt>
                <c:pt idx="2">
                  <c:v>Hybrid</c:v>
                </c:pt>
                <c:pt idx="3">
                  <c:v>F2F</c:v>
                </c:pt>
              </c:strCache>
            </c:strRef>
          </c:cat>
          <c:val>
            <c:numRef>
              <c:f>College!$D$2:$G$2</c:f>
              <c:numCache>
                <c:formatCode>General</c:formatCode>
                <c:ptCount val="4"/>
                <c:pt idx="0">
                  <c:v>157</c:v>
                </c:pt>
                <c:pt idx="1">
                  <c:v>85</c:v>
                </c:pt>
                <c:pt idx="2">
                  <c:v>107</c:v>
                </c:pt>
                <c:pt idx="3">
                  <c:v>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60-4126-A4D8-972B8C770E9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dirty="0"/>
              <a:t>Fall 2023 Enrollment (N=11,039) by Modality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058158355205605"/>
          <c:y val="0.23440425878968518"/>
          <c:w val="0.51105927384076988"/>
          <c:h val="0.6929617272417218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A05-4A1C-87CD-651959BFB1F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A05-4A1C-87CD-651959BFB1F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A05-4A1C-87CD-651959BFB1F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A05-4A1C-87CD-651959BFB1FB}"/>
              </c:ext>
            </c:extLst>
          </c:dPt>
          <c:dLbls>
            <c:dLbl>
              <c:idx val="0"/>
              <c:layout>
                <c:manualLayout>
                  <c:x val="-0.26250000000000001"/>
                  <c:y val="6.56013760991739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66666666666665"/>
                      <c:h val="0.293785310734463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A05-4A1C-87CD-651959BFB1FB}"/>
                </c:ext>
              </c:extLst>
            </c:dLbl>
            <c:dLbl>
              <c:idx val="1"/>
              <c:layout>
                <c:manualLayout>
                  <c:x val="-7.2755905511811131E-2"/>
                  <c:y val="-0.1474199623352165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05-4A1C-87CD-651959BFB1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College!$E$2:$E$5</c:f>
              <c:strCache>
                <c:ptCount val="4"/>
                <c:pt idx="0">
                  <c:v>Online Async</c:v>
                </c:pt>
                <c:pt idx="1">
                  <c:v>Online Sync</c:v>
                </c:pt>
                <c:pt idx="2">
                  <c:v>Hybrid</c:v>
                </c:pt>
                <c:pt idx="3">
                  <c:v>F2F</c:v>
                </c:pt>
              </c:strCache>
            </c:strRef>
          </c:cat>
          <c:val>
            <c:numRef>
              <c:f>College!$F$2:$F$5</c:f>
              <c:numCache>
                <c:formatCode>0</c:formatCode>
                <c:ptCount val="4"/>
                <c:pt idx="0">
                  <c:v>4330</c:v>
                </c:pt>
                <c:pt idx="1">
                  <c:v>1448</c:v>
                </c:pt>
                <c:pt idx="2">
                  <c:v>1883</c:v>
                </c:pt>
                <c:pt idx="3">
                  <c:v>3378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A05-4A1C-87CD-651959BFB1F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0.26802</cdr:x>
      <cdr:y>0.58243</cdr:y>
    </cdr:from>
    <cdr:to>
      <cdr:x>0.37101</cdr:x>
      <cdr:y>0.69247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0C41A43-B8F3-464C-86CD-5E4B6771E939}"/>
            </a:ext>
          </a:extLst>
        </cdr:cNvPr>
        <cdr:cNvSpPr txBox="1"/>
      </cdr:nvSpPr>
      <cdr:spPr>
        <a:xfrm xmlns:a="http://schemas.openxmlformats.org/drawingml/2006/main">
          <a:off x="1327485" y="1986982"/>
          <a:ext cx="510139" cy="375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246</a:t>
          </a:r>
        </a:p>
      </cdr:txBody>
    </cdr:sp>
  </cdr:relSizeAnchor>
  <cdr:relSizeAnchor xmlns:cdr="http://schemas.openxmlformats.org/drawingml/2006/chartDrawing">
    <cdr:from>
      <cdr:x>0.42154</cdr:x>
      <cdr:y>0.83636</cdr:y>
    </cdr:from>
    <cdr:to>
      <cdr:x>0.52842</cdr:x>
      <cdr:y>0.96896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FB6738D-2C11-4096-BC1E-221C52A56561}"/>
            </a:ext>
          </a:extLst>
        </cdr:cNvPr>
        <cdr:cNvSpPr txBox="1"/>
      </cdr:nvSpPr>
      <cdr:spPr>
        <a:xfrm xmlns:a="http://schemas.openxmlformats.org/drawingml/2006/main">
          <a:off x="2087880" y="2853254"/>
          <a:ext cx="529389" cy="45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105</a:t>
          </a:r>
        </a:p>
      </cdr:txBody>
    </cdr:sp>
  </cdr:relSizeAnchor>
  <cdr:relSizeAnchor xmlns:cdr="http://schemas.openxmlformats.org/drawingml/2006/chartDrawing">
    <cdr:from>
      <cdr:x>0.57506</cdr:x>
      <cdr:y>0.75454</cdr:y>
    </cdr:from>
    <cdr:to>
      <cdr:x>0.67223</cdr:x>
      <cdr:y>0.83918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D9A0130-1F0F-4128-84D3-E0A0E138AA3F}"/>
            </a:ext>
          </a:extLst>
        </cdr:cNvPr>
        <cdr:cNvSpPr txBox="1"/>
      </cdr:nvSpPr>
      <cdr:spPr>
        <a:xfrm xmlns:a="http://schemas.openxmlformats.org/drawingml/2006/main">
          <a:off x="2848275" y="2574122"/>
          <a:ext cx="481264" cy="2887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84</a:t>
          </a:r>
        </a:p>
      </cdr:txBody>
    </cdr:sp>
  </cdr:relSizeAnchor>
  <cdr:relSizeAnchor xmlns:cdr="http://schemas.openxmlformats.org/drawingml/2006/chartDrawing">
    <cdr:from>
      <cdr:x>0.5</cdr:x>
      <cdr:y>0.5</cdr:y>
    </cdr:from>
    <cdr:to>
      <cdr:x>0.60883</cdr:x>
      <cdr:y>0.60157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350EB3B-F1C1-4F5D-B4BE-C9F07CF2FD1F}"/>
            </a:ext>
          </a:extLst>
        </cdr:cNvPr>
        <cdr:cNvSpPr txBox="1"/>
      </cdr:nvSpPr>
      <cdr:spPr>
        <a:xfrm xmlns:a="http://schemas.openxmlformats.org/drawingml/2006/main">
          <a:off x="2476500" y="1705759"/>
          <a:ext cx="539015" cy="346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157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0.68574</cdr:x>
      <cdr:y>0.35743</cdr:y>
    </cdr:from>
    <cdr:to>
      <cdr:x>0.9188</cdr:x>
      <cdr:y>0.46871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3FCCC41D-F33C-4E14-B393-E6790975E741}"/>
            </a:ext>
          </a:extLst>
        </cdr:cNvPr>
        <cdr:cNvSpPr/>
      </cdr:nvSpPr>
      <cdr:spPr>
        <a:xfrm xmlns:a="http://schemas.openxmlformats.org/drawingml/2006/main">
          <a:off x="3396489" y="1219368"/>
          <a:ext cx="1154346" cy="37963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dirty="0"/>
            <a:t>84% Fill Rate</a:t>
          </a:r>
        </a:p>
      </cdr:txBody>
    </cdr:sp>
  </cdr:relSizeAnchor>
  <cdr:relSizeAnchor xmlns:cdr="http://schemas.openxmlformats.org/drawingml/2006/chartDrawing">
    <cdr:from>
      <cdr:x>0.68222</cdr:x>
      <cdr:y>0.70603</cdr:y>
    </cdr:from>
    <cdr:to>
      <cdr:x>0.89829</cdr:x>
      <cdr:y>0.82293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A3D1AB57-E4FB-41CC-8CC4-4AFDE33EAF1F}"/>
            </a:ext>
          </a:extLst>
        </cdr:cNvPr>
        <cdr:cNvSpPr/>
      </cdr:nvSpPr>
      <cdr:spPr>
        <a:xfrm xmlns:a="http://schemas.openxmlformats.org/drawingml/2006/main">
          <a:off x="2911170" y="2147398"/>
          <a:ext cx="921996" cy="35555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dirty="0"/>
            <a:t>72% Fill Rate</a:t>
          </a:r>
        </a:p>
      </cdr:txBody>
    </cdr:sp>
  </cdr:relSizeAnchor>
  <cdr:relSizeAnchor xmlns:cdr="http://schemas.openxmlformats.org/drawingml/2006/chartDrawing">
    <cdr:from>
      <cdr:x>0.19227</cdr:x>
      <cdr:y>0.85097</cdr:y>
    </cdr:from>
    <cdr:to>
      <cdr:x>0.42499</cdr:x>
      <cdr:y>0.9563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13E7ED4A-F691-4F56-9F33-3C1D8003D6C9}"/>
            </a:ext>
          </a:extLst>
        </cdr:cNvPr>
        <cdr:cNvSpPr/>
      </cdr:nvSpPr>
      <cdr:spPr>
        <a:xfrm xmlns:a="http://schemas.openxmlformats.org/drawingml/2006/main">
          <a:off x="820455" y="2588225"/>
          <a:ext cx="993079" cy="32036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dirty="0">
              <a:solidFill>
                <a:sysClr val="windowText" lastClr="000000"/>
              </a:solidFill>
            </a:rPr>
            <a:t>76% Fill Rate</a:t>
          </a:r>
        </a:p>
      </cdr:txBody>
    </cdr:sp>
  </cdr:relSizeAnchor>
  <cdr:relSizeAnchor xmlns:cdr="http://schemas.openxmlformats.org/drawingml/2006/chartDrawing">
    <cdr:from>
      <cdr:x>0.04696</cdr:x>
      <cdr:y>0.34362</cdr:y>
    </cdr:from>
    <cdr:to>
      <cdr:x>0.2722</cdr:x>
      <cdr:y>0.45473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2AD7E85A-5A77-4D52-AB98-B0A1B23AF56C}"/>
            </a:ext>
          </a:extLst>
        </cdr:cNvPr>
        <cdr:cNvSpPr/>
      </cdr:nvSpPr>
      <cdr:spPr>
        <a:xfrm xmlns:a="http://schemas.openxmlformats.org/drawingml/2006/main">
          <a:off x="200388" y="1045113"/>
          <a:ext cx="961139" cy="33794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dirty="0">
              <a:solidFill>
                <a:sysClr val="windowText" lastClr="000000"/>
              </a:solidFill>
            </a:rPr>
            <a:t>69%</a:t>
          </a:r>
          <a:r>
            <a:rPr lang="en-US" baseline="0" dirty="0">
              <a:solidFill>
                <a:sysClr val="windowText" lastClr="000000"/>
              </a:solidFill>
            </a:rPr>
            <a:t> Fill Rate</a:t>
          </a:r>
          <a:endParaRPr lang="en-US" dirty="0">
            <a:solidFill>
              <a:sysClr val="windowText" lastClr="0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C38EA-8231-461E-B27E-FE85A009820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E62DA-B66F-44EA-8DF1-FFF0329D6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8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4D10-A3BF-4FC9-8E18-17B1F88C8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BB03A6-5936-472F-ADE4-EDF5E2734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251CB-5D75-476B-A139-8D4E249D5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CE413-94E9-4890-BF53-6B0EC2CD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3A60-359C-4D21-B288-CA334B34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0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8461C-A76E-4234-823E-62A243CF7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AC26D-B08F-4A82-979E-35BF6FCD2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3CE04-959E-449F-8437-B58F12537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4207E-7CB2-4A7D-A671-C1B063A1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B4044-2070-4ADC-817D-1A4015E4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9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3B3DFF-0F3E-4756-8A2E-F007C517D8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8B8F81-6D0A-4E9F-BD04-840AF379E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A836E-66FF-4EB2-9BDD-409A97A3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593D8-05CB-4335-B636-BC27E11E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46C75-EBE3-452D-AB61-E2AF703F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A4E56-8C5E-4F02-900C-1E26FF271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2BCCD-DD01-4BD7-AE06-06C6402AC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001C7-550E-4367-A95D-D9FB5A2D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999B1-13AF-4508-B3BD-9D09ECF9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68EF2-FE87-4E09-AD55-23CE2D72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1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4ADE3-8241-4811-9633-A059398EB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9EE05-3180-4419-9FD8-A7E25B8C2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C97C2-AC37-4B70-968B-DA146BBF3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69C79-D3EB-4E76-BFD0-83B70378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73D32-5033-4331-A70F-8D483C92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4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724CC-66E8-49A7-8213-4837C643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AF3FC-C1C7-4188-992A-F305ED6A7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9D27D-11E8-4EA3-ACE8-010974E84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3C87D-37DC-4199-A513-CDBAEE544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C481F-C103-41A2-9894-BF7466E90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D55DF-5526-4914-A9C8-805956479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1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6721-9B4E-4AF2-9B67-E2395985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A37E7-E95D-454E-B25E-065C7BAEE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EAAA4-67F7-4CA2-92E0-ACF74689C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E9741-2124-40BF-9581-65A40DE6C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ED1519-6A76-4E8D-A88F-20291BD69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71A64D-8D83-47D8-810A-25ACDA713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41850C-5FB9-4D3B-87C6-299725D8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6B9443-4D85-4B8B-A823-5408B766B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5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1B78F-ADBA-4426-AFD5-E4507985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6F0373-3AC0-4CAE-93C7-A44ED246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01E94-F1E0-40FE-AF67-8E3BB8FA8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5AE45-960E-462B-9762-2AD6FEB3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6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1B5117-CE52-488F-B88A-9E0D29FFA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A2940-C16E-400E-9258-6DC0FDA8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8BEB7-9169-4CCC-BD42-5F8ADAC4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E73DF-D500-4680-9085-7A5266B55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92DA2-CA1F-43A1-9888-822F0235C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E2ED7-117D-44E1-82CF-717EC1B54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C45AF-83E2-44CD-B509-A12FC0BC3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A81E2-5315-45A0-BE3C-E22E38DB7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82EA8-9BAF-4101-8080-EAFADC26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6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0FAAA-3269-4921-A889-D9BF43ECD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7876FC-3C92-4177-9A0C-FEC8BD67C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13824-64D1-41A8-B62E-3F1176D75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1D153-CFEA-4B2C-9CE3-522D95826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97297-CCFB-49C3-B5D6-FD3BC8FDD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AAB19-95F1-4F30-9608-2BDD400C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0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5B1550-5BCF-4DE2-B632-464AAEE4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493D4-8DF4-429D-83C7-CC38F5EED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A079C-E644-44D2-8F73-1D0B098BB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A433D-9C26-404F-9180-8267EFD52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DAC4F-70E1-4139-9078-48A12F8B9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C58F6-AA58-4FB0-ADB6-986521E9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1A5B2-C8A3-487A-A302-E999245D2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1709400" cy="2387600"/>
          </a:xfrm>
        </p:spPr>
        <p:txBody>
          <a:bodyPr/>
          <a:lstStyle/>
          <a:p>
            <a:r>
              <a:rPr lang="en-US" dirty="0"/>
              <a:t>Course Enrollment and Modalities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DDA092-0F85-4904-A290-6C5231909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0831"/>
            <a:ext cx="9144000" cy="101493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EMP 1.3 Create a student-first course schedule</a:t>
            </a:r>
          </a:p>
          <a:p>
            <a:r>
              <a:rPr lang="en-US" sz="3200" dirty="0"/>
              <a:t>EMP 4.12 Offer key courses in multiple modalities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3520CA5-12F2-4303-B81A-5A3927FF8972}"/>
              </a:ext>
            </a:extLst>
          </p:cNvPr>
          <p:cNvSpPr txBox="1">
            <a:spLocks/>
          </p:cNvSpPr>
          <p:nvPr/>
        </p:nvSpPr>
        <p:spPr>
          <a:xfrm>
            <a:off x="1524000" y="5346631"/>
            <a:ext cx="9144000" cy="1014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Office of Instruction</a:t>
            </a:r>
          </a:p>
          <a:p>
            <a:r>
              <a:rPr lang="en-US" dirty="0"/>
              <a:t>Presented to IPC</a:t>
            </a:r>
          </a:p>
          <a:p>
            <a:r>
              <a:rPr lang="en-US" dirty="0"/>
              <a:t>9.15.2023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B89C90-3CFD-4C7A-9374-D201EE581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45" y="141840"/>
            <a:ext cx="2133710" cy="141612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4A5EB5-08B5-4495-9598-CA8566935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B5B6CD-C00D-4100-B51F-AEDA5AE3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3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EC612-6F1C-4E53-9178-AAB59D3BF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153"/>
          </a:xfrm>
        </p:spPr>
        <p:txBody>
          <a:bodyPr>
            <a:normAutofit fontScale="90000"/>
          </a:bodyPr>
          <a:lstStyle/>
          <a:p>
            <a:r>
              <a:rPr lang="en-US" dirty="0"/>
              <a:t>Humanities &amp; Social Science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66F490-EF54-458F-B413-A4F751442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86" y="1089269"/>
            <a:ext cx="7974871" cy="4900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67C72F-2EEE-4E7F-93F3-D6D2BF784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254" y="107009"/>
            <a:ext cx="2664859" cy="1632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974CF0-A269-413B-9951-E665A0B84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046" y="1739673"/>
            <a:ext cx="2519273" cy="15808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5B8E38-C2B4-42B9-85E2-2DF69D773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6443" y="3271268"/>
            <a:ext cx="2519273" cy="15372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D3B7A3-601E-4983-AE67-3B435E55DF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7303" y="4808556"/>
            <a:ext cx="2437552" cy="15315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59718C-D238-4EC7-A1EA-45E0E9C70E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6524" y="4808556"/>
            <a:ext cx="2520730" cy="155898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F11188-E174-4954-A77C-14B9CE895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EAC35-63C7-4C41-9545-2E12BC47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48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4CCDE-6186-43B4-B2C7-2462B3B7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031"/>
          </a:xfrm>
        </p:spPr>
        <p:txBody>
          <a:bodyPr/>
          <a:lstStyle/>
          <a:p>
            <a:r>
              <a:rPr lang="en-US" dirty="0"/>
              <a:t>Science &amp; Technology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4A910-FE5C-408F-8DEA-BC96895A0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65" y="1200290"/>
            <a:ext cx="8156541" cy="5036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3C7B90-57D1-4CC6-9C67-577EA2E6B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009" y="62913"/>
            <a:ext cx="2590397" cy="1622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752EDA-61C6-4A7C-AE49-657A775CB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050" y="1663955"/>
            <a:ext cx="2730313" cy="1692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9575B2-E411-4576-A412-4ABCFF7F3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9009" y="3355980"/>
            <a:ext cx="2632383" cy="16322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8EAE52-105D-4998-94D9-6BFAFD0FE1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5821" y="5026327"/>
            <a:ext cx="2538758" cy="155782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D22F2-0DB6-421C-84AF-EB85701BC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1E7114-8707-4A87-9763-09A1DF5F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00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1D43C-E556-41BA-8150-9E52D7CFD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403"/>
          </a:xfrm>
        </p:spPr>
        <p:txBody>
          <a:bodyPr>
            <a:normAutofit fontScale="90000"/>
          </a:bodyPr>
          <a:lstStyle/>
          <a:p>
            <a:r>
              <a:rPr lang="en-US" dirty="0"/>
              <a:t>Counseling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8B31B-3D3E-4578-8AA3-AABD04CAB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02" y="1075833"/>
            <a:ext cx="8806314" cy="541704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F7447D-E93D-47D9-A501-AAC4096D0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5F05F-29F1-4045-BE50-B4576E62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05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55F67-B70D-45CB-8515-E79584B1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and Thoughts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1004B-78F9-49CA-864A-A512ED03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3E290-5C4C-474F-87C0-36765A323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9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49339-64CB-4965-A09D-32B2143A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713464" cy="1545971"/>
          </a:xfrm>
        </p:spPr>
        <p:txBody>
          <a:bodyPr>
            <a:normAutofit/>
          </a:bodyPr>
          <a:lstStyle/>
          <a:p>
            <a:r>
              <a:rPr lang="en-US" sz="4400" dirty="0"/>
              <a:t>EMP 1.3 Create a student-first course schedule</a:t>
            </a:r>
            <a:br>
              <a:rPr lang="en-US" sz="4400" dirty="0"/>
            </a:br>
            <a:r>
              <a:rPr lang="en-US" sz="4400" dirty="0"/>
              <a:t>EMP 4.12 Offer key courses in multiple modalities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93E3F-F804-494B-89F8-A36F8F3D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399"/>
            <a:ext cx="10515600" cy="4119563"/>
          </a:xfrm>
        </p:spPr>
        <p:txBody>
          <a:bodyPr/>
          <a:lstStyle/>
          <a:p>
            <a:pPr marL="0" marR="0" lv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Student-Centric Scheduling and Modalities:</a:t>
            </a: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Offering diverse course modalities, including face-to-face, hybrid, asynchronous online, synchronous online, and multi-modalities, to cater to various learning preferences.</a:t>
            </a: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Considering the day of the week, time of day, and location to accommodate student needs and preferences.</a:t>
            </a: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ensure course schedules are aligned to minimize conflicts, enabling students to plan and complete their educational goals efficiently.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student-centered course schedule is the outcome of a thoughtful and collaborative process that prioritizes student success, program alignment, and faculty workload. By adhering to our guiding principles and involving all stakeholders from the outset, we can create a schedule that supports student progress and minimizes disruptions, ultimately leading to higher degree, certificate, and transfer completion rates.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4B45A-A90D-457B-A1A7-84390B23D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9260C-725D-44A8-A69C-634724C1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1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0E2C0-E649-4944-8FB1-609951F2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8"/>
            <a:ext cx="10515600" cy="623702"/>
          </a:xfrm>
        </p:spPr>
        <p:txBody>
          <a:bodyPr>
            <a:normAutofit fontScale="90000"/>
          </a:bodyPr>
          <a:lstStyle/>
          <a:p>
            <a:r>
              <a:rPr lang="en-US" dirty="0"/>
              <a:t>College Enrollment Metrics, Goals, and 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3F5E0A-C80E-48B1-A105-3DC4637526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000832"/>
              </p:ext>
            </p:extLst>
          </p:nvPr>
        </p:nvGraphicFramePr>
        <p:xfrm>
          <a:off x="509099" y="829340"/>
          <a:ext cx="11322657" cy="5104130"/>
        </p:xfrm>
        <a:graphic>
          <a:graphicData uri="http://schemas.openxmlformats.org/drawingml/2006/table">
            <a:tbl>
              <a:tblPr firstRow="1" firstCol="1">
                <a:tableStyleId>{08FB837D-C827-4EFA-A057-4D05807E0F7C}</a:tableStyleId>
              </a:tblPr>
              <a:tblGrid>
                <a:gridCol w="3116603">
                  <a:extLst>
                    <a:ext uri="{9D8B030D-6E8A-4147-A177-3AD203B41FA5}">
                      <a16:colId xmlns:a16="http://schemas.microsoft.com/office/drawing/2014/main" val="1444915113"/>
                    </a:ext>
                  </a:extLst>
                </a:gridCol>
                <a:gridCol w="1850065">
                  <a:extLst>
                    <a:ext uri="{9D8B030D-6E8A-4147-A177-3AD203B41FA5}">
                      <a16:colId xmlns:a16="http://schemas.microsoft.com/office/drawing/2014/main" val="3762460870"/>
                    </a:ext>
                  </a:extLst>
                </a:gridCol>
                <a:gridCol w="1679945">
                  <a:extLst>
                    <a:ext uri="{9D8B030D-6E8A-4147-A177-3AD203B41FA5}">
                      <a16:colId xmlns:a16="http://schemas.microsoft.com/office/drawing/2014/main" val="1075819527"/>
                    </a:ext>
                  </a:extLst>
                </a:gridCol>
                <a:gridCol w="1584251">
                  <a:extLst>
                    <a:ext uri="{9D8B030D-6E8A-4147-A177-3AD203B41FA5}">
                      <a16:colId xmlns:a16="http://schemas.microsoft.com/office/drawing/2014/main" val="215931772"/>
                    </a:ext>
                  </a:extLst>
                </a:gridCol>
                <a:gridCol w="1244009">
                  <a:extLst>
                    <a:ext uri="{9D8B030D-6E8A-4147-A177-3AD203B41FA5}">
                      <a16:colId xmlns:a16="http://schemas.microsoft.com/office/drawing/2014/main" val="1905952361"/>
                    </a:ext>
                  </a:extLst>
                </a:gridCol>
                <a:gridCol w="1847784">
                  <a:extLst>
                    <a:ext uri="{9D8B030D-6E8A-4147-A177-3AD203B41FA5}">
                      <a16:colId xmlns:a16="http://schemas.microsoft.com/office/drawing/2014/main" val="1259969276"/>
                    </a:ext>
                  </a:extLst>
                </a:gridCol>
              </a:tblGrid>
              <a:tr h="587013">
                <a:tc>
                  <a:txBody>
                    <a:bodyPr/>
                    <a:lstStyle/>
                    <a:p>
                      <a:pPr algn="l" fontAlgn="t"/>
                      <a:endParaRPr lang="en-US" sz="2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Course Enrollment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Fill Rate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FTES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FTEF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Productivity Ratio </a:t>
                      </a:r>
                      <a:r>
                        <a:rPr lang="en-US" sz="2400" b="0" u="none" strike="noStrike" dirty="0">
                          <a:effectLst/>
                        </a:rPr>
                        <a:t>(FTES/FTEF)</a:t>
                      </a:r>
                    </a:p>
                    <a:p>
                      <a:pPr algn="ctr" fontAlgn="t"/>
                      <a:endParaRPr lang="en-US" sz="2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820408746"/>
                  </a:ext>
                </a:extLst>
              </a:tr>
              <a:tr h="311231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1" u="none" strike="noStrike" dirty="0">
                          <a:effectLst/>
                        </a:rPr>
                        <a:t>College Goal</a:t>
                      </a:r>
                    </a:p>
                    <a:p>
                      <a:pPr algn="l" fontAlgn="t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11,000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>
                          <a:effectLst/>
                        </a:rPr>
                        <a:t>70%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1271.0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93.0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13.7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190189230"/>
                  </a:ext>
                </a:extLst>
              </a:tr>
              <a:tr h="311231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Fall 2023 Overall</a:t>
                      </a:r>
                    </a:p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(Census Day)</a:t>
                      </a:r>
                    </a:p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11,979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1450.1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99.4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14.6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51218044"/>
                  </a:ext>
                </a:extLst>
              </a:tr>
              <a:tr h="311231">
                <a:tc>
                  <a:txBody>
                    <a:bodyPr/>
                    <a:lstStyle/>
                    <a:p>
                      <a:pPr algn="l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Online Asynchronous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4,517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84%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485.0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29.0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16.7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455927"/>
                  </a:ext>
                </a:extLst>
              </a:tr>
              <a:tr h="311231">
                <a:tc>
                  <a:txBody>
                    <a:bodyPr/>
                    <a:lstStyle/>
                    <a:p>
                      <a:pPr algn="l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Online Synchronous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1,469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72%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159.9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10.4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15.3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439590"/>
                  </a:ext>
                </a:extLst>
              </a:tr>
              <a:tr h="311231">
                <a:tc>
                  <a:txBody>
                    <a:bodyPr/>
                    <a:lstStyle/>
                    <a:p>
                      <a:pPr algn="l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Hybrid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2,069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76%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311.9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24.5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12.7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270401"/>
                  </a:ext>
                </a:extLst>
              </a:tr>
              <a:tr h="311231">
                <a:tc>
                  <a:txBody>
                    <a:bodyPr/>
                    <a:lstStyle/>
                    <a:p>
                      <a:pPr algn="l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F2F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3,889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493.4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35.5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13.9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362296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B3B946-2487-4146-94F5-536425F06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B04AB-D56A-420F-AA39-01FEEEE0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9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EA740-1EB7-4480-BCE9-F6B3D8FE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12039600" cy="842854"/>
          </a:xfrm>
        </p:spPr>
        <p:txBody>
          <a:bodyPr>
            <a:normAutofit/>
          </a:bodyPr>
          <a:lstStyle/>
          <a:p>
            <a:r>
              <a:rPr lang="en-US" dirty="0"/>
              <a:t>Sections and Enrollment by Modalities and Fill Rate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B4A46B1-2D9F-4FC7-BE04-1C878080E0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407984"/>
              </p:ext>
            </p:extLst>
          </p:nvPr>
        </p:nvGraphicFramePr>
        <p:xfrm>
          <a:off x="0" y="952799"/>
          <a:ext cx="4953000" cy="3558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9786ABA-FC08-47CB-BAAE-A52A5A338A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985427"/>
              </p:ext>
            </p:extLst>
          </p:nvPr>
        </p:nvGraphicFramePr>
        <p:xfrm>
          <a:off x="7239000" y="839973"/>
          <a:ext cx="4953000" cy="3558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EE87066-7760-4962-81E2-90A08E3313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663446"/>
              </p:ext>
            </p:extLst>
          </p:nvPr>
        </p:nvGraphicFramePr>
        <p:xfrm>
          <a:off x="3544186" y="3486150"/>
          <a:ext cx="4572000" cy="33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5FBCE7F-97D5-4E08-88B4-6B99D6398934}"/>
              </a:ext>
            </a:extLst>
          </p:cNvPr>
          <p:cNvSpPr txBox="1"/>
          <p:nvPr/>
        </p:nvSpPr>
        <p:spPr>
          <a:xfrm>
            <a:off x="5486400" y="1233377"/>
            <a:ext cx="1395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Census Day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273AF5-869C-4B7C-9B02-7FD8112C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CE68CE-A989-4D89-9A9A-2490C92F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39439-9383-4A29-8AFB-537CD875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229749"/>
            <a:ext cx="10515600" cy="761031"/>
          </a:xfrm>
        </p:spPr>
        <p:txBody>
          <a:bodyPr>
            <a:normAutofit fontScale="90000"/>
          </a:bodyPr>
          <a:lstStyle/>
          <a:p>
            <a:r>
              <a:rPr lang="en-US" dirty="0"/>
              <a:t>Point in Time Comparison—</a:t>
            </a:r>
            <a:r>
              <a:rPr lang="en-US" sz="3100" dirty="0"/>
              <a:t>Compare last year this time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B5CB4-9D5C-4933-B130-1663392F1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5821" y="990780"/>
            <a:ext cx="5157787" cy="464138"/>
          </a:xfrm>
        </p:spPr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day of School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9B71EE-B11F-46F0-9ED6-99803BEA1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3636" y="990779"/>
            <a:ext cx="5183188" cy="504263"/>
          </a:xfrm>
        </p:spPr>
        <p:txBody>
          <a:bodyPr>
            <a:normAutofit/>
          </a:bodyPr>
          <a:lstStyle/>
          <a:p>
            <a:r>
              <a:rPr lang="en-US" dirty="0"/>
              <a:t>Census Day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9B8C33-7AB8-4D99-808B-0574D3E84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635" y="1495041"/>
            <a:ext cx="4511105" cy="49811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810EFD-FA76-4C22-B296-249E2EE7B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04" y="1495041"/>
            <a:ext cx="4511105" cy="496552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0671A-3428-42DC-AE5C-06111A49F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5269C-DC5E-42C3-89F0-8C7F85CD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C99B94-F261-4E7D-909E-905E11844D34}"/>
              </a:ext>
            </a:extLst>
          </p:cNvPr>
          <p:cNvSpPr/>
          <p:nvPr/>
        </p:nvSpPr>
        <p:spPr>
          <a:xfrm>
            <a:off x="9646920" y="1947672"/>
            <a:ext cx="1107820" cy="141732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AD7C76-BA8A-4D9A-8228-8231D668F9A6}"/>
              </a:ext>
            </a:extLst>
          </p:cNvPr>
          <p:cNvSpPr/>
          <p:nvPr/>
        </p:nvSpPr>
        <p:spPr>
          <a:xfrm>
            <a:off x="9646920" y="5111495"/>
            <a:ext cx="1107820" cy="1371601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03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E623-6AB5-4E39-B7F5-6407D2F37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2039600" cy="1325563"/>
          </a:xfrm>
        </p:spPr>
        <p:txBody>
          <a:bodyPr/>
          <a:lstStyle/>
          <a:p>
            <a:r>
              <a:rPr lang="en-US" dirty="0"/>
              <a:t>Division Enrollment Metrics and Actual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7A1A37-553C-4D5A-9949-B22EAAEB6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885016"/>
              </p:ext>
            </p:extLst>
          </p:nvPr>
        </p:nvGraphicFramePr>
        <p:xfrm>
          <a:off x="304800" y="1092200"/>
          <a:ext cx="11404603" cy="5308604"/>
        </p:xfrm>
        <a:graphic>
          <a:graphicData uri="http://schemas.openxmlformats.org/drawingml/2006/table">
            <a:tbl>
              <a:tblPr firstRow="1" lastRow="1" bandRow="1" bandCol="1">
                <a:tableStyleId>{912C8C85-51F0-491E-9774-3900AFEF0FD7}</a:tableStyleId>
              </a:tblPr>
              <a:tblGrid>
                <a:gridCol w="2728958">
                  <a:extLst>
                    <a:ext uri="{9D8B030D-6E8A-4147-A177-3AD203B41FA5}">
                      <a16:colId xmlns:a16="http://schemas.microsoft.com/office/drawing/2014/main" val="1273769306"/>
                    </a:ext>
                  </a:extLst>
                </a:gridCol>
                <a:gridCol w="1201557">
                  <a:extLst>
                    <a:ext uri="{9D8B030D-6E8A-4147-A177-3AD203B41FA5}">
                      <a16:colId xmlns:a16="http://schemas.microsoft.com/office/drawing/2014/main" val="3936706193"/>
                    </a:ext>
                  </a:extLst>
                </a:gridCol>
                <a:gridCol w="1201557">
                  <a:extLst>
                    <a:ext uri="{9D8B030D-6E8A-4147-A177-3AD203B41FA5}">
                      <a16:colId xmlns:a16="http://schemas.microsoft.com/office/drawing/2014/main" val="2010678994"/>
                    </a:ext>
                  </a:extLst>
                </a:gridCol>
                <a:gridCol w="1201557">
                  <a:extLst>
                    <a:ext uri="{9D8B030D-6E8A-4147-A177-3AD203B41FA5}">
                      <a16:colId xmlns:a16="http://schemas.microsoft.com/office/drawing/2014/main" val="3713299536"/>
                    </a:ext>
                  </a:extLst>
                </a:gridCol>
                <a:gridCol w="1201557">
                  <a:extLst>
                    <a:ext uri="{9D8B030D-6E8A-4147-A177-3AD203B41FA5}">
                      <a16:colId xmlns:a16="http://schemas.microsoft.com/office/drawing/2014/main" val="4126050362"/>
                    </a:ext>
                  </a:extLst>
                </a:gridCol>
                <a:gridCol w="1405209">
                  <a:extLst>
                    <a:ext uri="{9D8B030D-6E8A-4147-A177-3AD203B41FA5}">
                      <a16:colId xmlns:a16="http://schemas.microsoft.com/office/drawing/2014/main" val="1028085968"/>
                    </a:ext>
                  </a:extLst>
                </a:gridCol>
                <a:gridCol w="1181191">
                  <a:extLst>
                    <a:ext uri="{9D8B030D-6E8A-4147-A177-3AD203B41FA5}">
                      <a16:colId xmlns:a16="http://schemas.microsoft.com/office/drawing/2014/main" val="1829307919"/>
                    </a:ext>
                  </a:extLst>
                </a:gridCol>
                <a:gridCol w="1283017">
                  <a:extLst>
                    <a:ext uri="{9D8B030D-6E8A-4147-A177-3AD203B41FA5}">
                      <a16:colId xmlns:a16="http://schemas.microsoft.com/office/drawing/2014/main" val="3259619223"/>
                    </a:ext>
                  </a:extLst>
                </a:gridCol>
              </a:tblGrid>
              <a:tr h="120106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Enrollment &amp; Fill Rate by Division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Census Enrollment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Fill Rate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FTES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FTEF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Productivity Ratio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Load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Duplicated Section (CRN)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689922301"/>
                  </a:ext>
                </a:extLst>
              </a:tr>
              <a:tr h="68459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Bus. Design &amp; Workforce</a:t>
                      </a:r>
                    </a:p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(BDW)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3,316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74%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325.4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23.9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13.6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407.97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149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067020986"/>
                  </a:ext>
                </a:extLst>
              </a:tr>
              <a:tr h="68459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Counseling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352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74%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24.8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1.7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14.9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445.73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13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934207710"/>
                  </a:ext>
                </a:extLst>
              </a:tr>
              <a:tr h="68459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Humanities &amp; Soc. Sci.</a:t>
                      </a:r>
                    </a:p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(HSS)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3,930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78%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452.1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34.1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13.3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397.52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194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76391784"/>
                  </a:ext>
                </a:extLst>
              </a:tr>
              <a:tr h="68459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Kinesiology,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Athl</a:t>
                      </a: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&amp; Dan</a:t>
                      </a:r>
                    </a:p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(KAD)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1,033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66%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124.6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8.0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15.6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469.29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113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56517424"/>
                  </a:ext>
                </a:extLst>
              </a:tr>
              <a:tr h="68459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Science &amp; Technology</a:t>
                      </a:r>
                    </a:p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(ST)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3,164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81%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514.9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31.5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16.3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490.02</a:t>
                      </a:r>
                      <a:endParaRPr lang="en-US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117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272121854"/>
                  </a:ext>
                </a:extLst>
              </a:tr>
              <a:tr h="68459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 Grand Total</a:t>
                      </a:r>
                      <a:endParaRPr lang="en-US" sz="2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11,944</a:t>
                      </a:r>
                      <a:endParaRPr lang="en-US" sz="2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75%</a:t>
                      </a:r>
                      <a:endParaRPr lang="en-US" sz="2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1450.1</a:t>
                      </a:r>
                      <a:endParaRPr lang="en-US" sz="2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99.4</a:t>
                      </a:r>
                      <a:endParaRPr lang="en-US" sz="2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14.6</a:t>
                      </a:r>
                      <a:endParaRPr lang="en-US" sz="2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437.49</a:t>
                      </a:r>
                      <a:endParaRPr lang="en-US" sz="2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586</a:t>
                      </a:r>
                      <a:endParaRPr lang="en-US" sz="2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524217442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4396F-CF18-41B1-B9B4-C62F1563E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E80C9-D88D-4EB5-BD48-68E690F7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2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15C23-7DE9-4C79-88F6-F7A4823F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277"/>
          </a:xfrm>
        </p:spPr>
        <p:txBody>
          <a:bodyPr>
            <a:normAutofit fontScale="90000"/>
          </a:bodyPr>
          <a:lstStyle/>
          <a:p>
            <a:r>
              <a:rPr lang="en-US" dirty="0"/>
              <a:t>Enrollment Overall Trends (as of 9.10.2023)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09EE7-C5A7-48AA-A636-1308BF579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02" y="991402"/>
            <a:ext cx="9046945" cy="558453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4771B-966E-4AE3-A450-FEA7DC35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502F0-3605-495F-A98D-8D9B4D79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0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EC2F2-1032-4974-B9FA-93FC29C3F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4029"/>
          </a:xfrm>
        </p:spPr>
        <p:txBody>
          <a:bodyPr>
            <a:normAutofit fontScale="90000"/>
          </a:bodyPr>
          <a:lstStyle/>
          <a:p>
            <a:r>
              <a:rPr lang="en-US" dirty="0"/>
              <a:t>Business Design &amp; Workforce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C97EC-03EC-45F4-8207-C19ED9699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65" y="1058441"/>
            <a:ext cx="8862529" cy="543443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3C6B4-8BA4-457B-A4F2-2891F3D43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A205A-BE7B-44C7-9666-6C64387BD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0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8EB0-4987-48D2-B5F2-63C0AB7E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995"/>
            <a:ext cx="10515600" cy="722530"/>
          </a:xfrm>
        </p:spPr>
        <p:txBody>
          <a:bodyPr/>
          <a:lstStyle/>
          <a:p>
            <a:r>
              <a:rPr lang="en-US" dirty="0"/>
              <a:t>Kinesiology, Art, &amp; Dance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F1DBA-5578-4A1A-9CE4-5392F3A98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77" y="914166"/>
            <a:ext cx="9444099" cy="578083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9DC2D-B0A7-4558-81D7-0777274C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485D9-888D-4FE1-8A89-95E2B57C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37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526</Words>
  <Application>Microsoft Office PowerPoint</Application>
  <PresentationFormat>Widescreen</PresentationFormat>
  <Paragraphs>172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Office Theme</vt:lpstr>
      <vt:lpstr>Course Enrollment and Modalities Update</vt:lpstr>
      <vt:lpstr>EMP 1.3 Create a student-first course schedule EMP 4.12 Offer key courses in multiple modalities</vt:lpstr>
      <vt:lpstr>College Enrollment Metrics, Goals, and Results</vt:lpstr>
      <vt:lpstr>Sections and Enrollment by Modalities and Fill Rate </vt:lpstr>
      <vt:lpstr>Point in Time Comparison—Compare last year this time</vt:lpstr>
      <vt:lpstr>Division Enrollment Metrics and Actual Information</vt:lpstr>
      <vt:lpstr>Enrollment Overall Trends (as of 9.10.2023)</vt:lpstr>
      <vt:lpstr>Business Design &amp; Workforce</vt:lpstr>
      <vt:lpstr>Kinesiology, Art, &amp; Dance</vt:lpstr>
      <vt:lpstr>Humanities &amp; Social Science</vt:lpstr>
      <vt:lpstr>Science &amp; Technology</vt:lpstr>
      <vt:lpstr>Counseling</vt:lpstr>
      <vt:lpstr>Questions and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Hsieh, Chialin</dc:creator>
  <cp:lastModifiedBy>Hsieh, Chialin</cp:lastModifiedBy>
  <cp:revision>22</cp:revision>
  <dcterms:created xsi:type="dcterms:W3CDTF">2023-09-10T22:53:31Z</dcterms:created>
  <dcterms:modified xsi:type="dcterms:W3CDTF">2023-09-12T03:56:45Z</dcterms:modified>
</cp:coreProperties>
</file>